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39"/>
  </p:notesMasterIdLst>
  <p:sldIdLst>
    <p:sldId id="256" r:id="rId2"/>
    <p:sldId id="257" r:id="rId3"/>
    <p:sldId id="508" r:id="rId4"/>
    <p:sldId id="338" r:id="rId5"/>
    <p:sldId id="339" r:id="rId6"/>
    <p:sldId id="340" r:id="rId7"/>
    <p:sldId id="454" r:id="rId8"/>
    <p:sldId id="262" r:id="rId9"/>
    <p:sldId id="506" r:id="rId10"/>
    <p:sldId id="298" r:id="rId11"/>
    <p:sldId id="465" r:id="rId12"/>
    <p:sldId id="264" r:id="rId13"/>
    <p:sldId id="504" r:id="rId14"/>
    <p:sldId id="507" r:id="rId15"/>
    <p:sldId id="265" r:id="rId16"/>
    <p:sldId id="460" r:id="rId17"/>
    <p:sldId id="500" r:id="rId18"/>
    <p:sldId id="258" r:id="rId19"/>
    <p:sldId id="390" r:id="rId20"/>
    <p:sldId id="493" r:id="rId21"/>
    <p:sldId id="494" r:id="rId22"/>
    <p:sldId id="495" r:id="rId23"/>
    <p:sldId id="515" r:id="rId24"/>
    <p:sldId id="497" r:id="rId25"/>
    <p:sldId id="514" r:id="rId26"/>
    <p:sldId id="498" r:id="rId27"/>
    <p:sldId id="509" r:id="rId28"/>
    <p:sldId id="510" r:id="rId29"/>
    <p:sldId id="481" r:id="rId30"/>
    <p:sldId id="462" r:id="rId31"/>
    <p:sldId id="513" r:id="rId32"/>
    <p:sldId id="512" r:id="rId33"/>
    <p:sldId id="476" r:id="rId34"/>
    <p:sldId id="496" r:id="rId35"/>
    <p:sldId id="511" r:id="rId36"/>
    <p:sldId id="259" r:id="rId37"/>
    <p:sldId id="260" r:id="rId3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55"/>
  </p:normalViewPr>
  <p:slideViewPr>
    <p:cSldViewPr snapToGrid="0">
      <p:cViewPr varScale="1">
        <p:scale>
          <a:sx n="100" d="100"/>
          <a:sy n="100" d="100"/>
        </p:scale>
        <p:origin x="1424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a.gov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slide should provide an overview of the presenter's research interest and how it relates to advancing </a:t>
            </a:r>
            <a:r>
              <a:rPr lang="en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Self-Improving Systems </a:t>
            </a: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ITSs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overview should be succinct, using at most 20% of the presentation time</a:t>
            </a:r>
            <a:endParaRPr dirty="0"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1840–1900: Robert E.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Gallman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Thomas J. Weiss. "The Service Industries in the Nineteenth Century."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Production and Productivity in the Service Industries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ed. Victor R. Fuchs, 287-352. New York: Columbia University Press (for NBER), 1969.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1900–1940: John W. Kendrick,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Productivity Trends in the United States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Princeton: Princeton University Press (for NBER), 1961.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1950–2010: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Bureau of Economic Analysis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National Income and Product Accounts.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www.minnpost.com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/macro-micro-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minnesota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/2012/02/history-lessons-understanding-decline-manufacturing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EC356-68BA-E143-9661-2944315DE2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44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www.bls.gov</a:t>
            </a:r>
            <a:r>
              <a:rPr lang="en-US" dirty="0"/>
              <a:t>/</a:t>
            </a:r>
            <a:r>
              <a:rPr lang="en-US" dirty="0" err="1"/>
              <a:t>opub</a:t>
            </a:r>
            <a:r>
              <a:rPr lang="en-US" dirty="0"/>
              <a:t>/ted/2014/ted_20140728.htm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A23E5-418B-BA48-BA78-74399DEDAA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06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www.bls.gov</a:t>
            </a:r>
            <a:r>
              <a:rPr lang="en-US" dirty="0"/>
              <a:t>/</a:t>
            </a:r>
            <a:r>
              <a:rPr lang="en-US" dirty="0" err="1"/>
              <a:t>opub</a:t>
            </a:r>
            <a:r>
              <a:rPr lang="en-US" dirty="0"/>
              <a:t>/ted/2014/ted_20140728.htm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A23E5-418B-BA48-BA78-74399DEDAA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24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www.techrepublic.com</a:t>
            </a:r>
            <a:r>
              <a:rPr lang="en-US" dirty="0"/>
              <a:t>/article/report-59-of-employed-data-scientists-learned-skills-on-their-own-or-via-a-mooc/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A23E5-418B-BA48-BA78-74399DEDAA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95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45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9295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section may focus on their startegy relevance to GIFT specifically, or to an idealized general tutoring system.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ITLE_AND_TWO_COLUMN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24" cy="4967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24" cy="4967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_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CD19E-FF36-0641-B251-EA9ADEAA0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796E3-49F8-0042-A3C1-DD74F6027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86619-B52D-2343-8ED2-A3C4231E3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CEFA2-B460-A24F-8B4C-5821B8430B1A}" type="datetimeFigureOut">
              <a:rPr lang="en-US" smtClean="0"/>
              <a:t>10/8/18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5713E-0BAB-804B-A7D0-EAB2313FD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5556D-E953-3E41-9235-F679587A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72FE-189C-0A44-BEA5-C436BD09F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59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tasklearning.org/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ctrTitle"/>
          </p:nvPr>
        </p:nvSpPr>
        <p:spPr>
          <a:xfrm>
            <a:off x="498250" y="1292425"/>
            <a:ext cx="8340000" cy="2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Personal Learning Graphs (</a:t>
            </a:r>
            <a:r>
              <a:rPr lang="en-US" sz="4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PLeG</a:t>
            </a:r>
            <a:r>
              <a:rPr lang="en-US" sz="4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</p:txBody>
      </p:sp>
      <p:sp>
        <p:nvSpPr>
          <p:cNvPr id="28" name="Shape 28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"/>
              <a:buFont typeface="Arial"/>
              <a:buNone/>
            </a:pPr>
            <a:r>
              <a:rPr lang="en-US" sz="3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George Siemens</a:t>
            </a:r>
            <a:endParaRPr dirty="0"/>
          </a:p>
          <a:p>
            <a:pPr marL="0" marR="0" lv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"/>
              <a:buFont typeface="Arial"/>
              <a:buNone/>
            </a:pPr>
            <a:r>
              <a:rPr lang="en" dirty="0"/>
              <a:t>UT Arlington</a:t>
            </a:r>
          </a:p>
          <a:p>
            <a:pPr marL="0" marR="0" lv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"/>
              <a:buFont typeface="Arial"/>
              <a:buNone/>
            </a:pPr>
            <a:r>
              <a:rPr lang="en" dirty="0"/>
              <a:t>C3L: </a:t>
            </a:r>
            <a:r>
              <a:rPr lang="en" dirty="0" err="1"/>
              <a:t>UniSA</a:t>
            </a: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cilati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" y="-109180"/>
            <a:ext cx="9013143" cy="58412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01B199-8CBB-8E4D-8B2F-99ED4C940D8F}"/>
              </a:ext>
            </a:extLst>
          </p:cNvPr>
          <p:cNvSpPr/>
          <p:nvPr/>
        </p:nvSpPr>
        <p:spPr>
          <a:xfrm>
            <a:off x="1201003" y="5903893"/>
            <a:ext cx="79429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Crosslin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M., &amp; Dellinger, J. (2015, March). Lessons learned while designing and implementing a multiple pathways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xMOOC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+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cMOOC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 In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Society for Information Technology &amp; Teacher Education International Conference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(pp. 250-255). Association for the Advancement of Computing in Education (AACE).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212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solo_distribut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95" y="236563"/>
            <a:ext cx="8420668" cy="636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02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27340-74E5-0D40-B74E-4BAA25A70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Specifically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921B3-FE98-EC4C-AA0E-4C0E3CAFB1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need to understand learners in context.</a:t>
            </a:r>
          </a:p>
          <a:p>
            <a:r>
              <a:rPr lang="en-US" dirty="0"/>
              <a:t>A networked and integrative theory of learner performance </a:t>
            </a:r>
          </a:p>
          <a:p>
            <a:r>
              <a:rPr lang="en-US" dirty="0"/>
              <a:t>The focus is on </a:t>
            </a:r>
            <a:r>
              <a:rPr lang="en-US" b="1" dirty="0"/>
              <a:t>how humans and technology are intelligent together </a:t>
            </a:r>
            <a:r>
              <a:rPr lang="en-US" dirty="0"/>
              <a:t>(distributed socio-technical cognition)</a:t>
            </a:r>
          </a:p>
          <a:p>
            <a:r>
              <a:rPr lang="en-US" b="1" dirty="0"/>
              <a:t>What type of technology infrastructure will replace the current education system?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678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77046-79C9-614F-A645-F543FB2CE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that is created needs to be: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A3AA5-D82A-0B48-822D-027B835AE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long/wide/wise/deep</a:t>
            </a:r>
          </a:p>
          <a:p>
            <a:r>
              <a:rPr lang="en-US" dirty="0"/>
              <a:t>Accelerate degree completion/upskilling</a:t>
            </a:r>
          </a:p>
          <a:p>
            <a:r>
              <a:rPr lang="en-US" dirty="0"/>
              <a:t>Blur formal and informal learning</a:t>
            </a:r>
          </a:p>
          <a:p>
            <a:r>
              <a:rPr lang="en-US" dirty="0"/>
              <a:t>Respond to greater learner agency</a:t>
            </a:r>
          </a:p>
          <a:p>
            <a:r>
              <a:rPr lang="en-US" dirty="0"/>
              <a:t>Promote “skills of the future”</a:t>
            </a:r>
          </a:p>
          <a:p>
            <a:r>
              <a:rPr lang="en-US" dirty="0"/>
              <a:t>Learner owned</a:t>
            </a:r>
          </a:p>
          <a:p>
            <a:r>
              <a:rPr lang="en-US" dirty="0"/>
              <a:t>Holistic and reflective of complexity of learner and related contexts</a:t>
            </a:r>
          </a:p>
        </p:txBody>
      </p:sp>
    </p:spTree>
    <p:extLst>
      <p:ext uri="{BB962C8B-B14F-4D97-AF65-F5344CB8AC3E}">
        <p14:creationId xmlns:p14="http://schemas.microsoft.com/office/powerpoint/2010/main" val="1412508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19CAC-768A-724F-97E9-FA5118271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Started with </a:t>
            </a:r>
            <a:r>
              <a:rPr lang="en-US" dirty="0" err="1"/>
              <a:t>PLeG</a:t>
            </a:r>
            <a:r>
              <a:rPr lang="en-US" dirty="0"/>
              <a:t> in 2014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DBE64-DDB5-1B48-8533-A1045AD11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the model needed a different infrastructure</a:t>
            </a:r>
          </a:p>
          <a:p>
            <a:r>
              <a:rPr lang="en-US" dirty="0"/>
              <a:t>Content needed to be granularized</a:t>
            </a:r>
          </a:p>
          <a:p>
            <a:r>
              <a:rPr lang="en-US" dirty="0"/>
              <a:t>Breadth of learner assessment needed to be expanded</a:t>
            </a:r>
          </a:p>
        </p:txBody>
      </p:sp>
    </p:spTree>
    <p:extLst>
      <p:ext uri="{BB962C8B-B14F-4D97-AF65-F5344CB8AC3E}">
        <p14:creationId xmlns:p14="http://schemas.microsoft.com/office/powerpoint/2010/main" val="2000983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965B5-1945-0146-A265-BDCA366AA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 to 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5CFA5-21EC-B74A-AAEC-88F2ADFA6B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OnTask</a:t>
            </a:r>
            <a:r>
              <a:rPr lang="en-US" dirty="0"/>
              <a:t>: Feedback</a:t>
            </a:r>
          </a:p>
          <a:p>
            <a:r>
              <a:rPr lang="en-US" dirty="0" err="1"/>
              <a:t>ProSolo</a:t>
            </a:r>
            <a:r>
              <a:rPr lang="en-US" dirty="0"/>
              <a:t>: Learning infrastructure</a:t>
            </a:r>
          </a:p>
          <a:p>
            <a:r>
              <a:rPr lang="en-US" dirty="0"/>
              <a:t>Oval: Annotation/content creation</a:t>
            </a:r>
          </a:p>
          <a:p>
            <a:pPr marL="38100" indent="0">
              <a:buNone/>
            </a:pPr>
            <a:endParaRPr lang="en-US" dirty="0"/>
          </a:p>
          <a:p>
            <a:pPr marL="38100" indent="0">
              <a:buNone/>
            </a:pPr>
            <a:r>
              <a:rPr lang="en-US" i="1" dirty="0"/>
              <a:t>Current:</a:t>
            </a:r>
          </a:p>
          <a:p>
            <a:pPr marL="38100" indent="0">
              <a:buNone/>
            </a:pPr>
            <a:r>
              <a:rPr lang="en-US" dirty="0" err="1"/>
              <a:t>PLeG</a:t>
            </a:r>
            <a:endParaRPr lang="en-US" dirty="0"/>
          </a:p>
          <a:p>
            <a:pPr marL="38100" indent="0">
              <a:buNone/>
            </a:pPr>
            <a:r>
              <a:rPr lang="en-US" dirty="0"/>
              <a:t>Labor Market</a:t>
            </a:r>
          </a:p>
          <a:p>
            <a:pPr marL="38100" indent="0">
              <a:buNone/>
            </a:pPr>
            <a:r>
              <a:rPr lang="en-US" dirty="0"/>
              <a:t>Gap filling</a:t>
            </a:r>
          </a:p>
          <a:p>
            <a:pPr marL="38100" indent="0">
              <a:buNone/>
            </a:pPr>
            <a:r>
              <a:rPr lang="en-US" dirty="0"/>
              <a:t>Alternative credentialing </a:t>
            </a:r>
          </a:p>
        </p:txBody>
      </p:sp>
    </p:spTree>
    <p:extLst>
      <p:ext uri="{BB962C8B-B14F-4D97-AF65-F5344CB8AC3E}">
        <p14:creationId xmlns:p14="http://schemas.microsoft.com/office/powerpoint/2010/main" val="2213213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AF940D-2CAA-C149-B75F-DD7B5876F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65" y="1626590"/>
            <a:ext cx="7580539" cy="36040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5A0D32C-E095-B54E-B479-80A3B81B5440}"/>
              </a:ext>
            </a:extLst>
          </p:cNvPr>
          <p:cNvSpPr/>
          <p:nvPr/>
        </p:nvSpPr>
        <p:spPr>
          <a:xfrm>
            <a:off x="5397071" y="5629568"/>
            <a:ext cx="206659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hlinkClick r:id="rId3"/>
              </a:rPr>
              <a:t>https://www.ontasklearning.org</a:t>
            </a:r>
            <a:r>
              <a:rPr lang="en-US" sz="105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ECCD1C-1449-E046-A440-4AB6447D0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711" y="857250"/>
            <a:ext cx="19050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22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890AA7-C8B3-164E-9120-4D6CBBA3A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001" y="0"/>
            <a:ext cx="6867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55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-76200" y="-38100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A systemic view</a:t>
            </a:r>
            <a:endParaRPr sz="3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228600" y="896100"/>
            <a:ext cx="8915400" cy="53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pic>
        <p:nvPicPr>
          <p:cNvPr id="41" name="Shape 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23800" y="8277900"/>
            <a:ext cx="190500" cy="7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2707E-ED66-7846-9D9C-A99FAD63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7251"/>
            <a:ext cx="7886700" cy="994172"/>
          </a:xfrm>
        </p:spPr>
        <p:txBody>
          <a:bodyPr/>
          <a:lstStyle/>
          <a:p>
            <a:r>
              <a:rPr lang="en-US" dirty="0"/>
              <a:t>What will AI/ML/LA do for education?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1099C-5C71-6C48-B6F2-F34E95555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904" y="1873158"/>
            <a:ext cx="8229600" cy="49675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+mn-lt"/>
              </a:rPr>
              <a:t>Automate mundane activities</a:t>
            </a:r>
          </a:p>
          <a:p>
            <a:pPr marL="0" indent="0">
              <a:buNone/>
            </a:pPr>
            <a:r>
              <a:rPr lang="en-US" sz="2800" dirty="0">
                <a:latin typeface="+mn-lt"/>
              </a:rPr>
              <a:t>Tutors/</a:t>
            </a:r>
            <a:r>
              <a:rPr lang="en-US" sz="2800" dirty="0" err="1">
                <a:latin typeface="+mn-lt"/>
              </a:rPr>
              <a:t>chatbots</a:t>
            </a:r>
            <a:r>
              <a:rPr lang="en-US" sz="2800" dirty="0">
                <a:latin typeface="+mn-lt"/>
              </a:rPr>
              <a:t>/student support </a:t>
            </a:r>
          </a:p>
          <a:p>
            <a:pPr marL="0" indent="0">
              <a:buNone/>
            </a:pPr>
            <a:r>
              <a:rPr lang="en-US" sz="2800" dirty="0">
                <a:latin typeface="+mn-lt"/>
              </a:rPr>
              <a:t>Improve communication</a:t>
            </a:r>
          </a:p>
          <a:p>
            <a:pPr marL="0" indent="0">
              <a:buNone/>
            </a:pPr>
            <a:r>
              <a:rPr lang="en-US" sz="2800" dirty="0">
                <a:latin typeface="+mn-lt"/>
              </a:rPr>
              <a:t>Higher quality contextual feedback</a:t>
            </a:r>
          </a:p>
          <a:p>
            <a:pPr marL="0" indent="0">
              <a:buNone/>
            </a:pPr>
            <a:r>
              <a:rPr lang="en-US" sz="2800" dirty="0">
                <a:latin typeface="+mn-lt"/>
              </a:rPr>
              <a:t>Personalized and adaptive learning</a:t>
            </a:r>
          </a:p>
          <a:p>
            <a:pPr marL="0" indent="0">
              <a:buNone/>
            </a:pPr>
            <a:r>
              <a:rPr lang="en-US" sz="2800" dirty="0">
                <a:latin typeface="+mn-lt"/>
              </a:rPr>
              <a:t>Learner profiles (personal learning graphs)</a:t>
            </a:r>
          </a:p>
          <a:p>
            <a:pPr marL="0" indent="0">
              <a:buNone/>
            </a:pPr>
            <a:r>
              <a:rPr lang="en-US" sz="2800" dirty="0">
                <a:latin typeface="+mn-lt"/>
              </a:rPr>
              <a:t>Social network expansion</a:t>
            </a:r>
          </a:p>
          <a:p>
            <a:pPr marL="0" indent="0">
              <a:buNone/>
            </a:pPr>
            <a:r>
              <a:rPr lang="en-US" sz="2800" dirty="0">
                <a:latin typeface="+mn-lt"/>
              </a:rPr>
              <a:t>Content and resource exploration</a:t>
            </a:r>
          </a:p>
        </p:txBody>
      </p:sp>
    </p:spTree>
    <p:extLst>
      <p:ext uri="{BB962C8B-B14F-4D97-AF65-F5344CB8AC3E}">
        <p14:creationId xmlns:p14="http://schemas.microsoft.com/office/powerpoint/2010/main" val="2419139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Overview of Research</a:t>
            </a: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people make sense of their world and act meaningfully in it, increasingly through distributed socio-technical cognition</a:t>
            </a:r>
            <a:endParaRPr sz="2400" dirty="0"/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50000"/>
              <a:buFont typeface="Arial" panose="020B0604020202020204" pitchFamily="34" charset="0"/>
              <a:buChar char="•"/>
            </a:pPr>
            <a:r>
              <a:rPr lang="en" sz="2400" dirty="0"/>
              <a:t>Theoretical focus: Connectivism</a:t>
            </a:r>
          </a:p>
          <a:p>
            <a:pPr lvl="1" indent="-419100">
              <a:spcBef>
                <a:spcPts val="600"/>
              </a:spcBef>
              <a:buSzPct val="150000"/>
              <a:buFont typeface="Arial" panose="020B0604020202020204" pitchFamily="34" charset="0"/>
              <a:buChar char="•"/>
            </a:pPr>
            <a:r>
              <a:rPr lang="en" sz="1800" dirty="0"/>
              <a:t>Learning is networked at three levels: biological/neuronal, conceptual, physical/social. We can model it at each level and </a:t>
            </a:r>
            <a:r>
              <a:rPr lang="en" sz="1800" dirty="0" err="1"/>
              <a:t>unde</a:t>
            </a:r>
            <a:r>
              <a:rPr lang="en-US" sz="1800" dirty="0"/>
              <a:t>r</a:t>
            </a:r>
            <a:r>
              <a:rPr lang="en" sz="1800" dirty="0"/>
              <a:t>stand it through the same “vehicle”</a:t>
            </a:r>
          </a:p>
          <a:p>
            <a:pPr lvl="1" indent="-419100">
              <a:spcBef>
                <a:spcPts val="600"/>
              </a:spcBef>
              <a:buSzPct val="150000"/>
              <a:buFont typeface="Arial" panose="020B0604020202020204" pitchFamily="34" charset="0"/>
              <a:buChar char="•"/>
            </a:pPr>
            <a:r>
              <a:rPr lang="en" sz="1800" dirty="0"/>
              <a:t>It’s networks all the way down</a:t>
            </a:r>
            <a:endParaRPr sz="1800" dirty="0"/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/>
              <a:t>Past and present: connectivism, MOOCs, learning analytics, affect and emotion, complexity science approach to learning</a:t>
            </a:r>
            <a:endParaRPr sz="2400" dirty="0"/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50000"/>
              <a:buFont typeface="Arial" panose="020B0604020202020204" pitchFamily="34" charset="0"/>
              <a:buChar char="•"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Contributions: Network approach to learning, digital/data lens on learning, scale and inclusion of technological agents in the learning process</a:t>
            </a:r>
          </a:p>
          <a:p>
            <a:pPr marL="381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</a:pP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54CA9-7FA1-AC41-9B54-EAA57FA71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2E227-C877-3344-AA49-D5EADEF0D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“Learning science researchers are paying more attention to affect and emotion, to students’ developing identities, to discourse and gesture, and to embodied cognition.”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 algn="r">
              <a:buNone/>
            </a:pPr>
            <a:r>
              <a:rPr lang="en-US" sz="1800" dirty="0" err="1">
                <a:latin typeface="+mn-lt"/>
              </a:rPr>
              <a:t>Roschelle</a:t>
            </a:r>
            <a:r>
              <a:rPr lang="en-US" sz="1800" dirty="0">
                <a:latin typeface="+mn-lt"/>
              </a:rPr>
              <a:t>, J., Martin, W., </a:t>
            </a:r>
            <a:r>
              <a:rPr lang="en-US" sz="1800" dirty="0" err="1">
                <a:latin typeface="+mn-lt"/>
              </a:rPr>
              <a:t>Ahn</a:t>
            </a:r>
            <a:r>
              <a:rPr lang="en-US" sz="1800" dirty="0">
                <a:latin typeface="+mn-lt"/>
              </a:rPr>
              <a:t>, J. &amp; </a:t>
            </a:r>
            <a:r>
              <a:rPr lang="en-US" sz="1800" dirty="0" err="1">
                <a:latin typeface="+mn-lt"/>
              </a:rPr>
              <a:t>Schank</a:t>
            </a:r>
            <a:r>
              <a:rPr lang="en-US" sz="1800" dirty="0">
                <a:latin typeface="+mn-lt"/>
              </a:rPr>
              <a:t>, P. (Eds.). (2017). </a:t>
            </a:r>
            <a:r>
              <a:rPr lang="en-US" sz="1800" i="1" dirty="0">
                <a:latin typeface="+mn-lt"/>
              </a:rPr>
              <a:t>Cyberlearning Community Report: The State of Cyberlearning and the Future of Learning With Technology. </a:t>
            </a:r>
            <a:r>
              <a:rPr lang="en-US" sz="1800" dirty="0">
                <a:latin typeface="+mn-lt"/>
              </a:rPr>
              <a:t>Menlo Park CA: SRI International. 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8255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BA132-E76F-3144-9DF3-C8077792B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PLeG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CE4B0-240B-EF47-9D0F-48F59AACE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98600"/>
            <a:ext cx="8229600" cy="4967574"/>
          </a:xfrm>
        </p:spPr>
        <p:txBody>
          <a:bodyPr/>
          <a:lstStyle/>
          <a:p>
            <a:pPr marL="38100" indent="0">
              <a:buNone/>
            </a:pPr>
            <a:r>
              <a:rPr lang="en-US" sz="2400" b="1" dirty="0"/>
              <a:t>Social</a:t>
            </a:r>
            <a:r>
              <a:rPr lang="en-US" sz="2400" dirty="0"/>
              <a:t>: (Bourdieu 1986, Coleman 1988, Putnam 1993, Bruner 1996, Bandura 1969, Freeman 1978, </a:t>
            </a:r>
            <a:r>
              <a:rPr lang="en-US" sz="2400" dirty="0" err="1"/>
              <a:t>Haythornthwaite</a:t>
            </a:r>
            <a:r>
              <a:rPr lang="en-US" sz="2400" dirty="0"/>
              <a:t> 2005, Scott 2012 )</a:t>
            </a:r>
          </a:p>
          <a:p>
            <a:pPr marL="38100" indent="0">
              <a:buNone/>
            </a:pPr>
            <a:endParaRPr lang="en-US" sz="2400" b="1" dirty="0"/>
          </a:p>
          <a:p>
            <a:pPr marL="38100" indent="0">
              <a:buNone/>
            </a:pPr>
            <a:r>
              <a:rPr lang="en-US" sz="2400" b="1" dirty="0"/>
              <a:t>Metacognitive</a:t>
            </a:r>
            <a:r>
              <a:rPr lang="en-US" sz="2400" dirty="0"/>
              <a:t>: (Flavell 1979, Schunk &amp; Zimmerman 2012, </a:t>
            </a:r>
            <a:r>
              <a:rPr lang="en-US" sz="2400" dirty="0" err="1"/>
              <a:t>Pintrich</a:t>
            </a:r>
            <a:r>
              <a:rPr lang="en-US" sz="2400" dirty="0"/>
              <a:t> 2000, Winne and </a:t>
            </a:r>
            <a:r>
              <a:rPr lang="en-US" sz="2400" dirty="0" err="1"/>
              <a:t>Hadwin</a:t>
            </a:r>
            <a:r>
              <a:rPr lang="en-US" sz="2400" dirty="0"/>
              <a:t> 1998, Winne 2011) </a:t>
            </a:r>
          </a:p>
          <a:p>
            <a:pPr marL="38100" indent="0">
              <a:buNone/>
            </a:pPr>
            <a:endParaRPr lang="en-US" sz="2400" dirty="0"/>
          </a:p>
          <a:p>
            <a:pPr marL="38100" indent="0">
              <a:buNone/>
            </a:pPr>
            <a:r>
              <a:rPr lang="en-US" sz="2400" b="1" dirty="0"/>
              <a:t>Affective</a:t>
            </a:r>
            <a:r>
              <a:rPr lang="en-US" sz="2400" dirty="0"/>
              <a:t>: (Picard et al. 2004, </a:t>
            </a:r>
            <a:r>
              <a:rPr lang="en-US" sz="2400" dirty="0" err="1"/>
              <a:t>Pekrun</a:t>
            </a:r>
            <a:r>
              <a:rPr lang="en-US" sz="2400" dirty="0"/>
              <a:t>, Goetz, and </a:t>
            </a:r>
            <a:r>
              <a:rPr lang="en-US" sz="2400" dirty="0" err="1"/>
              <a:t>Titz</a:t>
            </a:r>
            <a:r>
              <a:rPr lang="en-US" sz="2400" dirty="0"/>
              <a:t> 2002, Baker et al. 2010, </a:t>
            </a:r>
            <a:r>
              <a:rPr lang="en-US" sz="2400" dirty="0" err="1"/>
              <a:t>D’Mello</a:t>
            </a:r>
            <a:r>
              <a:rPr lang="en-US" sz="2400" dirty="0"/>
              <a:t> &amp; </a:t>
            </a:r>
            <a:r>
              <a:rPr lang="en-US" sz="2400" dirty="0" err="1"/>
              <a:t>Graesser</a:t>
            </a:r>
            <a:r>
              <a:rPr lang="en-US" sz="2400" dirty="0"/>
              <a:t> 2012, Bower et al. 1981, </a:t>
            </a:r>
            <a:r>
              <a:rPr lang="en-US" sz="2400" dirty="0" err="1"/>
              <a:t>Pekrun</a:t>
            </a:r>
            <a:r>
              <a:rPr lang="en-US" sz="2400" dirty="0"/>
              <a:t> et al. 2011, Mazer et al. 2007, </a:t>
            </a:r>
            <a:r>
              <a:rPr lang="en-US" sz="2400" dirty="0" err="1"/>
              <a:t>Immordino</a:t>
            </a:r>
            <a:r>
              <a:rPr lang="en-US" sz="2400" dirty="0"/>
              <a:t>-Yang &amp; Damasio 2007 )</a:t>
            </a:r>
          </a:p>
          <a:p>
            <a:pPr marL="38100" indent="0">
              <a:buNone/>
            </a:pPr>
            <a:endParaRPr lang="en-US" sz="2400" dirty="0"/>
          </a:p>
          <a:p>
            <a:pPr marL="38100" indent="0">
              <a:buNone/>
            </a:pPr>
            <a:r>
              <a:rPr lang="en-US" sz="2400" b="1" dirty="0"/>
              <a:t>Cognitive</a:t>
            </a:r>
            <a:r>
              <a:rPr lang="en-US" sz="2400" dirty="0"/>
              <a:t>: (Moreno &amp; Mayer 1999, Brown, 2000, </a:t>
            </a:r>
            <a:r>
              <a:rPr lang="en-US" sz="2400" dirty="0" err="1"/>
              <a:t>Greeno</a:t>
            </a:r>
            <a:r>
              <a:rPr lang="en-US" sz="2400" dirty="0"/>
              <a:t>, Collins, &amp; Resnick 1996, Anderson 1996,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6931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4A3B-6863-9543-9855-17FFF43EA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3203E-AAEA-F546-A8E9-B445245DB9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Mapping labor market trends</a:t>
            </a:r>
          </a:p>
          <a:p>
            <a:r>
              <a:rPr lang="en-US" dirty="0"/>
              <a:t>LinkedIn and similar sites: snapshots and provisional acceptance of skills</a:t>
            </a:r>
          </a:p>
          <a:p>
            <a:r>
              <a:rPr lang="en-US" dirty="0"/>
              <a:t>Granularize content so skill gaps can be addressed</a:t>
            </a:r>
          </a:p>
        </p:txBody>
      </p:sp>
    </p:spTree>
    <p:extLst>
      <p:ext uri="{BB962C8B-B14F-4D97-AF65-F5344CB8AC3E}">
        <p14:creationId xmlns:p14="http://schemas.microsoft.com/office/powerpoint/2010/main" val="2369220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40068-3801-ED4B-830D-0540B4C08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examples: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CE139-A5A1-B44C-8998-7590DB5AF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65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B79BE-3CBD-5844-822B-48F1B70E2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IDEAS Center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CEBCE-40BE-A747-BE91-E66518FBA0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UTA: 5</a:t>
            </a:r>
            <a:r>
              <a:rPr lang="en-US" baseline="30000" dirty="0"/>
              <a:t>th</a:t>
            </a:r>
            <a:r>
              <a:rPr lang="en-US" dirty="0"/>
              <a:t> most diverse campus in USA</a:t>
            </a:r>
          </a:p>
          <a:p>
            <a:r>
              <a:rPr lang="en-US" dirty="0"/>
              <a:t>Large transfer population</a:t>
            </a:r>
          </a:p>
          <a:p>
            <a:r>
              <a:rPr lang="en-US" dirty="0"/>
              <a:t>What US will look like in the future</a:t>
            </a:r>
          </a:p>
          <a:p>
            <a:r>
              <a:rPr lang="en-US" dirty="0"/>
              <a:t>Concerns aren’t cognitive, they are life-based</a:t>
            </a:r>
          </a:p>
        </p:txBody>
      </p:sp>
    </p:spTree>
    <p:extLst>
      <p:ext uri="{BB962C8B-B14F-4D97-AF65-F5344CB8AC3E}">
        <p14:creationId xmlns:p14="http://schemas.microsoft.com/office/powerpoint/2010/main" val="560638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B463F-19FD-0A42-A515-AA79922EC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AerosPACE</a:t>
            </a:r>
            <a:r>
              <a:rPr lang="en-US" dirty="0"/>
              <a:t>/</a:t>
            </a:r>
            <a:r>
              <a:rPr lang="en-US" dirty="0" err="1"/>
              <a:t>AstroPACE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A78B85-C42B-7E48-B2C5-B69D26AE78E6}"/>
              </a:ext>
            </a:extLst>
          </p:cNvPr>
          <p:cNvSpPr txBox="1"/>
          <p:nvPr/>
        </p:nvSpPr>
        <p:spPr>
          <a:xfrm>
            <a:off x="660400" y="1905000"/>
            <a:ext cx="68961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Team-based</a:t>
            </a:r>
          </a:p>
          <a:p>
            <a:r>
              <a:rPr lang="en-US" sz="3000" dirty="0"/>
              <a:t>7 universities, 10 learners each</a:t>
            </a:r>
          </a:p>
          <a:p>
            <a:r>
              <a:rPr lang="en-US" sz="3000" dirty="0"/>
              <a:t>Faculty and industry oversight</a:t>
            </a:r>
          </a:p>
          <a:p>
            <a:r>
              <a:rPr lang="en-US" sz="3000" dirty="0"/>
              <a:t>Plan-build-fly</a:t>
            </a:r>
          </a:p>
          <a:p>
            <a:endParaRPr lang="en-US" sz="3000" dirty="0"/>
          </a:p>
          <a:p>
            <a:r>
              <a:rPr lang="en-US" sz="3000" dirty="0"/>
              <a:t>Can we sustain life on Mars?</a:t>
            </a:r>
          </a:p>
          <a:p>
            <a:r>
              <a:rPr lang="en-US" sz="3000" dirty="0"/>
              <a:t>Inter-disciplinary</a:t>
            </a:r>
          </a:p>
          <a:p>
            <a:r>
              <a:rPr lang="en-US" sz="3000" dirty="0"/>
              <a:t>Problem oriented</a:t>
            </a:r>
          </a:p>
          <a:p>
            <a:r>
              <a:rPr lang="en-US" sz="3000" dirty="0"/>
              <a:t>Creativity and innovation</a:t>
            </a:r>
          </a:p>
        </p:txBody>
      </p:sp>
    </p:spTree>
    <p:extLst>
      <p:ext uri="{BB962C8B-B14F-4D97-AF65-F5344CB8AC3E}">
        <p14:creationId xmlns:p14="http://schemas.microsoft.com/office/powerpoint/2010/main" val="3444950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E76D6-A3F9-6F48-8D09-D97FAA407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Ability to develop affect skillsets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D9FBB-1F21-7243-99B4-921C645AAF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100" indent="0">
              <a:buNone/>
            </a:pPr>
            <a:r>
              <a:rPr lang="en-US" dirty="0"/>
              <a:t>Curriculum on developing social, affective, metacognitive skills.</a:t>
            </a:r>
          </a:p>
          <a:p>
            <a:pPr marL="38100" indent="0">
              <a:buNone/>
            </a:pPr>
            <a:endParaRPr lang="en-US" dirty="0"/>
          </a:p>
          <a:p>
            <a:pPr marL="38100" indent="0">
              <a:buNone/>
            </a:pPr>
            <a:r>
              <a:rPr lang="en-US" dirty="0"/>
              <a:t>Evaluate impact within </a:t>
            </a:r>
            <a:r>
              <a:rPr lang="en-US" dirty="0" err="1"/>
              <a:t>PLeG</a:t>
            </a:r>
            <a:r>
              <a:rPr lang="en-US" dirty="0"/>
              <a:t>: i.e. how do mindsets and goal orientation and setting and monitoring impact other domains in </a:t>
            </a:r>
            <a:r>
              <a:rPr lang="en-US" dirty="0" err="1"/>
              <a:t>PLeG</a:t>
            </a:r>
            <a:endParaRPr lang="en-US" dirty="0"/>
          </a:p>
          <a:p>
            <a:pPr marL="38100" indent="0">
              <a:buNone/>
            </a:pPr>
            <a:endParaRPr lang="en-US" dirty="0"/>
          </a:p>
          <a:p>
            <a:pPr marL="38100" indent="0">
              <a:buNone/>
            </a:pPr>
            <a:r>
              <a:rPr lang="en-US" sz="2400" dirty="0"/>
              <a:t>With Mills, Dowell</a:t>
            </a:r>
          </a:p>
        </p:txBody>
      </p:sp>
    </p:spTree>
    <p:extLst>
      <p:ext uri="{BB962C8B-B14F-4D97-AF65-F5344CB8AC3E}">
        <p14:creationId xmlns:p14="http://schemas.microsoft.com/office/powerpoint/2010/main" val="4267444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25929-26BB-8E4E-8A77-3491E2224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Learner psychological profile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1B753-9EEF-144E-8C0B-E3006B9720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100" indent="0">
              <a:buNone/>
            </a:pPr>
            <a:endParaRPr lang="en-US" dirty="0"/>
          </a:p>
          <a:p>
            <a:pPr marL="38100" indent="0">
              <a:buNone/>
            </a:pPr>
            <a:r>
              <a:rPr lang="en-US" sz="2400" dirty="0"/>
              <a:t>EDM 2018: Understanding the broader profile of our learners</a:t>
            </a:r>
          </a:p>
          <a:p>
            <a:pPr marL="38100" indent="0">
              <a:buNone/>
            </a:pPr>
            <a:endParaRPr lang="en-US" dirty="0"/>
          </a:p>
          <a:p>
            <a:pPr marL="38100" indent="0">
              <a:buNone/>
            </a:pPr>
            <a:endParaRPr lang="en-US" dirty="0"/>
          </a:p>
          <a:p>
            <a:pPr marL="38100" indent="0">
              <a:buNone/>
            </a:pPr>
            <a:r>
              <a:rPr lang="en-US" sz="1800" dirty="0" err="1"/>
              <a:t>Kizilcec</a:t>
            </a:r>
            <a:r>
              <a:rPr lang="en-US" sz="1800" dirty="0"/>
              <a:t>, R. F., </a:t>
            </a:r>
            <a:r>
              <a:rPr lang="en-US" sz="1800" dirty="0" err="1"/>
              <a:t>Piech</a:t>
            </a:r>
            <a:r>
              <a:rPr lang="en-US" sz="1800" dirty="0"/>
              <a:t>, C., &amp; Schneider, E. (2013, April). Deconstructing disengagement: analyzing learner subpopulations in massive open online courses. In </a:t>
            </a:r>
            <a:r>
              <a:rPr lang="en-US" sz="1800" i="1" dirty="0"/>
              <a:t>Proceedings of the third international conference on learning analytics and knowledge</a:t>
            </a:r>
            <a:r>
              <a:rPr lang="en-US" sz="1800" dirty="0"/>
              <a:t> (pp. 170-179). ACM.</a:t>
            </a:r>
          </a:p>
        </p:txBody>
      </p:sp>
    </p:spTree>
    <p:extLst>
      <p:ext uri="{BB962C8B-B14F-4D97-AF65-F5344CB8AC3E}">
        <p14:creationId xmlns:p14="http://schemas.microsoft.com/office/powerpoint/2010/main" val="3718345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A655-BA0E-CE4F-A22B-F45EE7D96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8E22-8079-8B49-BD35-FA317DE4B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100" indent="0">
              <a:buNone/>
            </a:pPr>
            <a:r>
              <a:rPr lang="en-US" sz="2400" dirty="0"/>
              <a:t>Demographics (age, gender, education, difficulty paying bills); </a:t>
            </a:r>
          </a:p>
          <a:p>
            <a:pPr marL="38100" indent="0">
              <a:buNone/>
            </a:pPr>
            <a:r>
              <a:rPr lang="en-US" sz="2400" dirty="0"/>
              <a:t>Self-efficacy, beliefs, and intentions</a:t>
            </a:r>
          </a:p>
          <a:p>
            <a:pPr marL="38100" indent="0">
              <a:buNone/>
            </a:pPr>
            <a:r>
              <a:rPr lang="en-US" sz="2400" dirty="0"/>
              <a:t>Global mental and physical health (Patient-reported outcomes measurement information system);</a:t>
            </a:r>
          </a:p>
          <a:p>
            <a:pPr marL="38100" indent="0">
              <a:buNone/>
            </a:pPr>
            <a:r>
              <a:rPr lang="en-US" sz="2400" dirty="0"/>
              <a:t>Curiosity and exploration (curiosity and Exploration Inventory II); </a:t>
            </a:r>
          </a:p>
          <a:p>
            <a:pPr marL="38100" indent="0">
              <a:buNone/>
            </a:pPr>
            <a:r>
              <a:rPr lang="en-US" sz="2400" dirty="0"/>
              <a:t>Emotion Regulation (Emotion Regulation Questionnaire); </a:t>
            </a:r>
          </a:p>
          <a:p>
            <a:pPr marL="38100" indent="0">
              <a:buNone/>
            </a:pPr>
            <a:r>
              <a:rPr lang="en-US" sz="2400" dirty="0"/>
              <a:t>Mindfulness (Five Facet Mindfulness; Well-Being (Psychological Well-Being); </a:t>
            </a:r>
          </a:p>
          <a:p>
            <a:pPr marL="38100" indent="0">
              <a:buNone/>
            </a:pPr>
            <a:r>
              <a:rPr lang="en-US" sz="2400" dirty="0"/>
              <a:t>Stress (Perceived Stress Scale); </a:t>
            </a:r>
          </a:p>
          <a:p>
            <a:pPr marL="38100" indent="0">
              <a:buNone/>
            </a:pPr>
            <a:r>
              <a:rPr lang="en-US" sz="2400" dirty="0"/>
              <a:t>Sense of self (Sense-of-Self Scale; </a:t>
            </a:r>
          </a:p>
          <a:p>
            <a:pPr marL="38100" indent="0">
              <a:buNone/>
            </a:pPr>
            <a:r>
              <a:rPr lang="en-US" sz="2400" dirty="0"/>
              <a:t>Personality (Ten Item Personality Inventory)</a:t>
            </a:r>
          </a:p>
        </p:txBody>
      </p:sp>
    </p:spTree>
    <p:extLst>
      <p:ext uri="{BB962C8B-B14F-4D97-AF65-F5344CB8AC3E}">
        <p14:creationId xmlns:p14="http://schemas.microsoft.com/office/powerpoint/2010/main" val="3498301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5.googleusercontent.com/wMWn0rNDfckTHJ9mBKACeKYJKXKYURcEIK-olVXESdlBeuLrUO4tOe0IFP3jGJ3syj_sFJ43A1pdaQJLxxbyuxR5K2kcQaj_UT7IuQsjJvxa4tK72zZVRv8e7VwSDYeaMv9P7uGF">
            <a:extLst>
              <a:ext uri="{FF2B5EF4-FFF2-40B4-BE49-F238E27FC236}">
                <a16:creationId xmlns:a16="http://schemas.microsoft.com/office/drawing/2014/main" id="{7BA4B870-8501-E945-AD74-FCB9A966D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79" y="1089933"/>
            <a:ext cx="8714954" cy="472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441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B594A-C324-0D45-91E9-0CCB6EEB6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What is the reality that we are trying to engage with?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558F3-51D4-3D45-A7C7-0A0A509C97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82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-83182" y="205779"/>
            <a:ext cx="5766525" cy="40140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/>
          <a:p>
            <a:r>
              <a:rPr lang="en" sz="2700" dirty="0"/>
              <a:t>What data we collect?</a:t>
            </a:r>
            <a:endParaRPr sz="27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C36737-E8CF-D24B-AA0E-89A7E236AEA7}"/>
              </a:ext>
            </a:extLst>
          </p:cNvPr>
          <p:cNvGrpSpPr/>
          <p:nvPr/>
        </p:nvGrpSpPr>
        <p:grpSpPr>
          <a:xfrm>
            <a:off x="272955" y="1275327"/>
            <a:ext cx="8584441" cy="4811575"/>
            <a:chOff x="1742663" y="2581539"/>
            <a:chExt cx="7467616" cy="3353410"/>
          </a:xfrm>
        </p:grpSpPr>
        <p:pic>
          <p:nvPicPr>
            <p:cNvPr id="254" name="Shape 2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91580" y="3292441"/>
              <a:ext cx="34289" cy="1915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Shape 25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19108" y="3242503"/>
              <a:ext cx="204347" cy="182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Shape 25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19108" y="3858384"/>
              <a:ext cx="204347" cy="182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Shape 25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19108" y="4572178"/>
              <a:ext cx="204347" cy="182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Shape 25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414877" y="2581539"/>
              <a:ext cx="34289" cy="265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Shape 2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411230" y="3200765"/>
              <a:ext cx="34289" cy="1686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Shape 26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414877" y="4975276"/>
              <a:ext cx="34289" cy="265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Shape 2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38758" y="3022303"/>
              <a:ext cx="204347" cy="182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Shape 26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38758" y="3599569"/>
              <a:ext cx="204347" cy="182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Shape 263"/>
            <p:cNvSpPr txBox="1"/>
            <p:nvPr/>
          </p:nvSpPr>
          <p:spPr>
            <a:xfrm>
              <a:off x="1763485" y="3122839"/>
              <a:ext cx="1308814" cy="316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r>
                <a:rPr lang="en" sz="1050" b="1" dirty="0">
                  <a:latin typeface="Lato"/>
                  <a:ea typeface="Lato"/>
                  <a:cs typeface="Lato"/>
                  <a:sym typeface="Lato"/>
                </a:rPr>
                <a:t>Student Information </a:t>
              </a:r>
              <a:endParaRPr sz="1050" b="1" dirty="0">
                <a:latin typeface="Lato"/>
                <a:ea typeface="Lato"/>
                <a:cs typeface="Lato"/>
                <a:sym typeface="Lato"/>
              </a:endParaRPr>
            </a:p>
            <a:p>
              <a:r>
                <a:rPr lang="en" sz="1050" b="1" dirty="0">
                  <a:latin typeface="Lato"/>
                  <a:ea typeface="Lato"/>
                  <a:cs typeface="Lato"/>
                  <a:sym typeface="Lato"/>
                </a:rPr>
                <a:t>System</a:t>
              </a:r>
              <a:endParaRPr sz="1050" b="1" dirty="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4" name="Shape 264"/>
            <p:cNvSpPr txBox="1"/>
            <p:nvPr/>
          </p:nvSpPr>
          <p:spPr>
            <a:xfrm>
              <a:off x="3267642" y="3852951"/>
              <a:ext cx="1504647" cy="316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r>
                <a:rPr lang="en" sz="1050" b="1" dirty="0">
                  <a:latin typeface="Lato"/>
                  <a:ea typeface="Lato"/>
                  <a:cs typeface="Lato"/>
                  <a:sym typeface="Lato"/>
                </a:rPr>
                <a:t>Learning Environment</a:t>
              </a:r>
              <a:endParaRPr sz="1050" b="1" dirty="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5" name="Shape 265"/>
            <p:cNvSpPr txBox="1"/>
            <p:nvPr/>
          </p:nvSpPr>
          <p:spPr>
            <a:xfrm>
              <a:off x="1742663" y="4485196"/>
              <a:ext cx="1504647" cy="316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r>
                <a:rPr lang="en" sz="1050" b="1">
                  <a:latin typeface="Lato"/>
                  <a:ea typeface="Lato"/>
                  <a:cs typeface="Lato"/>
                  <a:sym typeface="Lato"/>
                </a:rPr>
                <a:t>Library Management </a:t>
              </a:r>
              <a:endParaRPr sz="1050" b="1">
                <a:latin typeface="Lato"/>
                <a:ea typeface="Lato"/>
                <a:cs typeface="Lato"/>
                <a:sym typeface="Lato"/>
              </a:endParaRPr>
            </a:p>
            <a:p>
              <a:r>
                <a:rPr lang="en" sz="1050" b="1">
                  <a:latin typeface="Lato"/>
                  <a:ea typeface="Lato"/>
                  <a:cs typeface="Lato"/>
                  <a:sym typeface="Lato"/>
                </a:rPr>
                <a:t>System</a:t>
              </a:r>
              <a:endParaRPr sz="1050" b="1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6" name="Shape 266"/>
            <p:cNvSpPr txBox="1"/>
            <p:nvPr/>
          </p:nvSpPr>
          <p:spPr>
            <a:xfrm>
              <a:off x="5274247" y="2970577"/>
              <a:ext cx="1080276" cy="2403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pPr algn="r"/>
              <a:r>
                <a:rPr lang="en" sz="1050" b="1" dirty="0">
                  <a:latin typeface="Lato"/>
                  <a:ea typeface="Lato"/>
                  <a:cs typeface="Lato"/>
                  <a:sym typeface="Lato"/>
                </a:rPr>
                <a:t>Instruments</a:t>
              </a:r>
              <a:endParaRPr sz="1050" b="1" dirty="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7" name="Shape 267"/>
            <p:cNvSpPr txBox="1"/>
            <p:nvPr/>
          </p:nvSpPr>
          <p:spPr>
            <a:xfrm>
              <a:off x="6566828" y="3564275"/>
              <a:ext cx="1171227" cy="218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r>
                <a:rPr lang="en" sz="1050" b="1" dirty="0">
                  <a:latin typeface="Lato"/>
                  <a:ea typeface="Lato"/>
                  <a:cs typeface="Lato"/>
                  <a:sym typeface="Lato"/>
                </a:rPr>
                <a:t>Multimodal</a:t>
              </a:r>
              <a:endParaRPr sz="1050" b="1" dirty="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8" name="Shape 268"/>
            <p:cNvSpPr txBox="1"/>
            <p:nvPr/>
          </p:nvSpPr>
          <p:spPr>
            <a:xfrm>
              <a:off x="3288001" y="2982563"/>
              <a:ext cx="1435405" cy="659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r>
                <a:rPr lang="en" sz="750" dirty="0">
                  <a:latin typeface="Lato"/>
                  <a:ea typeface="Lato"/>
                  <a:cs typeface="Lato"/>
                  <a:sym typeface="Lato"/>
                </a:rPr>
                <a:t>Student profile/Demographics</a:t>
              </a:r>
              <a:endParaRPr sz="750" dirty="0">
                <a:latin typeface="Lato"/>
                <a:ea typeface="Lato"/>
                <a:cs typeface="Lato"/>
                <a:sym typeface="Lato"/>
              </a:endParaRPr>
            </a:p>
            <a:p>
              <a:r>
                <a:rPr lang="en" sz="750" dirty="0">
                  <a:latin typeface="Lato"/>
                  <a:ea typeface="Lato"/>
                  <a:cs typeface="Lato"/>
                  <a:sym typeface="Lato"/>
                </a:rPr>
                <a:t>Lesson planning</a:t>
              </a:r>
              <a:endParaRPr sz="750" dirty="0">
                <a:latin typeface="Lato"/>
                <a:ea typeface="Lato"/>
                <a:cs typeface="Lato"/>
                <a:sym typeface="Lato"/>
              </a:endParaRPr>
            </a:p>
            <a:p>
              <a:r>
                <a:rPr lang="en" sz="750" dirty="0">
                  <a:latin typeface="Lato"/>
                  <a:ea typeface="Lato"/>
                  <a:cs typeface="Lato"/>
                  <a:sym typeface="Lato"/>
                </a:rPr>
                <a:t>Scheduling</a:t>
              </a:r>
              <a:endParaRPr sz="750" dirty="0">
                <a:latin typeface="Lato"/>
                <a:ea typeface="Lato"/>
                <a:cs typeface="Lato"/>
                <a:sym typeface="Lato"/>
              </a:endParaRPr>
            </a:p>
            <a:p>
              <a:r>
                <a:rPr lang="en" sz="750" dirty="0">
                  <a:latin typeface="Lato"/>
                  <a:ea typeface="Lato"/>
                  <a:cs typeface="Lato"/>
                  <a:sym typeface="Lato"/>
                </a:rPr>
                <a:t>Enrolment</a:t>
              </a:r>
              <a:endParaRPr sz="750" dirty="0">
                <a:latin typeface="Lato"/>
                <a:ea typeface="Lato"/>
                <a:cs typeface="Lato"/>
                <a:sym typeface="Lato"/>
              </a:endParaRPr>
            </a:p>
            <a:p>
              <a:r>
                <a:rPr lang="en" sz="750" dirty="0">
                  <a:latin typeface="Lato"/>
                  <a:ea typeface="Lato"/>
                  <a:cs typeface="Lato"/>
                  <a:sym typeface="Lato"/>
                </a:rPr>
                <a:t>Assignments</a:t>
              </a:r>
              <a:endParaRPr sz="750" dirty="0">
                <a:latin typeface="Lato"/>
                <a:ea typeface="Lato"/>
                <a:cs typeface="Lato"/>
                <a:sym typeface="Lato"/>
              </a:endParaRPr>
            </a:p>
            <a:p>
              <a:r>
                <a:rPr lang="en" sz="750" dirty="0">
                  <a:latin typeface="Lato"/>
                  <a:ea typeface="Lato"/>
                  <a:cs typeface="Lato"/>
                  <a:sym typeface="Lato"/>
                </a:rPr>
                <a:t>Campus attendance</a:t>
              </a:r>
              <a:endParaRPr sz="750" dirty="0">
                <a:latin typeface="Lato"/>
                <a:ea typeface="Lato"/>
                <a:cs typeface="Lato"/>
                <a:sym typeface="Lato"/>
              </a:endParaRPr>
            </a:p>
            <a:p>
              <a:r>
                <a:rPr lang="en" sz="750" dirty="0">
                  <a:latin typeface="Lato"/>
                  <a:ea typeface="Lato"/>
                  <a:cs typeface="Lato"/>
                  <a:sym typeface="Lato"/>
                </a:rPr>
                <a:t>Academic data</a:t>
              </a:r>
              <a:endParaRPr sz="750" dirty="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9" name="Shape 269"/>
            <p:cNvSpPr txBox="1"/>
            <p:nvPr/>
          </p:nvSpPr>
          <p:spPr>
            <a:xfrm>
              <a:off x="1764069" y="3686569"/>
              <a:ext cx="1247218" cy="659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pPr algn="r"/>
              <a:r>
                <a:rPr lang="en" sz="750">
                  <a:latin typeface="Lato"/>
                  <a:ea typeface="Lato"/>
                  <a:cs typeface="Lato"/>
                  <a:sym typeface="Lato"/>
                </a:rPr>
                <a:t>Trace data</a:t>
              </a:r>
              <a:endParaRPr sz="750">
                <a:latin typeface="Lato"/>
                <a:ea typeface="Lato"/>
                <a:cs typeface="Lato"/>
                <a:sym typeface="Lato"/>
              </a:endParaRPr>
            </a:p>
            <a:p>
              <a:pPr algn="r"/>
              <a:r>
                <a:rPr lang="en" sz="750">
                  <a:latin typeface="Lato"/>
                  <a:ea typeface="Lato"/>
                  <a:cs typeface="Lato"/>
                  <a:sym typeface="Lato"/>
                </a:rPr>
                <a:t>Simulation data</a:t>
              </a:r>
              <a:endParaRPr sz="750">
                <a:latin typeface="Lato"/>
                <a:ea typeface="Lato"/>
                <a:cs typeface="Lato"/>
                <a:sym typeface="Lato"/>
              </a:endParaRPr>
            </a:p>
            <a:p>
              <a:pPr algn="r"/>
              <a:r>
                <a:rPr lang="en" sz="750">
                  <a:latin typeface="Lato"/>
                  <a:ea typeface="Lato"/>
                  <a:cs typeface="Lato"/>
                  <a:sym typeface="Lato"/>
                </a:rPr>
                <a:t>Assessment</a:t>
              </a:r>
              <a:endParaRPr sz="750">
                <a:latin typeface="Lato"/>
                <a:ea typeface="Lato"/>
                <a:cs typeface="Lato"/>
                <a:sym typeface="Lato"/>
              </a:endParaRPr>
            </a:p>
            <a:p>
              <a:pPr algn="r"/>
              <a:r>
                <a:rPr lang="en" sz="750">
                  <a:latin typeface="Lato"/>
                  <a:ea typeface="Lato"/>
                  <a:cs typeface="Lato"/>
                  <a:sym typeface="Lato"/>
                </a:rPr>
                <a:t>Social interaction</a:t>
              </a:r>
              <a:endParaRPr sz="750">
                <a:latin typeface="Lato"/>
                <a:ea typeface="Lato"/>
                <a:cs typeface="Lato"/>
                <a:sym typeface="Lato"/>
              </a:endParaRPr>
            </a:p>
            <a:p>
              <a:pPr algn="r"/>
              <a:r>
                <a:rPr lang="en" sz="750">
                  <a:latin typeface="Lato"/>
                  <a:ea typeface="Lato"/>
                  <a:cs typeface="Lato"/>
                  <a:sym typeface="Lato"/>
                </a:rPr>
                <a:t>Content interaction</a:t>
              </a:r>
              <a:endParaRPr sz="750">
                <a:latin typeface="Lato"/>
                <a:ea typeface="Lato"/>
                <a:cs typeface="Lato"/>
                <a:sym typeface="Lato"/>
              </a:endParaRPr>
            </a:p>
            <a:p>
              <a:pPr algn="r"/>
              <a:r>
                <a:rPr lang="en" sz="750">
                  <a:latin typeface="Lato"/>
                  <a:ea typeface="Lato"/>
                  <a:cs typeface="Lato"/>
                  <a:sym typeface="Lato"/>
                </a:rPr>
                <a:t>Intelligent tutoring system</a:t>
              </a:r>
              <a:endParaRPr sz="750">
                <a:latin typeface="Lato"/>
                <a:ea typeface="Lato"/>
                <a:cs typeface="Lato"/>
                <a:sym typeface="Lato"/>
              </a:endParaRPr>
            </a:p>
            <a:p>
              <a:pPr algn="r"/>
              <a:r>
                <a:rPr lang="en" sz="750">
                  <a:latin typeface="Lato"/>
                  <a:ea typeface="Lato"/>
                  <a:cs typeface="Lato"/>
                  <a:sym typeface="Lato"/>
                </a:rPr>
                <a:t>Educational context data</a:t>
              </a:r>
              <a:endParaRPr sz="75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0" name="Shape 270"/>
            <p:cNvSpPr txBox="1"/>
            <p:nvPr/>
          </p:nvSpPr>
          <p:spPr>
            <a:xfrm>
              <a:off x="3259213" y="4546047"/>
              <a:ext cx="950069" cy="510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r>
                <a:rPr lang="en" sz="750">
                  <a:latin typeface="Lato"/>
                  <a:ea typeface="Lato"/>
                  <a:cs typeface="Lato"/>
                  <a:sym typeface="Lato"/>
                </a:rPr>
                <a:t>Library attendance</a:t>
              </a:r>
              <a:endParaRPr sz="750">
                <a:latin typeface="Lato"/>
                <a:ea typeface="Lato"/>
                <a:cs typeface="Lato"/>
                <a:sym typeface="Lato"/>
              </a:endParaRPr>
            </a:p>
            <a:p>
              <a:r>
                <a:rPr lang="en" sz="750">
                  <a:latin typeface="Lato"/>
                  <a:ea typeface="Lato"/>
                  <a:cs typeface="Lato"/>
                  <a:sym typeface="Lato"/>
                </a:rPr>
                <a:t>Lesson Library use (loan reports)</a:t>
              </a:r>
              <a:endParaRPr sz="750">
                <a:latin typeface="Lato"/>
                <a:ea typeface="Lato"/>
                <a:cs typeface="Lato"/>
                <a:sym typeface="Lato"/>
              </a:endParaRPr>
            </a:p>
            <a:p>
              <a:r>
                <a:rPr lang="en" sz="750">
                  <a:latin typeface="Lato"/>
                  <a:ea typeface="Lato"/>
                  <a:cs typeface="Lato"/>
                  <a:sym typeface="Lato"/>
                </a:rPr>
                <a:t>Library helpdesk</a:t>
              </a:r>
              <a:endParaRPr sz="75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1" name="Shape 271"/>
            <p:cNvSpPr txBox="1"/>
            <p:nvPr/>
          </p:nvSpPr>
          <p:spPr>
            <a:xfrm>
              <a:off x="6566825" y="2745762"/>
              <a:ext cx="950069" cy="58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r>
                <a:rPr lang="en" sz="750" dirty="0">
                  <a:latin typeface="Lato"/>
                  <a:ea typeface="Lato"/>
                  <a:cs typeface="Lato"/>
                  <a:sym typeface="Lato"/>
                </a:rPr>
                <a:t>Survey</a:t>
              </a:r>
              <a:endParaRPr sz="750" dirty="0">
                <a:latin typeface="Lato"/>
                <a:ea typeface="Lato"/>
                <a:cs typeface="Lato"/>
                <a:sym typeface="Lato"/>
              </a:endParaRPr>
            </a:p>
            <a:p>
              <a:r>
                <a:rPr lang="en" sz="750" dirty="0">
                  <a:latin typeface="Lato"/>
                  <a:ea typeface="Lato"/>
                  <a:cs typeface="Lato"/>
                  <a:sym typeface="Lato"/>
                </a:rPr>
                <a:t>Questionnaire</a:t>
              </a:r>
              <a:endParaRPr sz="750" dirty="0">
                <a:latin typeface="Lato"/>
                <a:ea typeface="Lato"/>
                <a:cs typeface="Lato"/>
                <a:sym typeface="Lato"/>
              </a:endParaRPr>
            </a:p>
            <a:p>
              <a:r>
                <a:rPr lang="en" sz="750" dirty="0">
                  <a:latin typeface="Lato"/>
                  <a:ea typeface="Lato"/>
                  <a:cs typeface="Lato"/>
                  <a:sym typeface="Lato"/>
                </a:rPr>
                <a:t>Interview</a:t>
              </a:r>
              <a:endParaRPr sz="750" dirty="0">
                <a:latin typeface="Lato"/>
                <a:ea typeface="Lato"/>
                <a:cs typeface="Lato"/>
                <a:sym typeface="Lato"/>
              </a:endParaRPr>
            </a:p>
            <a:p>
              <a:r>
                <a:rPr lang="en" sz="750" dirty="0">
                  <a:latin typeface="Lato"/>
                  <a:ea typeface="Lato"/>
                  <a:cs typeface="Lato"/>
                  <a:sym typeface="Lato"/>
                </a:rPr>
                <a:t>Focus groups</a:t>
              </a:r>
              <a:endParaRPr sz="750" dirty="0">
                <a:latin typeface="Lato"/>
                <a:ea typeface="Lato"/>
                <a:cs typeface="Lato"/>
                <a:sym typeface="Lato"/>
              </a:endParaRPr>
            </a:p>
            <a:p>
              <a:r>
                <a:rPr lang="en" sz="750" dirty="0">
                  <a:latin typeface="Lato"/>
                  <a:ea typeface="Lato"/>
                  <a:cs typeface="Lato"/>
                  <a:sym typeface="Lato"/>
                </a:rPr>
                <a:t>Ethnography</a:t>
              </a:r>
              <a:endParaRPr sz="750" dirty="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2" name="Shape 272"/>
            <p:cNvSpPr txBox="1"/>
            <p:nvPr/>
          </p:nvSpPr>
          <p:spPr>
            <a:xfrm>
              <a:off x="4955331" y="3351000"/>
              <a:ext cx="1399297" cy="659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pPr algn="r"/>
              <a:r>
                <a:rPr lang="en" sz="750">
                  <a:latin typeface="Lato"/>
                  <a:ea typeface="Lato"/>
                  <a:cs typeface="Lato"/>
                  <a:sym typeface="Lato"/>
                </a:rPr>
                <a:t>Video</a:t>
              </a:r>
              <a:endParaRPr sz="750">
                <a:latin typeface="Lato"/>
                <a:ea typeface="Lato"/>
                <a:cs typeface="Lato"/>
                <a:sym typeface="Lato"/>
              </a:endParaRPr>
            </a:p>
            <a:p>
              <a:pPr algn="r"/>
              <a:r>
                <a:rPr lang="en" sz="750">
                  <a:latin typeface="Lato"/>
                  <a:ea typeface="Lato"/>
                  <a:cs typeface="Lato"/>
                  <a:sym typeface="Lato"/>
                </a:rPr>
                <a:t>Audio</a:t>
              </a:r>
              <a:endParaRPr sz="750">
                <a:latin typeface="Lato"/>
                <a:ea typeface="Lato"/>
                <a:cs typeface="Lato"/>
                <a:sym typeface="Lato"/>
              </a:endParaRPr>
            </a:p>
            <a:p>
              <a:pPr algn="r"/>
              <a:r>
                <a:rPr lang="en" sz="750">
                  <a:latin typeface="Lato"/>
                  <a:ea typeface="Lato"/>
                  <a:cs typeface="Lato"/>
                  <a:sym typeface="Lato"/>
                </a:rPr>
                <a:t>Gesture</a:t>
              </a:r>
              <a:endParaRPr sz="750">
                <a:latin typeface="Lato"/>
                <a:ea typeface="Lato"/>
                <a:cs typeface="Lato"/>
                <a:sym typeface="Lato"/>
              </a:endParaRPr>
            </a:p>
            <a:p>
              <a:pPr algn="r"/>
              <a:r>
                <a:rPr lang="en" sz="750">
                  <a:latin typeface="Lato"/>
                  <a:ea typeface="Lato"/>
                  <a:cs typeface="Lato"/>
                  <a:sym typeface="Lato"/>
                </a:rPr>
                <a:t>Gaze</a:t>
              </a:r>
              <a:endParaRPr sz="750">
                <a:latin typeface="Lato"/>
                <a:ea typeface="Lato"/>
                <a:cs typeface="Lato"/>
                <a:sym typeface="Lato"/>
              </a:endParaRPr>
            </a:p>
            <a:p>
              <a:pPr algn="r"/>
              <a:r>
                <a:rPr lang="en" sz="750">
                  <a:latin typeface="Lato"/>
                  <a:ea typeface="Lato"/>
                  <a:cs typeface="Lato"/>
                  <a:sym typeface="Lato"/>
                </a:rPr>
                <a:t>Psychophysiological data</a:t>
              </a:r>
              <a:endParaRPr sz="750">
                <a:latin typeface="Lato"/>
                <a:ea typeface="Lato"/>
                <a:cs typeface="Lato"/>
                <a:sym typeface="Lato"/>
              </a:endParaRPr>
            </a:p>
            <a:p>
              <a:pPr algn="r"/>
              <a:r>
                <a:rPr lang="en" sz="750">
                  <a:latin typeface="Lato"/>
                  <a:ea typeface="Lato"/>
                  <a:cs typeface="Lato"/>
                  <a:sym typeface="Lato"/>
                </a:rPr>
                <a:t>EEG</a:t>
              </a:r>
              <a:endParaRPr sz="750">
                <a:latin typeface="Lato"/>
                <a:ea typeface="Lato"/>
                <a:cs typeface="Lato"/>
                <a:sym typeface="Lato"/>
              </a:endParaRPr>
            </a:p>
            <a:p>
              <a:pPr algn="r"/>
              <a:r>
                <a:rPr lang="en" sz="750">
                  <a:latin typeface="Lato"/>
                  <a:ea typeface="Lato"/>
                  <a:cs typeface="Lato"/>
                  <a:sym typeface="Lato"/>
                </a:rPr>
                <a:t>fMRI</a:t>
              </a:r>
              <a:endParaRPr sz="750"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273" name="Shape 27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38758" y="4171069"/>
              <a:ext cx="204347" cy="182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" name="Shape 274"/>
            <p:cNvSpPr txBox="1"/>
            <p:nvPr/>
          </p:nvSpPr>
          <p:spPr>
            <a:xfrm>
              <a:off x="5396317" y="4127620"/>
              <a:ext cx="950069" cy="249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pPr algn="r"/>
              <a:r>
                <a:rPr lang="en" sz="1050" b="1">
                  <a:latin typeface="Lato"/>
                  <a:ea typeface="Lato"/>
                  <a:cs typeface="Lato"/>
                  <a:sym typeface="Lato"/>
                </a:rPr>
                <a:t>Social Media</a:t>
              </a:r>
              <a:endParaRPr sz="1050" b="1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5" name="Shape 275"/>
            <p:cNvSpPr txBox="1"/>
            <p:nvPr/>
          </p:nvSpPr>
          <p:spPr>
            <a:xfrm>
              <a:off x="6551145" y="4073655"/>
              <a:ext cx="607042" cy="3696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r>
                <a:rPr lang="en" sz="750">
                  <a:latin typeface="Lato"/>
                  <a:ea typeface="Lato"/>
                  <a:cs typeface="Lato"/>
                  <a:sym typeface="Lato"/>
                </a:rPr>
                <a:t>Twitter</a:t>
              </a:r>
              <a:endParaRPr sz="750">
                <a:latin typeface="Lato"/>
                <a:ea typeface="Lato"/>
                <a:cs typeface="Lato"/>
                <a:sym typeface="Lato"/>
              </a:endParaRPr>
            </a:p>
            <a:p>
              <a:r>
                <a:rPr lang="en" sz="750">
                  <a:latin typeface="Lato"/>
                  <a:ea typeface="Lato"/>
                  <a:cs typeface="Lato"/>
                  <a:sym typeface="Lato"/>
                </a:rPr>
                <a:t>Facebook</a:t>
              </a:r>
              <a:endParaRPr sz="750">
                <a:latin typeface="Lato"/>
                <a:ea typeface="Lato"/>
                <a:cs typeface="Lato"/>
                <a:sym typeface="Lato"/>
              </a:endParaRPr>
            </a:p>
            <a:p>
              <a:r>
                <a:rPr lang="en" sz="750">
                  <a:latin typeface="Lato"/>
                  <a:ea typeface="Lato"/>
                  <a:cs typeface="Lato"/>
                  <a:sym typeface="Lato"/>
                </a:rPr>
                <a:t>Blog</a:t>
              </a:r>
              <a:endParaRPr sz="750"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276" name="Shape 27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38758" y="4685419"/>
              <a:ext cx="204347" cy="182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7" name="Shape 277"/>
            <p:cNvSpPr txBox="1"/>
            <p:nvPr/>
          </p:nvSpPr>
          <p:spPr>
            <a:xfrm>
              <a:off x="6566827" y="4674592"/>
              <a:ext cx="950069" cy="249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r>
                <a:rPr lang="en" sz="1050" b="1">
                  <a:latin typeface="Lato"/>
                  <a:ea typeface="Lato"/>
                  <a:cs typeface="Lato"/>
                  <a:sym typeface="Lato"/>
                </a:rPr>
                <a:t>Third-party</a:t>
              </a:r>
              <a:endParaRPr sz="1050" b="1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8" name="Shape 278"/>
            <p:cNvSpPr txBox="1"/>
            <p:nvPr/>
          </p:nvSpPr>
          <p:spPr>
            <a:xfrm>
              <a:off x="5569179" y="4612080"/>
              <a:ext cx="785459" cy="3696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pPr algn="r"/>
              <a:r>
                <a:rPr lang="en" sz="750">
                  <a:latin typeface="Lato"/>
                  <a:ea typeface="Lato"/>
                  <a:cs typeface="Lato"/>
                  <a:sym typeface="Lato"/>
                </a:rPr>
                <a:t>e-book</a:t>
              </a:r>
              <a:endParaRPr sz="750">
                <a:latin typeface="Lato"/>
                <a:ea typeface="Lato"/>
                <a:cs typeface="Lato"/>
                <a:sym typeface="Lato"/>
              </a:endParaRPr>
            </a:p>
            <a:p>
              <a:pPr algn="r"/>
              <a:r>
                <a:rPr lang="en" sz="750">
                  <a:latin typeface="Lato"/>
                  <a:ea typeface="Lato"/>
                  <a:cs typeface="Lato"/>
                  <a:sym typeface="Lato"/>
                </a:rPr>
                <a:t>journals</a:t>
              </a:r>
              <a:endParaRPr sz="750">
                <a:latin typeface="Lato"/>
                <a:ea typeface="Lato"/>
                <a:cs typeface="Lato"/>
                <a:sym typeface="Lato"/>
              </a:endParaRPr>
            </a:p>
            <a:p>
              <a:pPr algn="r"/>
              <a:r>
                <a:rPr lang="en" sz="750">
                  <a:latin typeface="Lato"/>
                  <a:ea typeface="Lato"/>
                  <a:cs typeface="Lato"/>
                  <a:sym typeface="Lato"/>
                </a:rPr>
                <a:t>applications</a:t>
              </a:r>
              <a:endParaRPr sz="75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1A72401-8E9A-A94F-9F8A-1404AA331518}"/>
                </a:ext>
              </a:extLst>
            </p:cNvPr>
            <p:cNvSpPr txBox="1"/>
            <p:nvPr/>
          </p:nvSpPr>
          <p:spPr>
            <a:xfrm>
              <a:off x="7328032" y="5657950"/>
              <a:ext cx="18822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/>
                <a:t>Srecko</a:t>
              </a:r>
              <a:r>
                <a:rPr lang="en-US" sz="1200" i="1" dirty="0"/>
                <a:t> </a:t>
              </a:r>
              <a:r>
                <a:rPr lang="en-US" sz="1200" i="1" dirty="0" err="1"/>
                <a:t>Joksimovic</a:t>
              </a:r>
              <a:r>
                <a:rPr lang="en-US" sz="1200" i="1" dirty="0"/>
                <a:t>,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6566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AF3021-31AE-FA4C-95F0-BE83704CA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02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>
            <a:extLst>
              <a:ext uri="{FF2B5EF4-FFF2-40B4-BE49-F238E27FC236}">
                <a16:creationId xmlns:a16="http://schemas.microsoft.com/office/drawing/2014/main" id="{55F31601-3463-CD41-832A-20895790643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29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42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88DF170-C0D0-2048-A686-6AE49CEBD73B}"/>
              </a:ext>
            </a:extLst>
          </p:cNvPr>
          <p:cNvGrpSpPr/>
          <p:nvPr/>
        </p:nvGrpSpPr>
        <p:grpSpPr>
          <a:xfrm>
            <a:off x="163776" y="857250"/>
            <a:ext cx="8437790" cy="5265965"/>
            <a:chOff x="163776" y="857250"/>
            <a:chExt cx="8437790" cy="5265965"/>
          </a:xfrm>
        </p:grpSpPr>
        <p:pic>
          <p:nvPicPr>
            <p:cNvPr id="4" name="image1.png">
              <a:extLst>
                <a:ext uri="{FF2B5EF4-FFF2-40B4-BE49-F238E27FC236}">
                  <a16:creationId xmlns:a16="http://schemas.microsoft.com/office/drawing/2014/main" id="{8E31C7AB-CBA9-8040-B659-DBCC848AB79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776" y="857250"/>
              <a:ext cx="8437790" cy="526596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6FF18D3-B596-F346-B402-8A202D97B380}"/>
                </a:ext>
              </a:extLst>
            </p:cNvPr>
            <p:cNvSpPr txBox="1"/>
            <p:nvPr/>
          </p:nvSpPr>
          <p:spPr>
            <a:xfrm>
              <a:off x="436731" y="3971498"/>
              <a:ext cx="2320119" cy="20971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65383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23660-8D78-1C4A-89C9-3BCC3F094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 of CBE, profile building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6FF16-1823-6349-95DC-299DCB5E85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integration and updating are too onerous</a:t>
            </a:r>
          </a:p>
          <a:p>
            <a:r>
              <a:rPr lang="en-US" dirty="0"/>
              <a:t>Used on numerous MOOCs</a:t>
            </a:r>
          </a:p>
          <a:p>
            <a:r>
              <a:rPr lang="en-US" dirty="0"/>
              <a:t>K-12 teachers</a:t>
            </a:r>
          </a:p>
          <a:p>
            <a:r>
              <a:rPr lang="en-US" dirty="0"/>
              <a:t>Corporate environments</a:t>
            </a:r>
          </a:p>
          <a:p>
            <a:r>
              <a:rPr lang="en-US" dirty="0"/>
              <a:t>SRL is challenging for many learners (lack skills and confidence)</a:t>
            </a:r>
          </a:p>
          <a:p>
            <a:r>
              <a:rPr lang="en-US" dirty="0"/>
              <a:t>We are entering a </a:t>
            </a:r>
            <a:r>
              <a:rPr lang="en-US" b="1" dirty="0"/>
              <a:t>post-learning world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193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C94296-5F60-3049-B5D1-2ED7627AD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29882" y="-1071742"/>
            <a:ext cx="3466534" cy="89946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63F98C-6F1E-E048-8EDF-983325F07419}"/>
              </a:ext>
            </a:extLst>
          </p:cNvPr>
          <p:cNvSpPr txBox="1"/>
          <p:nvPr/>
        </p:nvSpPr>
        <p:spPr>
          <a:xfrm>
            <a:off x="7042245" y="5310215"/>
            <a:ext cx="1798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NSF: COCOA Grant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F615A-2B8E-A34B-825E-BFF900E4125E}"/>
              </a:ext>
            </a:extLst>
          </p:cNvPr>
          <p:cNvSpPr txBox="1"/>
          <p:nvPr/>
        </p:nvSpPr>
        <p:spPr>
          <a:xfrm>
            <a:off x="228600" y="5769350"/>
            <a:ext cx="88318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Joksimović</a:t>
            </a:r>
            <a:r>
              <a:rPr lang="en-US" dirty="0"/>
              <a:t>, S., </a:t>
            </a:r>
            <a:r>
              <a:rPr lang="en-US" dirty="0" err="1"/>
              <a:t>Poquet</a:t>
            </a:r>
            <a:r>
              <a:rPr lang="en-US" dirty="0"/>
              <a:t>, O., </a:t>
            </a:r>
            <a:r>
              <a:rPr lang="en-US" dirty="0" err="1"/>
              <a:t>Kovanović</a:t>
            </a:r>
            <a:r>
              <a:rPr lang="en-US" dirty="0"/>
              <a:t>, V., Dowell, N., Mills, C., </a:t>
            </a:r>
            <a:r>
              <a:rPr lang="en-US" dirty="0" err="1"/>
              <a:t>Gašević</a:t>
            </a:r>
            <a:r>
              <a:rPr lang="en-US" dirty="0"/>
              <a:t>, D., ... &amp; Brooks, C. (2018). How do we model learning at scale? A systematic review of research on MOOCs. </a:t>
            </a:r>
            <a:r>
              <a:rPr lang="en-US" i="1" dirty="0"/>
              <a:t>Review of Educational Research</a:t>
            </a:r>
            <a:r>
              <a:rPr lang="en-US" dirty="0"/>
              <a:t>, </a:t>
            </a:r>
            <a:r>
              <a:rPr lang="en-US" i="1" dirty="0"/>
              <a:t>88</a:t>
            </a:r>
            <a:r>
              <a:rPr lang="en-US" dirty="0"/>
              <a:t>(1), 43-86.</a:t>
            </a:r>
          </a:p>
        </p:txBody>
      </p:sp>
    </p:spTree>
    <p:extLst>
      <p:ext uri="{BB962C8B-B14F-4D97-AF65-F5344CB8AC3E}">
        <p14:creationId xmlns:p14="http://schemas.microsoft.com/office/powerpoint/2010/main" val="36514912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27"/>
            <a:ext cx="8229600" cy="8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Relevance to higher education</a:t>
            </a:r>
            <a:endParaRPr sz="3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01850" y="1152727"/>
            <a:ext cx="8340300" cy="5572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endParaRPr lang="en-US" sz="3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dirty="0"/>
              <a:t>Develop </a:t>
            </a:r>
            <a:r>
              <a:rPr lang="en-US" dirty="0" err="1"/>
              <a:t>PLeG</a:t>
            </a:r>
            <a:r>
              <a:rPr lang="en-US" dirty="0"/>
              <a:t> approaches in corporate/higher education models</a:t>
            </a:r>
          </a:p>
          <a:p>
            <a:pPr marL="45720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 data structures that map to most significant aspects of learner attributes (affective/social/</a:t>
            </a:r>
            <a:r>
              <a:rPr lang="en-US" sz="3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metacog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dirty="0"/>
              <a:t>Operationalization of </a:t>
            </a:r>
            <a:r>
              <a:rPr lang="en-US" dirty="0" err="1"/>
              <a:t>PLeG</a:t>
            </a:r>
            <a:r>
              <a:rPr lang="en-US" dirty="0"/>
              <a:t> across multiple spaces: MOOCs, BB, classrooms</a:t>
            </a:r>
            <a:endParaRPr lang="en-US" sz="2000" dirty="0"/>
          </a:p>
          <a:p>
            <a:pPr marL="45720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endParaRPr lang="en-US" sz="3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Conclusions &amp; Recommendations</a:t>
            </a: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254000" y="1270000"/>
            <a:ext cx="8890000" cy="52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0000"/>
              <a:buFont typeface="Arial"/>
              <a:buChar char="•"/>
            </a:pPr>
            <a:r>
              <a:rPr lang="en" dirty="0"/>
              <a:t>Development/inclusion of consistent learner profiles/models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0000"/>
              <a:buFont typeface="Arial"/>
              <a:buChar char="•"/>
            </a:pPr>
            <a:r>
              <a:rPr lang="en" dirty="0"/>
              <a:t>Develop and evaluate learners by attributes that are not duplicatable by technology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0000"/>
              <a:buFont typeface="Arial"/>
              <a:buChar char="•"/>
            </a:pPr>
            <a:r>
              <a:rPr lang="en" dirty="0"/>
              <a:t>Focus on broader knowledge system and the ways in which today’s learning needs (society, corporate, learning) impact the structure of what we do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0000"/>
              <a:buFont typeface="Arial"/>
              <a:buChar char="•"/>
            </a:pPr>
            <a:r>
              <a:rPr lang="en" dirty="0"/>
              <a:t>Build the system rather than research within it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0000"/>
              <a:buFont typeface="Arial"/>
              <a:buChar char="•"/>
            </a:pPr>
            <a:r>
              <a:rPr lang="en" dirty="0"/>
              <a:t>Develop a focus LS and LA research strand in how humans and tech</a:t>
            </a:r>
            <a:r>
              <a:rPr lang="en-US" dirty="0"/>
              <a:t>n</a:t>
            </a:r>
            <a:r>
              <a:rPr lang="en" dirty="0"/>
              <a:t>ology are intelligent together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0000"/>
              <a:buFont typeface="Arial"/>
              <a:buChar char="•"/>
            </a:pPr>
            <a:endParaRPr lang="en" dirty="0"/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0000"/>
              <a:buFont typeface="Arial"/>
              <a:buChar char="•"/>
            </a:pPr>
            <a:endParaRPr lang="en" dirty="0"/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Char char="•"/>
            </a:pP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304C4B-1704-4D47-92F1-1D1582B76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163280"/>
            <a:ext cx="6985001" cy="47367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B8E7DC-A36A-BD45-8279-ECCA320A10C8}"/>
              </a:ext>
            </a:extLst>
          </p:cNvPr>
          <p:cNvSpPr txBox="1"/>
          <p:nvPr/>
        </p:nvSpPr>
        <p:spPr>
          <a:xfrm>
            <a:off x="7381594" y="4997450"/>
            <a:ext cx="159370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err="1"/>
              <a:t>Gallman</a:t>
            </a:r>
            <a:r>
              <a:rPr lang="en-US" sz="1050" i="1" dirty="0"/>
              <a:t> &amp; Weiss</a:t>
            </a:r>
            <a:r>
              <a:rPr lang="en-US" sz="1050" dirty="0"/>
              <a:t>, 1969</a:t>
            </a:r>
          </a:p>
          <a:p>
            <a:r>
              <a:rPr lang="en-US" sz="1050" i="1" dirty="0"/>
              <a:t>Kendrick</a:t>
            </a:r>
            <a:r>
              <a:rPr lang="en-US" sz="1050" dirty="0"/>
              <a:t>, 1961</a:t>
            </a:r>
          </a:p>
          <a:p>
            <a:r>
              <a:rPr lang="en-US" sz="1050" i="1" dirty="0"/>
              <a:t>BEA, </a:t>
            </a:r>
            <a:r>
              <a:rPr lang="en-US" sz="1050" dirty="0"/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2608905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ploymen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857001"/>
            <a:ext cx="8376557" cy="508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62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ployment2013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18" y="857250"/>
            <a:ext cx="8262257" cy="512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90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D383E8-5EA6-BD49-817F-A30251D0D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2268882"/>
            <a:ext cx="8985286" cy="2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63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01B0-5190-924F-B039-A1E4582B6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this relate to modern knowledge needs?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410B2-CE7C-C143-AD8B-B94016F46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77368"/>
            <a:ext cx="8229600" cy="4967574"/>
          </a:xfrm>
        </p:spPr>
        <p:txBody>
          <a:bodyPr/>
          <a:lstStyle/>
          <a:p>
            <a:r>
              <a:rPr lang="en-US" sz="2400" dirty="0"/>
              <a:t>Recognize the role of learning and broadening profile of learners</a:t>
            </a:r>
          </a:p>
          <a:p>
            <a:r>
              <a:rPr lang="en-US" sz="2400" dirty="0"/>
              <a:t>We require a theoretical lens that can take us “the distance”</a:t>
            </a:r>
          </a:p>
          <a:p>
            <a:r>
              <a:rPr lang="en-US" sz="2400" dirty="0"/>
              <a:t>We require a conceptual model that addresses application &amp; practice, not only research</a:t>
            </a:r>
          </a:p>
          <a:p>
            <a:r>
              <a:rPr lang="en-US" sz="2400" dirty="0"/>
              <a:t>All personalized learning should begin with a sustained learner profile</a:t>
            </a:r>
          </a:p>
          <a:p>
            <a:r>
              <a:rPr lang="en-US" sz="2400" dirty="0"/>
              <a:t>Begin to see knowledge as no longer the exclusive domain of humans</a:t>
            </a:r>
          </a:p>
          <a:p>
            <a:r>
              <a:rPr lang="en-US" sz="2400" dirty="0"/>
              <a:t>A systems/complexity orientation enables us to evaluate how the pieces fit together and interaction </a:t>
            </a:r>
          </a:p>
          <a:p>
            <a:pPr marL="38100" indent="0" algn="r">
              <a:buNone/>
            </a:pPr>
            <a:r>
              <a:rPr lang="en-US" sz="2400" dirty="0"/>
              <a:t>	</a:t>
            </a:r>
            <a:r>
              <a:rPr lang="en-US" sz="1600" dirty="0"/>
              <a:t>(see Siemens &amp; Baker, 2012)</a:t>
            </a:r>
          </a:p>
        </p:txBody>
      </p:sp>
    </p:spTree>
    <p:extLst>
      <p:ext uri="{BB962C8B-B14F-4D97-AF65-F5344CB8AC3E}">
        <p14:creationId xmlns:p14="http://schemas.microsoft.com/office/powerpoint/2010/main" val="4267618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2F40F-0AC1-A642-8356-54E810C45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Technologies have shaped learner agency and self-regulation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5E488-D425-9440-950F-7BEFD2DF1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Control is passed to the individual and this reality is not reflected in our campuses, our curriculum, or our teaching</a:t>
            </a:r>
          </a:p>
          <a:p>
            <a:r>
              <a:rPr lang="en-US" dirty="0"/>
              <a:t>Fragmenting knowledge presents an error correction challenge in teaching</a:t>
            </a:r>
          </a:p>
          <a:p>
            <a:r>
              <a:rPr lang="en-US" dirty="0"/>
              <a:t>Digital first – not reflected in classrooms and teaching practices</a:t>
            </a:r>
          </a:p>
        </p:txBody>
      </p:sp>
    </p:spTree>
    <p:extLst>
      <p:ext uri="{BB962C8B-B14F-4D97-AF65-F5344CB8AC3E}">
        <p14:creationId xmlns:p14="http://schemas.microsoft.com/office/powerpoint/2010/main" val="59664847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1394</Words>
  <Application>Microsoft Macintosh PowerPoint</Application>
  <PresentationFormat>On-screen Show (4:3)</PresentationFormat>
  <Paragraphs>202</Paragraphs>
  <Slides>37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Courier New</vt:lpstr>
      <vt:lpstr>Lato</vt:lpstr>
      <vt:lpstr>Noto Sans Symbols</vt:lpstr>
      <vt:lpstr>Custom Theme</vt:lpstr>
      <vt:lpstr>Personal Learning Graphs (PLeG)</vt:lpstr>
      <vt:lpstr>1. Overview of Research</vt:lpstr>
      <vt:lpstr>Background: What is the reality that we are trying to engage with?</vt:lpstr>
      <vt:lpstr>PowerPoint Presentation</vt:lpstr>
      <vt:lpstr>PowerPoint Presentation</vt:lpstr>
      <vt:lpstr>PowerPoint Presentation</vt:lpstr>
      <vt:lpstr>PowerPoint Presentation</vt:lpstr>
      <vt:lpstr>How does this relate to modern knowledge needs?</vt:lpstr>
      <vt:lpstr>Technologies have shaped learner agency and self-regulation</vt:lpstr>
      <vt:lpstr>PowerPoint Presentation</vt:lpstr>
      <vt:lpstr>PowerPoint Presentation</vt:lpstr>
      <vt:lpstr>Specifically</vt:lpstr>
      <vt:lpstr>System that is created needs to be:</vt:lpstr>
      <vt:lpstr>Started with PLeG in 2014</vt:lpstr>
      <vt:lpstr>Projects to date</vt:lpstr>
      <vt:lpstr>PowerPoint Presentation</vt:lpstr>
      <vt:lpstr>PowerPoint Presentation</vt:lpstr>
      <vt:lpstr>2. A systemic view</vt:lpstr>
      <vt:lpstr>What will AI/ML/LA do for education?</vt:lpstr>
      <vt:lpstr>PowerPoint Presentation</vt:lpstr>
      <vt:lpstr>PLeG</vt:lpstr>
      <vt:lpstr>Updating?</vt:lpstr>
      <vt:lpstr>A few examples:</vt:lpstr>
      <vt:lpstr>IDEAS Center</vt:lpstr>
      <vt:lpstr>AerosPACE/AstroPACE</vt:lpstr>
      <vt:lpstr>Ability to develop affect skillsets</vt:lpstr>
      <vt:lpstr>Learner psychological profile</vt:lpstr>
      <vt:lpstr>PowerPoint Presentation</vt:lpstr>
      <vt:lpstr>PowerPoint Presentation</vt:lpstr>
      <vt:lpstr>What data we collect?</vt:lpstr>
      <vt:lpstr>PowerPoint Presentation</vt:lpstr>
      <vt:lpstr>PowerPoint Presentation</vt:lpstr>
      <vt:lpstr>PowerPoint Presentation</vt:lpstr>
      <vt:lpstr>The challenge of CBE, profile building</vt:lpstr>
      <vt:lpstr>PowerPoint Presentation</vt:lpstr>
      <vt:lpstr>3. Relevance to higher education</vt:lpstr>
      <vt:lpstr>4. Conclusions &amp; Recommendations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 Improving Systems Expert Workshop Briefing  [Template]</dc:title>
  <cp:lastModifiedBy>George Siemens</cp:lastModifiedBy>
  <cp:revision>43</cp:revision>
  <dcterms:modified xsi:type="dcterms:W3CDTF">2018-10-08T23:37:37Z</dcterms:modified>
</cp:coreProperties>
</file>