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6.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notesSlides/notesSlide7.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notesSlides/notesSlide8.xml" ContentType="application/vnd.openxmlformats-officedocument.presentationml.notesSlide+xml"/>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notesSlides/notesSlide9.xml" ContentType="application/vnd.openxmlformats-officedocument.presentationml.notesSlide+xml"/>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320" r:id="rId2"/>
    <p:sldId id="264" r:id="rId3"/>
    <p:sldId id="265" r:id="rId4"/>
    <p:sldId id="266" r:id="rId5"/>
    <p:sldId id="257" r:id="rId6"/>
    <p:sldId id="267" r:id="rId7"/>
    <p:sldId id="268" r:id="rId8"/>
    <p:sldId id="269" r:id="rId9"/>
    <p:sldId id="270" r:id="rId10"/>
    <p:sldId id="258" r:id="rId11"/>
    <p:sldId id="262" r:id="rId12"/>
    <p:sldId id="263" r:id="rId13"/>
    <p:sldId id="321" r:id="rId14"/>
    <p:sldId id="259" r:id="rId15"/>
    <p:sldId id="260" r:id="rId16"/>
    <p:sldId id="277" r:id="rId17"/>
    <p:sldId id="322" r:id="rId18"/>
    <p:sldId id="278" r:id="rId19"/>
    <p:sldId id="271" r:id="rId20"/>
    <p:sldId id="272" r:id="rId21"/>
    <p:sldId id="273" r:id="rId22"/>
    <p:sldId id="274" r:id="rId23"/>
    <p:sldId id="324" r:id="rId24"/>
    <p:sldId id="275" r:id="rId25"/>
    <p:sldId id="276" r:id="rId26"/>
    <p:sldId id="279" r:id="rId27"/>
    <p:sldId id="280" r:id="rId28"/>
    <p:sldId id="285" r:id="rId29"/>
    <p:sldId id="286" r:id="rId30"/>
    <p:sldId id="326" r:id="rId31"/>
    <p:sldId id="288" r:id="rId32"/>
    <p:sldId id="281" r:id="rId33"/>
    <p:sldId id="283" r:id="rId34"/>
    <p:sldId id="284" r:id="rId35"/>
    <p:sldId id="289" r:id="rId36"/>
    <p:sldId id="301" r:id="rId37"/>
    <p:sldId id="302" r:id="rId38"/>
    <p:sldId id="292" r:id="rId39"/>
    <p:sldId id="299" r:id="rId40"/>
    <p:sldId id="293" r:id="rId41"/>
    <p:sldId id="294" r:id="rId42"/>
    <p:sldId id="295" r:id="rId43"/>
    <p:sldId id="296" r:id="rId44"/>
    <p:sldId id="314" r:id="rId45"/>
    <p:sldId id="327" r:id="rId46"/>
    <p:sldId id="328" r:id="rId47"/>
    <p:sldId id="315" r:id="rId48"/>
    <p:sldId id="304" r:id="rId49"/>
    <p:sldId id="305" r:id="rId50"/>
    <p:sldId id="306" r:id="rId51"/>
    <p:sldId id="307" r:id="rId52"/>
    <p:sldId id="308" r:id="rId53"/>
    <p:sldId id="311"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4" d="100"/>
          <a:sy n="114" d="100"/>
        </p:scale>
        <p:origin x="-140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 Id="rId3"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3" Type="http://schemas.openxmlformats.org/officeDocument/2006/relationships/image" Target="NULL"/><Relationship Id="rId4" Type="http://schemas.openxmlformats.org/officeDocument/2006/relationships/image" Target="../media/image25.wmf"/><Relationship Id="rId1" Type="http://schemas.openxmlformats.org/officeDocument/2006/relationships/image" Target="../media/image23.wmf"/><Relationship Id="rId2" Type="http://schemas.openxmlformats.org/officeDocument/2006/relationships/image" Target="../media/image2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31.emf"/><Relationship Id="rId6" Type="http://schemas.openxmlformats.org/officeDocument/2006/relationships/image" Target="../media/image32.emf"/><Relationship Id="rId7" Type="http://schemas.openxmlformats.org/officeDocument/2006/relationships/image" Target="../media/image33.emf"/><Relationship Id="rId8" Type="http://schemas.openxmlformats.org/officeDocument/2006/relationships/image" Target="../media/image34.emf"/><Relationship Id="rId9" Type="http://schemas.openxmlformats.org/officeDocument/2006/relationships/image" Target="../media/image35.emf"/><Relationship Id="rId1" Type="http://schemas.openxmlformats.org/officeDocument/2006/relationships/image" Target="../media/image27.emf"/><Relationship Id="rId2"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emf"/><Relationship Id="rId2"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0.wmf"/><Relationship Id="rId2"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3.emf"/><Relationship Id="rId2" Type="http://schemas.openxmlformats.org/officeDocument/2006/relationships/image" Target="../media/image44.emf"/></Relationships>
</file>

<file path=ppt/drawings/_rels/vmlDrawing21.vml.rels><?xml version="1.0" encoding="UTF-8" standalone="yes"?>
<Relationships xmlns="http://schemas.openxmlformats.org/package/2006/relationships"><Relationship Id="rId11" Type="http://schemas.openxmlformats.org/officeDocument/2006/relationships/image" Target="../media/image56.wmf"/><Relationship Id="rId12" Type="http://schemas.openxmlformats.org/officeDocument/2006/relationships/image" Target="../media/image57.wmf"/><Relationship Id="rId13" Type="http://schemas.openxmlformats.org/officeDocument/2006/relationships/image" Target="../media/image58.wmf"/><Relationship Id="rId1" Type="http://schemas.openxmlformats.org/officeDocument/2006/relationships/image" Target="../media/image46.wmf"/><Relationship Id="rId2" Type="http://schemas.openxmlformats.org/officeDocument/2006/relationships/image" Target="../media/image47.wmf"/><Relationship Id="rId3" Type="http://schemas.openxmlformats.org/officeDocument/2006/relationships/image" Target="../media/image48.wmf"/><Relationship Id="rId4" Type="http://schemas.openxmlformats.org/officeDocument/2006/relationships/image" Target="../media/image49.wmf"/><Relationship Id="rId5" Type="http://schemas.openxmlformats.org/officeDocument/2006/relationships/image" Target="../media/image50.wmf"/><Relationship Id="rId6" Type="http://schemas.openxmlformats.org/officeDocument/2006/relationships/image" Target="../media/image51.wmf"/><Relationship Id="rId7" Type="http://schemas.openxmlformats.org/officeDocument/2006/relationships/image" Target="../media/image52.wmf"/><Relationship Id="rId8" Type="http://schemas.openxmlformats.org/officeDocument/2006/relationships/image" Target="../media/image53.wmf"/><Relationship Id="rId9" Type="http://schemas.openxmlformats.org/officeDocument/2006/relationships/image" Target="../media/image54.wmf"/><Relationship Id="rId10" Type="http://schemas.openxmlformats.org/officeDocument/2006/relationships/image" Target="../media/image5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9.wmf"/><Relationship Id="rId2" Type="http://schemas.openxmlformats.org/officeDocument/2006/relationships/image" Target="../media/image6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3.wmf"/><Relationship Id="rId4" Type="http://schemas.openxmlformats.org/officeDocument/2006/relationships/image" Target="../media/image64.wmf"/><Relationship Id="rId5" Type="http://schemas.openxmlformats.org/officeDocument/2006/relationships/image" Target="../media/image65.emf"/><Relationship Id="rId6" Type="http://schemas.openxmlformats.org/officeDocument/2006/relationships/image" Target="../media/image66.wmf"/><Relationship Id="rId7" Type="http://schemas.openxmlformats.org/officeDocument/2006/relationships/image" Target="../media/image67.wmf"/><Relationship Id="rId8" Type="http://schemas.openxmlformats.org/officeDocument/2006/relationships/image" Target="../media/image68.wmf"/><Relationship Id="rId1" Type="http://schemas.openxmlformats.org/officeDocument/2006/relationships/image" Target="../media/image61.wmf"/><Relationship Id="rId2" Type="http://schemas.openxmlformats.org/officeDocument/2006/relationships/image" Target="../media/image62.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1.wmf"/><Relationship Id="rId4" Type="http://schemas.openxmlformats.org/officeDocument/2006/relationships/image" Target="../media/image72.wmf"/><Relationship Id="rId5" Type="http://schemas.openxmlformats.org/officeDocument/2006/relationships/image" Target="../media/image73.wmf"/><Relationship Id="rId6" Type="http://schemas.openxmlformats.org/officeDocument/2006/relationships/image" Target="../media/image74.wmf"/><Relationship Id="rId1" Type="http://schemas.openxmlformats.org/officeDocument/2006/relationships/image" Target="../media/image69.wmf"/><Relationship Id="rId2" Type="http://schemas.openxmlformats.org/officeDocument/2006/relationships/image" Target="../media/image7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6.wmf"/><Relationship Id="rId2" Type="http://schemas.openxmlformats.org/officeDocument/2006/relationships/image" Target="../media/image7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 Id="rId2" Type="http://schemas.openxmlformats.org/officeDocument/2006/relationships/image" Target="../media/image9.wmf"/><Relationship Id="rId3"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emf"/><Relationship Id="rId7" Type="http://schemas.openxmlformats.org/officeDocument/2006/relationships/image" Target="../media/image17.emf"/><Relationship Id="rId8" Type="http://schemas.openxmlformats.org/officeDocument/2006/relationships/image" Target="../media/image18.emf"/><Relationship Id="rId1" Type="http://schemas.openxmlformats.org/officeDocument/2006/relationships/image" Target="../media/image11.emf"/><Relationship Id="rId2"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CEB896-E87B-874B-9D8A-A0563BC17789}" type="datetimeFigureOut">
              <a:rPr lang="en-US" smtClean="0"/>
              <a:pPr/>
              <a:t>6/24/13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26C14E-9165-CB45-BA70-31E9BBBC0CEF}" type="slidenum">
              <a:rPr lang="en-US" smtClean="0"/>
              <a:pPr/>
              <a:t>‹#›</a:t>
            </a:fld>
            <a:endParaRPr lang="en-US"/>
          </a:p>
        </p:txBody>
      </p:sp>
    </p:spTree>
    <p:extLst>
      <p:ext uri="{BB962C8B-B14F-4D97-AF65-F5344CB8AC3E}">
        <p14:creationId xmlns:p14="http://schemas.microsoft.com/office/powerpoint/2010/main" val="560059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0D030E-E180-A040-AAC2-74CE97C7CBFE}" type="datetimeFigureOut">
              <a:rPr lang="en-US" smtClean="0"/>
              <a:pPr/>
              <a:t>6/24/13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918A8B-9FDD-0549-99C7-DFA78E37BD8D}" type="slidenum">
              <a:rPr lang="en-US" smtClean="0"/>
              <a:pPr/>
              <a:t>‹#›</a:t>
            </a:fld>
            <a:endParaRPr lang="en-US"/>
          </a:p>
        </p:txBody>
      </p:sp>
    </p:spTree>
    <p:extLst>
      <p:ext uri="{BB962C8B-B14F-4D97-AF65-F5344CB8AC3E}">
        <p14:creationId xmlns:p14="http://schemas.microsoft.com/office/powerpoint/2010/main" val="18270466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982CA03-69B8-F54B-8CF8-5451D3C21E21}" type="slidenum">
              <a:rPr lang="en-US"/>
              <a:pPr/>
              <a:t>7</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39B0039-289C-5846-B40B-BE7E753B9B74}" type="slidenum">
              <a:rPr lang="en-US"/>
              <a:pPr/>
              <a:t>8</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58F719D-6533-A642-B172-223E7A59CEEA}" type="slidenum">
              <a:rPr lang="en-US"/>
              <a:pPr/>
              <a:t>9</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6D01B14-DA9A-4943-A643-1593D03AC627}" type="slidenum">
              <a:rPr lang="en-US"/>
              <a:pPr/>
              <a:t>11</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37EF64B-41A5-ED4E-983F-F8123E27120F}" type="slidenum">
              <a:rPr lang="en-US"/>
              <a:pPr/>
              <a:t>12</a:t>
            </a:fld>
            <a:endParaRPr lang="en-US"/>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p:spPr>
        <p:txBody>
          <a:bodyPr/>
          <a:lstStyle/>
          <a:p>
            <a:fld id="{5A226E12-5D09-45A5-B26B-6F7847051A32}" type="slidenum">
              <a:rPr lang="en-US" smtClean="0"/>
              <a:pPr/>
              <a:t>18</a:t>
            </a:fld>
            <a:endParaRPr lang="en-US" smtClean="0"/>
          </a:p>
        </p:txBody>
      </p:sp>
      <p:sp>
        <p:nvSpPr>
          <p:cNvPr id="221186" name="Rectangle 2"/>
          <p:cNvSpPr>
            <a:spLocks noGrp="1" noRot="1" noChangeAspect="1" noChangeArrowheads="1"/>
          </p:cNvSpPr>
          <p:nvPr>
            <p:ph type="sldImg"/>
          </p:nvPr>
        </p:nvSpPr>
        <p:spPr>
          <a:solidFill>
            <a:srgbClr val="FFFFFF"/>
          </a:solidFill>
          <a:ln/>
        </p:spPr>
      </p:sp>
      <p:sp>
        <p:nvSpPr>
          <p:cNvPr id="2211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37EF64B-41A5-ED4E-983F-F8123E27120F}" type="slidenum">
              <a:rPr lang="en-US"/>
              <a:pPr/>
              <a:t>23</a:t>
            </a:fld>
            <a:endParaRPr lang="en-US"/>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38BA3F6-FBA0-7946-B59B-5A6680219FFD}" type="slidenum">
              <a:rPr lang="en-US">
                <a:latin typeface="Arial" pitchFamily="-110" charset="0"/>
              </a:rPr>
              <a:pPr/>
              <a:t>36</a:t>
            </a:fld>
            <a:endParaRPr lang="en-US">
              <a:latin typeface="Arial" pitchFamily="-110"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sz="1600">
                <a:latin typeface="Lucida Grande" pitchFamily="-110" charset="0"/>
                <a:sym typeface="Lucida Grande" pitchFamily="-110" charset="0"/>
              </a:rPr>
              <a:t>Be able to explain each Axiom intuitively.</a:t>
            </a:r>
          </a:p>
          <a:p>
            <a:pPr eaLnBrk="1" hangingPunct="1"/>
            <a:r>
              <a:rPr lang="en-US" sz="1600">
                <a:latin typeface="Lucida Grande" pitchFamily="-110" charset="0"/>
                <a:sym typeface="Lucida Grande" pitchFamily="-110" charset="0"/>
              </a:rPr>
              <a:t>Axiom 3 prevents other things from appearing in the class B. The breakdown must be unique.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1BBF992F-CAF0-A544-8739-F55E57BD72FF}" type="slidenum">
              <a:rPr lang="en-US" sz="1200"/>
              <a:pPr algn="r"/>
              <a:t>49</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z="1600">
                <a:latin typeface="Lucida Grande" pitchFamily="-110" charset="0"/>
                <a:ea typeface="ＭＳ Ｐゴシック" pitchFamily="-110" charset="-128"/>
                <a:cs typeface="ＭＳ Ｐゴシック" pitchFamily="-110" charset="-128"/>
                <a:sym typeface="Lucida Grande" pitchFamily="-110" charset="0"/>
              </a:rPr>
              <a:t>Be able to explain each Axiom intuitively.</a:t>
            </a:r>
          </a:p>
          <a:p>
            <a:pPr eaLnBrk="1" hangingPunct="1"/>
            <a:r>
              <a:rPr lang="en-US" sz="1600">
                <a:latin typeface="Lucida Grande" pitchFamily="-110" charset="0"/>
                <a:ea typeface="ＭＳ Ｐゴシック" pitchFamily="-110" charset="-128"/>
                <a:cs typeface="ＭＳ Ｐゴシック" pitchFamily="-110" charset="-128"/>
                <a:sym typeface="Lucida Grande" pitchFamily="-110" charset="0"/>
              </a:rPr>
              <a:t>Axiom 3 prevents other things from appearing in the class B. The breakdown must be unique.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340A55-4A00-2146-AFF7-A20E7492FB22}" type="datetimeFigureOut">
              <a:rPr lang="en-US" smtClean="0"/>
              <a:pPr/>
              <a:t>6/24/13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1501-1772-A047-BC65-F1705E61A2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40A55-4A00-2146-AFF7-A20E7492FB22}" type="datetimeFigureOut">
              <a:rPr lang="en-US" smtClean="0"/>
              <a:pPr/>
              <a:t>6/24/13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1501-1772-A047-BC65-F1705E61A2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40A55-4A00-2146-AFF7-A20E7492FB22}" type="datetimeFigureOut">
              <a:rPr lang="en-US" smtClean="0"/>
              <a:pPr/>
              <a:t>6/24/13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1501-1772-A047-BC65-F1705E61A21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758010-4C60-2246-8654-8FB03C9B938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smtClean="0"/>
            </a:lvl1pPr>
          </a:lstStyle>
          <a:p>
            <a:fld id="{B40105C4-8DC5-4D4C-95B9-5DF4B9D7CD7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AC991F-EDC9-004E-A886-06829BD3747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40A55-4A00-2146-AFF7-A20E7492FB22}" type="datetimeFigureOut">
              <a:rPr lang="en-US" smtClean="0"/>
              <a:pPr/>
              <a:t>6/24/13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1501-1772-A047-BC65-F1705E61A2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340A55-4A00-2146-AFF7-A20E7492FB22}" type="datetimeFigureOut">
              <a:rPr lang="en-US" smtClean="0"/>
              <a:pPr/>
              <a:t>6/24/13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3B1501-1772-A047-BC65-F1705E61A2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340A55-4A00-2146-AFF7-A20E7492FB22}" type="datetimeFigureOut">
              <a:rPr lang="en-US" smtClean="0"/>
              <a:pPr/>
              <a:t>6/24/13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B1501-1772-A047-BC65-F1705E61A2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340A55-4A00-2146-AFF7-A20E7492FB22}" type="datetimeFigureOut">
              <a:rPr lang="en-US" smtClean="0"/>
              <a:pPr/>
              <a:t>6/24/13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3B1501-1772-A047-BC65-F1705E61A2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340A55-4A00-2146-AFF7-A20E7492FB22}" type="datetimeFigureOut">
              <a:rPr lang="en-US" smtClean="0"/>
              <a:pPr/>
              <a:t>6/24/13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3B1501-1772-A047-BC65-F1705E61A2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340A55-4A00-2146-AFF7-A20E7492FB22}" type="datetimeFigureOut">
              <a:rPr lang="en-US" smtClean="0"/>
              <a:pPr/>
              <a:t>6/24/13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3B1501-1772-A047-BC65-F1705E61A2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40A55-4A00-2146-AFF7-A20E7492FB22}" type="datetimeFigureOut">
              <a:rPr lang="en-US" smtClean="0"/>
              <a:pPr/>
              <a:t>6/24/13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B1501-1772-A047-BC65-F1705E61A2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40A55-4A00-2146-AFF7-A20E7492FB22}" type="datetimeFigureOut">
              <a:rPr lang="en-US" smtClean="0"/>
              <a:pPr/>
              <a:t>6/24/13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3B1501-1772-A047-BC65-F1705E61A2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40A55-4A00-2146-AFF7-A20E7492FB22}" type="datetimeFigureOut">
              <a:rPr lang="en-US" smtClean="0"/>
              <a:pPr/>
              <a:t>6/24/13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B1501-1772-A047-BC65-F1705E61A2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image" Target="../media/image2.w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3.wmf"/><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4.wmf"/><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5.emf"/><Relationship Id="rId1" Type="http://schemas.openxmlformats.org/officeDocument/2006/relationships/vmlDrawing" Target="../drawings/vmlDrawing5.vml"/><Relationship Id="rId2"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8.wmf"/><Relationship Id="rId5" Type="http://schemas.openxmlformats.org/officeDocument/2006/relationships/oleObject" Target="../embeddings/oleObject7.bin"/><Relationship Id="rId6" Type="http://schemas.openxmlformats.org/officeDocument/2006/relationships/image" Target="../media/image9.wmf"/><Relationship Id="rId7" Type="http://schemas.openxmlformats.org/officeDocument/2006/relationships/oleObject" Target="../embeddings/oleObject8.bin"/><Relationship Id="rId8" Type="http://schemas.openxmlformats.org/officeDocument/2006/relationships/image" Target="../media/image10.wmf"/><Relationship Id="rId1" Type="http://schemas.openxmlformats.org/officeDocument/2006/relationships/vmlDrawing" Target="../drawings/vmlDrawing6.vml"/><Relationship Id="rId2"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13.bin"/><Relationship Id="rId12" Type="http://schemas.openxmlformats.org/officeDocument/2006/relationships/image" Target="../media/image15.emf"/><Relationship Id="rId13" Type="http://schemas.openxmlformats.org/officeDocument/2006/relationships/oleObject" Target="../embeddings/oleObject14.bin"/><Relationship Id="rId14" Type="http://schemas.openxmlformats.org/officeDocument/2006/relationships/image" Target="../media/image16.emf"/><Relationship Id="rId15" Type="http://schemas.openxmlformats.org/officeDocument/2006/relationships/oleObject" Target="../embeddings/oleObject15.bin"/><Relationship Id="rId16" Type="http://schemas.openxmlformats.org/officeDocument/2006/relationships/image" Target="../media/image17.emf"/><Relationship Id="rId17" Type="http://schemas.openxmlformats.org/officeDocument/2006/relationships/oleObject" Target="../embeddings/oleObject16.bin"/><Relationship Id="rId18" Type="http://schemas.openxmlformats.org/officeDocument/2006/relationships/image" Target="../media/image18.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9.bin"/><Relationship Id="rId4" Type="http://schemas.openxmlformats.org/officeDocument/2006/relationships/image" Target="../media/image11.emf"/><Relationship Id="rId5" Type="http://schemas.openxmlformats.org/officeDocument/2006/relationships/oleObject" Target="../embeddings/oleObject10.bin"/><Relationship Id="rId6" Type="http://schemas.openxmlformats.org/officeDocument/2006/relationships/image" Target="../media/image12.emf"/><Relationship Id="rId7" Type="http://schemas.openxmlformats.org/officeDocument/2006/relationships/oleObject" Target="../embeddings/oleObject11.bin"/><Relationship Id="rId8" Type="http://schemas.openxmlformats.org/officeDocument/2006/relationships/image" Target="../media/image13.emf"/><Relationship Id="rId9" Type="http://schemas.openxmlformats.org/officeDocument/2006/relationships/oleObject" Target="../embeddings/oleObject12.bin"/><Relationship Id="rId10"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19.wmf"/><Relationship Id="rId1" Type="http://schemas.openxmlformats.org/officeDocument/2006/relationships/vmlDrawing" Target="../drawings/vmlDrawing8.vml"/><Relationship Id="rId2"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8.bin"/><Relationship Id="rId5" Type="http://schemas.openxmlformats.org/officeDocument/2006/relationships/image" Target="../media/image2.wmf"/><Relationship Id="rId1" Type="http://schemas.openxmlformats.org/officeDocument/2006/relationships/vmlDrawing" Target="../drawings/vmlDrawing9.vml"/><Relationship Id="rId2"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20.emf"/><Relationship Id="rId5" Type="http://schemas.openxmlformats.org/officeDocument/2006/relationships/oleObject" Target="../embeddings/oleObject20.bin"/><Relationship Id="rId6" Type="http://schemas.openxmlformats.org/officeDocument/2006/relationships/image" Target="../media/image21.emf"/><Relationship Id="rId7" Type="http://schemas.openxmlformats.org/officeDocument/2006/relationships/oleObject" Target="../embeddings/oleObject21.bin"/><Relationship Id="rId8" Type="http://schemas.openxmlformats.org/officeDocument/2006/relationships/image" Target="../media/image22.wmf"/><Relationship Id="rId1" Type="http://schemas.openxmlformats.org/officeDocument/2006/relationships/vmlDrawing" Target="../drawings/vmlDrawing10.vml"/><Relationship Id="rId2"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23.wmf"/><Relationship Id="rId5" Type="http://schemas.openxmlformats.org/officeDocument/2006/relationships/oleObject" Target="../embeddings/oleObject23.bin"/><Relationship Id="rId6" Type="http://schemas.openxmlformats.org/officeDocument/2006/relationships/image" Target="../media/image24.emf"/><Relationship Id="rId7" Type="http://schemas.openxmlformats.org/officeDocument/2006/relationships/oleObject" Target="../embeddings/oleObject24.bin"/><Relationship Id="rId8" Type="http://schemas.openxmlformats.org/officeDocument/2006/relationships/oleObject" Target="../embeddings/oleObject25.bin"/><Relationship Id="rId9" Type="http://schemas.openxmlformats.org/officeDocument/2006/relationships/image" Target="../media/image25.wmf"/><Relationship Id="rId1" Type="http://schemas.openxmlformats.org/officeDocument/2006/relationships/vmlDrawing" Target="../drawings/vmlDrawing11.vml"/><Relationship Id="rId2"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26.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9" Type="http://schemas.openxmlformats.org/officeDocument/2006/relationships/oleObject" Target="../embeddings/oleObject30.bin"/><Relationship Id="rId20" Type="http://schemas.openxmlformats.org/officeDocument/2006/relationships/image" Target="../media/image35.emf"/><Relationship Id="rId10" Type="http://schemas.openxmlformats.org/officeDocument/2006/relationships/image" Target="../media/image30.emf"/><Relationship Id="rId11" Type="http://schemas.openxmlformats.org/officeDocument/2006/relationships/oleObject" Target="../embeddings/oleObject31.bin"/><Relationship Id="rId12" Type="http://schemas.openxmlformats.org/officeDocument/2006/relationships/image" Target="../media/image31.emf"/><Relationship Id="rId13" Type="http://schemas.openxmlformats.org/officeDocument/2006/relationships/oleObject" Target="../embeddings/oleObject32.bin"/><Relationship Id="rId14" Type="http://schemas.openxmlformats.org/officeDocument/2006/relationships/image" Target="../media/image32.emf"/><Relationship Id="rId15" Type="http://schemas.openxmlformats.org/officeDocument/2006/relationships/oleObject" Target="../embeddings/oleObject33.bin"/><Relationship Id="rId16" Type="http://schemas.openxmlformats.org/officeDocument/2006/relationships/image" Target="../media/image33.emf"/><Relationship Id="rId17" Type="http://schemas.openxmlformats.org/officeDocument/2006/relationships/oleObject" Target="../embeddings/oleObject34.bin"/><Relationship Id="rId18" Type="http://schemas.openxmlformats.org/officeDocument/2006/relationships/image" Target="../media/image34.emf"/><Relationship Id="rId19" Type="http://schemas.openxmlformats.org/officeDocument/2006/relationships/oleObject" Target="../embeddings/oleObject35.bin"/><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27.bin"/><Relationship Id="rId4" Type="http://schemas.openxmlformats.org/officeDocument/2006/relationships/image" Target="../media/image27.emf"/><Relationship Id="rId5" Type="http://schemas.openxmlformats.org/officeDocument/2006/relationships/oleObject" Target="../embeddings/oleObject28.bin"/><Relationship Id="rId6" Type="http://schemas.openxmlformats.org/officeDocument/2006/relationships/image" Target="../media/image28.emf"/><Relationship Id="rId7" Type="http://schemas.openxmlformats.org/officeDocument/2006/relationships/oleObject" Target="../embeddings/oleObject29.bin"/><Relationship Id="rId8" Type="http://schemas.openxmlformats.org/officeDocument/2006/relationships/image" Target="../media/image2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6.bin"/><Relationship Id="rId4" Type="http://schemas.openxmlformats.org/officeDocument/2006/relationships/image" Target="../media/image1.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7.bin"/><Relationship Id="rId4" Type="http://schemas.openxmlformats.org/officeDocument/2006/relationships/image" Target="../media/image36.emf"/><Relationship Id="rId1" Type="http://schemas.openxmlformats.org/officeDocument/2006/relationships/vmlDrawing" Target="../drawings/vmlDrawing15.vml"/><Relationship Id="rId2"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8.bin"/><Relationship Id="rId4" Type="http://schemas.openxmlformats.org/officeDocument/2006/relationships/image" Target="../media/image37.emf"/><Relationship Id="rId5" Type="http://schemas.openxmlformats.org/officeDocument/2006/relationships/oleObject" Target="../embeddings/oleObject39.bin"/><Relationship Id="rId6" Type="http://schemas.openxmlformats.org/officeDocument/2006/relationships/image" Target="../media/image38.wmf"/><Relationship Id="rId1" Type="http://schemas.openxmlformats.org/officeDocument/2006/relationships/vmlDrawing" Target="../drawings/vmlDrawing16.vml"/><Relationship Id="rId2"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0.bin"/><Relationship Id="rId4" Type="http://schemas.openxmlformats.org/officeDocument/2006/relationships/image" Target="../media/image39.wmf"/><Relationship Id="rId1" Type="http://schemas.openxmlformats.org/officeDocument/2006/relationships/vmlDrawing" Target="../drawings/vmlDrawing17.vml"/><Relationship Id="rId2"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1.bin"/><Relationship Id="rId4" Type="http://schemas.openxmlformats.org/officeDocument/2006/relationships/image" Target="../media/image39.wmf"/><Relationship Id="rId1" Type="http://schemas.openxmlformats.org/officeDocument/2006/relationships/vmlDrawing" Target="../drawings/vmlDrawing18.vml"/><Relationship Id="rId2"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2.bin"/><Relationship Id="rId4" Type="http://schemas.openxmlformats.org/officeDocument/2006/relationships/image" Target="../media/image40.wmf"/><Relationship Id="rId5" Type="http://schemas.openxmlformats.org/officeDocument/2006/relationships/oleObject" Target="../embeddings/oleObject43.bin"/><Relationship Id="rId6" Type="http://schemas.openxmlformats.org/officeDocument/2006/relationships/image" Target="../media/image41.emf"/><Relationship Id="rId1" Type="http://schemas.openxmlformats.org/officeDocument/2006/relationships/vmlDrawing" Target="../drawings/vmlDrawing19.vml"/><Relationship Id="rId2"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oleObject" Target="../embeddings/oleObject44.bin"/><Relationship Id="rId5" Type="http://schemas.openxmlformats.org/officeDocument/2006/relationships/image" Target="../media/image43.emf"/><Relationship Id="rId6" Type="http://schemas.openxmlformats.org/officeDocument/2006/relationships/oleObject" Target="../embeddings/oleObject45.bin"/><Relationship Id="rId7" Type="http://schemas.openxmlformats.org/officeDocument/2006/relationships/image" Target="../media/image44.emf"/><Relationship Id="rId1" Type="http://schemas.openxmlformats.org/officeDocument/2006/relationships/vmlDrawing" Target="../drawings/vmlDrawing20.vml"/><Relationship Id="rId2"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9" Type="http://schemas.openxmlformats.org/officeDocument/2006/relationships/oleObject" Target="../embeddings/oleObject49.bin"/><Relationship Id="rId20" Type="http://schemas.openxmlformats.org/officeDocument/2006/relationships/image" Target="../media/image54.wmf"/><Relationship Id="rId21" Type="http://schemas.openxmlformats.org/officeDocument/2006/relationships/oleObject" Target="../embeddings/oleObject55.bin"/><Relationship Id="rId22" Type="http://schemas.openxmlformats.org/officeDocument/2006/relationships/image" Target="../media/image55.wmf"/><Relationship Id="rId23" Type="http://schemas.openxmlformats.org/officeDocument/2006/relationships/oleObject" Target="../embeddings/oleObject56.bin"/><Relationship Id="rId24" Type="http://schemas.openxmlformats.org/officeDocument/2006/relationships/image" Target="../media/image56.wmf"/><Relationship Id="rId25" Type="http://schemas.openxmlformats.org/officeDocument/2006/relationships/oleObject" Target="../embeddings/oleObject57.bin"/><Relationship Id="rId26" Type="http://schemas.openxmlformats.org/officeDocument/2006/relationships/image" Target="../media/image57.wmf"/><Relationship Id="rId27" Type="http://schemas.openxmlformats.org/officeDocument/2006/relationships/oleObject" Target="../embeddings/oleObject58.bin"/><Relationship Id="rId28" Type="http://schemas.openxmlformats.org/officeDocument/2006/relationships/oleObject" Target="../embeddings/oleObject59.bin"/><Relationship Id="rId29" Type="http://schemas.openxmlformats.org/officeDocument/2006/relationships/image" Target="../media/image58.wmf"/><Relationship Id="rId10" Type="http://schemas.openxmlformats.org/officeDocument/2006/relationships/image" Target="../media/image49.wmf"/><Relationship Id="rId11" Type="http://schemas.openxmlformats.org/officeDocument/2006/relationships/oleObject" Target="../embeddings/oleObject50.bin"/><Relationship Id="rId12" Type="http://schemas.openxmlformats.org/officeDocument/2006/relationships/image" Target="../media/image50.wmf"/><Relationship Id="rId13" Type="http://schemas.openxmlformats.org/officeDocument/2006/relationships/oleObject" Target="../embeddings/oleObject51.bin"/><Relationship Id="rId14" Type="http://schemas.openxmlformats.org/officeDocument/2006/relationships/image" Target="../media/image51.wmf"/><Relationship Id="rId15" Type="http://schemas.openxmlformats.org/officeDocument/2006/relationships/oleObject" Target="../embeddings/oleObject52.bin"/><Relationship Id="rId16" Type="http://schemas.openxmlformats.org/officeDocument/2006/relationships/image" Target="../media/image52.wmf"/><Relationship Id="rId17" Type="http://schemas.openxmlformats.org/officeDocument/2006/relationships/oleObject" Target="../embeddings/oleObject53.bin"/><Relationship Id="rId18" Type="http://schemas.openxmlformats.org/officeDocument/2006/relationships/image" Target="../media/image53.wmf"/><Relationship Id="rId19" Type="http://schemas.openxmlformats.org/officeDocument/2006/relationships/oleObject" Target="../embeddings/oleObject54.bin"/><Relationship Id="rId1" Type="http://schemas.openxmlformats.org/officeDocument/2006/relationships/vmlDrawing" Target="../drawings/vmlDrawing21.vml"/><Relationship Id="rId2" Type="http://schemas.openxmlformats.org/officeDocument/2006/relationships/slideLayout" Target="../slideLayouts/slideLayout14.xml"/><Relationship Id="rId3" Type="http://schemas.openxmlformats.org/officeDocument/2006/relationships/oleObject" Target="../embeddings/oleObject46.bin"/><Relationship Id="rId4" Type="http://schemas.openxmlformats.org/officeDocument/2006/relationships/image" Target="../media/image46.wmf"/><Relationship Id="rId5" Type="http://schemas.openxmlformats.org/officeDocument/2006/relationships/oleObject" Target="../embeddings/oleObject47.bin"/><Relationship Id="rId6" Type="http://schemas.openxmlformats.org/officeDocument/2006/relationships/image" Target="../media/image47.wmf"/><Relationship Id="rId7" Type="http://schemas.openxmlformats.org/officeDocument/2006/relationships/oleObject" Target="../embeddings/oleObject48.bin"/><Relationship Id="rId8" Type="http://schemas.openxmlformats.org/officeDocument/2006/relationships/image" Target="../media/image48.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0.bin"/><Relationship Id="rId4" Type="http://schemas.openxmlformats.org/officeDocument/2006/relationships/image" Target="../media/image59.wmf"/><Relationship Id="rId5" Type="http://schemas.openxmlformats.org/officeDocument/2006/relationships/oleObject" Target="../embeddings/oleObject61.bin"/><Relationship Id="rId6" Type="http://schemas.openxmlformats.org/officeDocument/2006/relationships/image" Target="../media/image60.wmf"/><Relationship Id="rId1" Type="http://schemas.openxmlformats.org/officeDocument/2006/relationships/vmlDrawing" Target="../drawings/vmlDrawing22.vml"/><Relationship Id="rId2"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1" Type="http://schemas.openxmlformats.org/officeDocument/2006/relationships/image" Target="../media/image64.wmf"/><Relationship Id="rId12" Type="http://schemas.openxmlformats.org/officeDocument/2006/relationships/oleObject" Target="../embeddings/oleObject66.bin"/><Relationship Id="rId13" Type="http://schemas.openxmlformats.org/officeDocument/2006/relationships/image" Target="../media/image65.emf"/><Relationship Id="rId14" Type="http://schemas.openxmlformats.org/officeDocument/2006/relationships/oleObject" Target="../embeddings/oleObject67.bin"/><Relationship Id="rId15" Type="http://schemas.openxmlformats.org/officeDocument/2006/relationships/image" Target="../media/image66.wmf"/><Relationship Id="rId16" Type="http://schemas.openxmlformats.org/officeDocument/2006/relationships/oleObject" Target="../embeddings/oleObject68.bin"/><Relationship Id="rId17" Type="http://schemas.openxmlformats.org/officeDocument/2006/relationships/image" Target="../media/image67.wmf"/><Relationship Id="rId18" Type="http://schemas.openxmlformats.org/officeDocument/2006/relationships/oleObject" Target="../embeddings/oleObject69.bin"/><Relationship Id="rId19" Type="http://schemas.openxmlformats.org/officeDocument/2006/relationships/image" Target="../media/image68.wmf"/><Relationship Id="rId1" Type="http://schemas.openxmlformats.org/officeDocument/2006/relationships/vmlDrawing" Target="../drawings/vmlDrawing23.vml"/><Relationship Id="rId2" Type="http://schemas.openxmlformats.org/officeDocument/2006/relationships/slideLayout" Target="../slideLayouts/slideLayout7.xml"/><Relationship Id="rId3" Type="http://schemas.openxmlformats.org/officeDocument/2006/relationships/notesSlide" Target="../notesSlides/notesSlide9.xml"/><Relationship Id="rId4" Type="http://schemas.openxmlformats.org/officeDocument/2006/relationships/oleObject" Target="../embeddings/oleObject62.bin"/><Relationship Id="rId5" Type="http://schemas.openxmlformats.org/officeDocument/2006/relationships/image" Target="../media/image61.wmf"/><Relationship Id="rId6" Type="http://schemas.openxmlformats.org/officeDocument/2006/relationships/oleObject" Target="../embeddings/oleObject63.bin"/><Relationship Id="rId7" Type="http://schemas.openxmlformats.org/officeDocument/2006/relationships/image" Target="../media/image62.wmf"/><Relationship Id="rId8" Type="http://schemas.openxmlformats.org/officeDocument/2006/relationships/oleObject" Target="../embeddings/oleObject64.bin"/><Relationship Id="rId9" Type="http://schemas.openxmlformats.org/officeDocument/2006/relationships/image" Target="../media/image63.wmf"/><Relationship Id="rId10" Type="http://schemas.openxmlformats.org/officeDocument/2006/relationships/oleObject" Target="../embeddings/oleObject65.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1" Type="http://schemas.openxmlformats.org/officeDocument/2006/relationships/oleObject" Target="../embeddings/oleObject74.bin"/><Relationship Id="rId12" Type="http://schemas.openxmlformats.org/officeDocument/2006/relationships/image" Target="../media/image73.wmf"/><Relationship Id="rId13" Type="http://schemas.openxmlformats.org/officeDocument/2006/relationships/oleObject" Target="../embeddings/oleObject75.bin"/><Relationship Id="rId14" Type="http://schemas.openxmlformats.org/officeDocument/2006/relationships/image" Target="../media/image74.wmf"/><Relationship Id="rId1" Type="http://schemas.openxmlformats.org/officeDocument/2006/relationships/vmlDrawing" Target="../drawings/vmlDrawing24.vml"/><Relationship Id="rId2" Type="http://schemas.openxmlformats.org/officeDocument/2006/relationships/slideLayout" Target="../slideLayouts/slideLayout7.xml"/><Relationship Id="rId3" Type="http://schemas.openxmlformats.org/officeDocument/2006/relationships/oleObject" Target="../embeddings/oleObject70.bin"/><Relationship Id="rId4" Type="http://schemas.openxmlformats.org/officeDocument/2006/relationships/image" Target="../media/image69.wmf"/><Relationship Id="rId5" Type="http://schemas.openxmlformats.org/officeDocument/2006/relationships/oleObject" Target="../embeddings/oleObject71.bin"/><Relationship Id="rId6" Type="http://schemas.openxmlformats.org/officeDocument/2006/relationships/image" Target="../media/image70.wmf"/><Relationship Id="rId7" Type="http://schemas.openxmlformats.org/officeDocument/2006/relationships/oleObject" Target="../embeddings/oleObject72.bin"/><Relationship Id="rId8" Type="http://schemas.openxmlformats.org/officeDocument/2006/relationships/image" Target="../media/image71.wmf"/><Relationship Id="rId9" Type="http://schemas.openxmlformats.org/officeDocument/2006/relationships/oleObject" Target="../embeddings/oleObject73.bin"/><Relationship Id="rId10" Type="http://schemas.openxmlformats.org/officeDocument/2006/relationships/image" Target="../media/image72.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6.bin"/><Relationship Id="rId4" Type="http://schemas.openxmlformats.org/officeDocument/2006/relationships/image" Target="../media/image75.w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77.bin"/><Relationship Id="rId4" Type="http://schemas.openxmlformats.org/officeDocument/2006/relationships/image" Target="../media/image76.wmf"/><Relationship Id="rId5" Type="http://schemas.openxmlformats.org/officeDocument/2006/relationships/oleObject" Target="../embeddings/oleObject78.bin"/><Relationship Id="rId6" Type="http://schemas.openxmlformats.org/officeDocument/2006/relationships/image" Target="../media/image77.wmf"/><Relationship Id="rId7" Type="http://schemas.openxmlformats.org/officeDocument/2006/relationships/oleObject" Target="../embeddings/oleObject79.bin"/><Relationship Id="rId8" Type="http://schemas.openxmlformats.org/officeDocument/2006/relationships/oleObject" Target="../embeddings/oleObject80.bin"/><Relationship Id="rId9" Type="http://schemas.openxmlformats.org/officeDocument/2006/relationships/oleObject" Target="../embeddings/oleObject81.bin"/><Relationship Id="rId1" Type="http://schemas.openxmlformats.org/officeDocument/2006/relationships/vmlDrawing" Target="../drawings/vmlDrawing26.vml"/><Relationship Id="rId2"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smtClean="0"/>
              <a:t>Multinomial Processing Tree Model 					</a:t>
            </a:r>
            <a:endParaRPr lang="en-US" dirty="0"/>
          </a:p>
        </p:txBody>
      </p:sp>
      <p:sp>
        <p:nvSpPr>
          <p:cNvPr id="3" name="Content Placeholder 2"/>
          <p:cNvSpPr>
            <a:spLocks noGrp="1"/>
          </p:cNvSpPr>
          <p:nvPr>
            <p:ph idx="1"/>
          </p:nvPr>
        </p:nvSpPr>
        <p:spPr>
          <a:xfrm>
            <a:off x="457200" y="1600200"/>
            <a:ext cx="8229600" cy="5062415"/>
          </a:xfrm>
        </p:spPr>
        <p:txBody>
          <a:bodyPr>
            <a:normAutofit/>
          </a:bodyPr>
          <a:lstStyle/>
          <a:p>
            <a:pPr>
              <a:buNone/>
            </a:pPr>
            <a:r>
              <a:rPr lang="en-US" dirty="0" smtClean="0"/>
              <a:t>  </a:t>
            </a:r>
            <a:r>
              <a:rPr lang="en-US" sz="4400" dirty="0" smtClean="0"/>
              <a:t>Bill </a:t>
            </a:r>
            <a:r>
              <a:rPr lang="en-US" sz="4400" dirty="0" err="1" smtClean="0"/>
              <a:t>Batchelder’s</a:t>
            </a:r>
            <a:r>
              <a:rPr lang="en-US" sz="4400" dirty="0" smtClean="0"/>
              <a:t>  Session on Cognitive Psychometrics</a:t>
            </a:r>
          </a:p>
          <a:p>
            <a:pPr>
              <a:buNone/>
            </a:pPr>
            <a:endParaRPr lang="en-US" sz="4400" dirty="0" smtClean="0"/>
          </a:p>
          <a:p>
            <a:pPr>
              <a:buNone/>
            </a:pPr>
            <a:r>
              <a:rPr lang="en-US" dirty="0" smtClean="0"/>
              <a:t>These Slides will cover MPT models in two parts: 1. Model specification, 2. Statistical inference</a:t>
            </a:r>
          </a:p>
          <a:p>
            <a:pPr>
              <a:buNone/>
            </a:pPr>
            <a:endParaRPr lang="en-US" sz="4400" dirty="0" smtClean="0"/>
          </a:p>
          <a:p>
            <a:pPr>
              <a:buNone/>
            </a:pPr>
            <a:r>
              <a:rPr lang="en-US" dirty="0" smtClean="0"/>
              <a:t>Feel free to ask questions any time. </a:t>
            </a:r>
          </a:p>
          <a:p>
            <a:pPr>
              <a:buNone/>
            </a:pPr>
            <a:endParaRPr lang="en-US" dirty="0" smtClean="0"/>
          </a:p>
          <a:p>
            <a:pPr>
              <a:buNone/>
            </a:pPr>
            <a:endParaRPr lang="en-US" dirty="0" smtClean="0"/>
          </a:p>
          <a:p>
            <a:pPr>
              <a:buNone/>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0" y="274638"/>
            <a:ext cx="9144000" cy="1143000"/>
          </a:xfrm>
        </p:spPr>
        <p:txBody>
          <a:bodyPr/>
          <a:lstStyle/>
          <a:p>
            <a:pPr algn="l"/>
            <a:r>
              <a:rPr lang="en-US" sz="3600" dirty="0" smtClean="0">
                <a:solidFill>
                  <a:srgbClr val="CC0000"/>
                </a:solidFill>
                <a:ea typeface="ＭＳ Ｐゴシック" pitchFamily="-110" charset="-128"/>
                <a:cs typeface="ＭＳ Ｐゴシック" pitchFamily="-110" charset="-128"/>
              </a:rPr>
              <a:t>IIA</a:t>
            </a:r>
            <a:r>
              <a:rPr lang="en-US" sz="3600" dirty="0">
                <a:solidFill>
                  <a:srgbClr val="CC0000"/>
                </a:solidFill>
                <a:ea typeface="ＭＳ Ｐゴシック" pitchFamily="-110" charset="-128"/>
                <a:cs typeface="ＭＳ Ｐゴシック" pitchFamily="-110" charset="-128"/>
              </a:rPr>
              <a:t>. Example Tree Model:</a:t>
            </a:r>
            <a:r>
              <a:rPr lang="en-US" sz="3600" dirty="0">
                <a:ea typeface="ＭＳ Ｐゴシック" pitchFamily="-110" charset="-128"/>
                <a:cs typeface="ＭＳ Ｐゴシック" pitchFamily="-110" charset="-128"/>
              </a:rPr>
              <a:t> </a:t>
            </a:r>
            <a:r>
              <a:rPr lang="en-US" sz="3600" dirty="0">
                <a:solidFill>
                  <a:srgbClr val="CC0000"/>
                </a:solidFill>
                <a:ea typeface="ＭＳ Ｐゴシック" pitchFamily="-110" charset="-128"/>
                <a:cs typeface="ＭＳ Ｐゴシック" pitchFamily="-110" charset="-128"/>
              </a:rPr>
              <a:t>ABO Blood  Group</a:t>
            </a:r>
          </a:p>
        </p:txBody>
      </p:sp>
      <p:sp>
        <p:nvSpPr>
          <p:cNvPr id="22532" name="Line 4"/>
          <p:cNvSpPr>
            <a:spLocks noChangeShapeType="1"/>
          </p:cNvSpPr>
          <p:nvPr/>
        </p:nvSpPr>
        <p:spPr bwMode="auto">
          <a:xfrm flipH="1">
            <a:off x="1143000" y="1828800"/>
            <a:ext cx="1981200" cy="1447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33" name="Line 5"/>
          <p:cNvSpPr>
            <a:spLocks noChangeShapeType="1"/>
          </p:cNvSpPr>
          <p:nvPr/>
        </p:nvSpPr>
        <p:spPr bwMode="auto">
          <a:xfrm>
            <a:off x="3124200" y="1828800"/>
            <a:ext cx="0" cy="1447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34" name="Line 6"/>
          <p:cNvSpPr>
            <a:spLocks noChangeShapeType="1"/>
          </p:cNvSpPr>
          <p:nvPr/>
        </p:nvSpPr>
        <p:spPr bwMode="auto">
          <a:xfrm>
            <a:off x="3124200" y="1828800"/>
            <a:ext cx="1828800" cy="1371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35" name="Line 7"/>
          <p:cNvSpPr>
            <a:spLocks noChangeShapeType="1"/>
          </p:cNvSpPr>
          <p:nvPr/>
        </p:nvSpPr>
        <p:spPr bwMode="auto">
          <a:xfrm flipH="1">
            <a:off x="381000" y="3200400"/>
            <a:ext cx="838200" cy="914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36" name="Line 8"/>
          <p:cNvSpPr>
            <a:spLocks noChangeShapeType="1"/>
          </p:cNvSpPr>
          <p:nvPr/>
        </p:nvSpPr>
        <p:spPr bwMode="auto">
          <a:xfrm flipH="1">
            <a:off x="1143000" y="3276600"/>
            <a:ext cx="76200" cy="838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37" name="Line 9"/>
          <p:cNvSpPr>
            <a:spLocks noChangeShapeType="1"/>
          </p:cNvSpPr>
          <p:nvPr/>
        </p:nvSpPr>
        <p:spPr bwMode="auto">
          <a:xfrm>
            <a:off x="1219200" y="3276600"/>
            <a:ext cx="685800" cy="762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38" name="Line 10"/>
          <p:cNvSpPr>
            <a:spLocks noChangeShapeType="1"/>
          </p:cNvSpPr>
          <p:nvPr/>
        </p:nvSpPr>
        <p:spPr bwMode="auto">
          <a:xfrm flipH="1">
            <a:off x="2362200" y="3276600"/>
            <a:ext cx="762000" cy="762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39" name="Line 11"/>
          <p:cNvSpPr>
            <a:spLocks noChangeShapeType="1"/>
          </p:cNvSpPr>
          <p:nvPr/>
        </p:nvSpPr>
        <p:spPr bwMode="auto">
          <a:xfrm>
            <a:off x="3124200" y="3352800"/>
            <a:ext cx="0" cy="685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40" name="Line 12"/>
          <p:cNvSpPr>
            <a:spLocks noChangeShapeType="1"/>
          </p:cNvSpPr>
          <p:nvPr/>
        </p:nvSpPr>
        <p:spPr bwMode="auto">
          <a:xfrm>
            <a:off x="3124200" y="3276600"/>
            <a:ext cx="685800" cy="685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41" name="Line 13"/>
          <p:cNvSpPr>
            <a:spLocks noChangeShapeType="1"/>
          </p:cNvSpPr>
          <p:nvPr/>
        </p:nvSpPr>
        <p:spPr bwMode="auto">
          <a:xfrm flipH="1">
            <a:off x="4343400" y="3200400"/>
            <a:ext cx="609600" cy="762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42" name="Line 14"/>
          <p:cNvSpPr>
            <a:spLocks noChangeShapeType="1"/>
          </p:cNvSpPr>
          <p:nvPr/>
        </p:nvSpPr>
        <p:spPr bwMode="auto">
          <a:xfrm>
            <a:off x="4953000" y="3200400"/>
            <a:ext cx="0" cy="762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43" name="Line 15"/>
          <p:cNvSpPr>
            <a:spLocks noChangeShapeType="1"/>
          </p:cNvSpPr>
          <p:nvPr/>
        </p:nvSpPr>
        <p:spPr bwMode="auto">
          <a:xfrm>
            <a:off x="4953000" y="3200400"/>
            <a:ext cx="685800" cy="609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44" name="Text Box 16"/>
          <p:cNvSpPr txBox="1">
            <a:spLocks noChangeArrowheads="1"/>
          </p:cNvSpPr>
          <p:nvPr/>
        </p:nvSpPr>
        <p:spPr bwMode="auto">
          <a:xfrm>
            <a:off x="304800" y="4038600"/>
            <a:ext cx="354013" cy="396875"/>
          </a:xfrm>
          <a:prstGeom prst="rect">
            <a:avLst/>
          </a:prstGeom>
          <a:noFill/>
          <a:ln w="9525">
            <a:noFill/>
            <a:miter lim="800000"/>
            <a:headEnd/>
            <a:tailEnd/>
          </a:ln>
        </p:spPr>
        <p:txBody>
          <a:bodyPr>
            <a:prstTxWarp prst="textNoShape">
              <a:avLst/>
            </a:prstTxWarp>
            <a:spAutoFit/>
          </a:bodyPr>
          <a:lstStyle/>
          <a:p>
            <a:r>
              <a:rPr lang="en-US"/>
              <a:t>A</a:t>
            </a:r>
          </a:p>
        </p:txBody>
      </p:sp>
      <p:sp>
        <p:nvSpPr>
          <p:cNvPr id="22545" name="Text Box 18"/>
          <p:cNvSpPr txBox="1">
            <a:spLocks noChangeArrowheads="1"/>
          </p:cNvSpPr>
          <p:nvPr/>
        </p:nvSpPr>
        <p:spPr bwMode="auto">
          <a:xfrm>
            <a:off x="1752600" y="2209800"/>
            <a:ext cx="325438" cy="396875"/>
          </a:xfrm>
          <a:prstGeom prst="rect">
            <a:avLst/>
          </a:prstGeom>
          <a:noFill/>
          <a:ln w="9525">
            <a:noFill/>
            <a:miter lim="800000"/>
            <a:headEnd/>
            <a:tailEnd/>
          </a:ln>
        </p:spPr>
        <p:txBody>
          <a:bodyPr wrap="none">
            <a:prstTxWarp prst="textNoShape">
              <a:avLst/>
            </a:prstTxWarp>
            <a:spAutoFit/>
          </a:bodyPr>
          <a:lstStyle/>
          <a:p>
            <a:r>
              <a:rPr lang="en-US" i="1"/>
              <a:t>p</a:t>
            </a:r>
          </a:p>
        </p:txBody>
      </p:sp>
      <p:sp>
        <p:nvSpPr>
          <p:cNvPr id="22546" name="Text Box 19"/>
          <p:cNvSpPr txBox="1">
            <a:spLocks noChangeArrowheads="1"/>
          </p:cNvSpPr>
          <p:nvPr/>
        </p:nvSpPr>
        <p:spPr bwMode="auto">
          <a:xfrm>
            <a:off x="2743200" y="2209800"/>
            <a:ext cx="304800" cy="701675"/>
          </a:xfrm>
          <a:prstGeom prst="rect">
            <a:avLst/>
          </a:prstGeom>
          <a:noFill/>
          <a:ln w="9525">
            <a:noFill/>
            <a:miter lim="800000"/>
            <a:headEnd/>
            <a:tailEnd/>
          </a:ln>
        </p:spPr>
        <p:txBody>
          <a:bodyPr>
            <a:prstTxWarp prst="textNoShape">
              <a:avLst/>
            </a:prstTxWarp>
            <a:spAutoFit/>
          </a:bodyPr>
          <a:lstStyle/>
          <a:p>
            <a:r>
              <a:rPr lang="en-US" i="1"/>
              <a:t>q</a:t>
            </a:r>
            <a:r>
              <a:rPr lang="en-US"/>
              <a:t>	</a:t>
            </a:r>
          </a:p>
        </p:txBody>
      </p:sp>
      <p:sp>
        <p:nvSpPr>
          <p:cNvPr id="22547" name="Text Box 20"/>
          <p:cNvSpPr txBox="1">
            <a:spLocks noChangeArrowheads="1"/>
          </p:cNvSpPr>
          <p:nvPr/>
        </p:nvSpPr>
        <p:spPr bwMode="auto">
          <a:xfrm>
            <a:off x="3581400" y="2286000"/>
            <a:ext cx="268288" cy="396875"/>
          </a:xfrm>
          <a:prstGeom prst="rect">
            <a:avLst/>
          </a:prstGeom>
          <a:noFill/>
          <a:ln w="9525">
            <a:noFill/>
            <a:miter lim="800000"/>
            <a:headEnd/>
            <a:tailEnd/>
          </a:ln>
        </p:spPr>
        <p:txBody>
          <a:bodyPr wrap="none">
            <a:prstTxWarp prst="textNoShape">
              <a:avLst/>
            </a:prstTxWarp>
            <a:spAutoFit/>
          </a:bodyPr>
          <a:lstStyle/>
          <a:p>
            <a:r>
              <a:rPr lang="en-US" i="1"/>
              <a:t>r</a:t>
            </a:r>
          </a:p>
        </p:txBody>
      </p:sp>
      <p:sp>
        <p:nvSpPr>
          <p:cNvPr id="22548" name="Text Box 23"/>
          <p:cNvSpPr>
            <a:spLocks noGrp="1" noChangeArrowheads="1"/>
          </p:cNvSpPr>
          <p:nvPr>
            <p:ph type="body" idx="1"/>
          </p:nvPr>
        </p:nvSpPr>
        <p:spPr>
          <a:xfrm>
            <a:off x="0" y="1143000"/>
            <a:ext cx="9448800" cy="5715000"/>
          </a:xfrm>
          <a:noFill/>
        </p:spPr>
        <p:txBody>
          <a:bodyPr/>
          <a:lstStyle/>
          <a:p>
            <a:pPr>
              <a:buFontTx/>
              <a:buNone/>
            </a:pPr>
            <a:endParaRPr lang="en-US" sz="2000" dirty="0">
              <a:ea typeface="ＭＳ Ｐゴシック" pitchFamily="-110" charset="-128"/>
              <a:cs typeface="ＭＳ Ｐゴシック" pitchFamily="-110" charset="-128"/>
            </a:endParaRPr>
          </a:p>
          <a:p>
            <a:pPr>
              <a:buFontTx/>
              <a:buNone/>
            </a:pPr>
            <a:r>
              <a:rPr lang="en-US" sz="2000" dirty="0" smtClean="0">
                <a:ea typeface="ＭＳ Ｐゴシック" pitchFamily="-110" charset="-128"/>
                <a:cs typeface="ＭＳ Ｐゴシック" pitchFamily="-110" charset="-128"/>
              </a:rPr>
              <a:t>DAD</a:t>
            </a:r>
          </a:p>
          <a:p>
            <a:pPr>
              <a:buFontTx/>
              <a:buNone/>
            </a:pPr>
            <a:endParaRPr lang="en-US" sz="2000" dirty="0">
              <a:ea typeface="ＭＳ Ｐゴシック" pitchFamily="-110" charset="-128"/>
              <a:cs typeface="ＭＳ Ｐゴシック" pitchFamily="-110" charset="-128"/>
            </a:endParaRPr>
          </a:p>
        </p:txBody>
      </p:sp>
      <p:sp>
        <p:nvSpPr>
          <p:cNvPr id="22549" name="Text Box 24"/>
          <p:cNvSpPr txBox="1">
            <a:spLocks noChangeArrowheads="1"/>
          </p:cNvSpPr>
          <p:nvPr/>
        </p:nvSpPr>
        <p:spPr bwMode="auto">
          <a:xfrm>
            <a:off x="990600" y="4038600"/>
            <a:ext cx="4953000" cy="369332"/>
          </a:xfrm>
          <a:prstGeom prst="rect">
            <a:avLst/>
          </a:prstGeom>
          <a:noFill/>
          <a:ln w="9525">
            <a:noFill/>
            <a:miter lim="800000"/>
            <a:headEnd/>
            <a:tailEnd/>
          </a:ln>
        </p:spPr>
        <p:txBody>
          <a:bodyPr>
            <a:prstTxWarp prst="textNoShape">
              <a:avLst/>
            </a:prstTxWarp>
            <a:spAutoFit/>
          </a:bodyPr>
          <a:lstStyle/>
          <a:p>
            <a:pPr>
              <a:spcBef>
                <a:spcPct val="50000"/>
              </a:spcBef>
            </a:pPr>
            <a:r>
              <a:rPr lang="en-US" dirty="0"/>
              <a:t>AB    </a:t>
            </a:r>
            <a:r>
              <a:rPr lang="en-US" dirty="0" smtClean="0"/>
              <a:t>    </a:t>
            </a:r>
            <a:r>
              <a:rPr lang="en-US" dirty="0"/>
              <a:t>A   </a:t>
            </a:r>
            <a:r>
              <a:rPr lang="en-US" dirty="0" smtClean="0"/>
              <a:t>       AB        B         B       A          B         O       </a:t>
            </a:r>
            <a:endParaRPr lang="en-US" dirty="0"/>
          </a:p>
        </p:txBody>
      </p:sp>
      <p:sp>
        <p:nvSpPr>
          <p:cNvPr id="22550" name="Text Box 25"/>
          <p:cNvSpPr txBox="1">
            <a:spLocks noChangeArrowheads="1"/>
          </p:cNvSpPr>
          <p:nvPr/>
        </p:nvSpPr>
        <p:spPr bwMode="auto">
          <a:xfrm>
            <a:off x="457200" y="3352800"/>
            <a:ext cx="325438" cy="396875"/>
          </a:xfrm>
          <a:prstGeom prst="rect">
            <a:avLst/>
          </a:prstGeom>
          <a:noFill/>
          <a:ln w="9525">
            <a:noFill/>
            <a:miter lim="800000"/>
            <a:headEnd/>
            <a:tailEnd/>
          </a:ln>
        </p:spPr>
        <p:txBody>
          <a:bodyPr wrap="none">
            <a:prstTxWarp prst="textNoShape">
              <a:avLst/>
            </a:prstTxWarp>
            <a:spAutoFit/>
          </a:bodyPr>
          <a:lstStyle/>
          <a:p>
            <a:r>
              <a:rPr lang="en-US" i="1"/>
              <a:t>p</a:t>
            </a:r>
          </a:p>
        </p:txBody>
      </p:sp>
      <p:sp>
        <p:nvSpPr>
          <p:cNvPr id="22551" name="Text Box 26"/>
          <p:cNvSpPr txBox="1">
            <a:spLocks noChangeArrowheads="1"/>
          </p:cNvSpPr>
          <p:nvPr/>
        </p:nvSpPr>
        <p:spPr bwMode="auto">
          <a:xfrm>
            <a:off x="822325" y="3440113"/>
            <a:ext cx="325438" cy="396875"/>
          </a:xfrm>
          <a:prstGeom prst="rect">
            <a:avLst/>
          </a:prstGeom>
          <a:noFill/>
          <a:ln w="9525">
            <a:noFill/>
            <a:miter lim="800000"/>
            <a:headEnd/>
            <a:tailEnd/>
          </a:ln>
        </p:spPr>
        <p:txBody>
          <a:bodyPr wrap="none">
            <a:prstTxWarp prst="textNoShape">
              <a:avLst/>
            </a:prstTxWarp>
            <a:spAutoFit/>
          </a:bodyPr>
          <a:lstStyle/>
          <a:p>
            <a:r>
              <a:rPr lang="en-US" i="1"/>
              <a:t>q</a:t>
            </a:r>
          </a:p>
        </p:txBody>
      </p:sp>
      <p:sp>
        <p:nvSpPr>
          <p:cNvPr id="22552" name="Text Box 27"/>
          <p:cNvSpPr txBox="1">
            <a:spLocks noChangeArrowheads="1"/>
          </p:cNvSpPr>
          <p:nvPr/>
        </p:nvSpPr>
        <p:spPr bwMode="auto">
          <a:xfrm>
            <a:off x="1279525" y="3440113"/>
            <a:ext cx="268288" cy="396875"/>
          </a:xfrm>
          <a:prstGeom prst="rect">
            <a:avLst/>
          </a:prstGeom>
          <a:noFill/>
          <a:ln w="9525">
            <a:noFill/>
            <a:miter lim="800000"/>
            <a:headEnd/>
            <a:tailEnd/>
          </a:ln>
        </p:spPr>
        <p:txBody>
          <a:bodyPr wrap="none">
            <a:prstTxWarp prst="textNoShape">
              <a:avLst/>
            </a:prstTxWarp>
            <a:spAutoFit/>
          </a:bodyPr>
          <a:lstStyle/>
          <a:p>
            <a:r>
              <a:rPr lang="en-US" i="1"/>
              <a:t>r</a:t>
            </a:r>
          </a:p>
        </p:txBody>
      </p:sp>
      <p:sp>
        <p:nvSpPr>
          <p:cNvPr id="22553" name="Text Box 28"/>
          <p:cNvSpPr txBox="1">
            <a:spLocks noChangeArrowheads="1"/>
          </p:cNvSpPr>
          <p:nvPr/>
        </p:nvSpPr>
        <p:spPr bwMode="auto">
          <a:xfrm>
            <a:off x="2438400" y="3352800"/>
            <a:ext cx="325438" cy="396875"/>
          </a:xfrm>
          <a:prstGeom prst="rect">
            <a:avLst/>
          </a:prstGeom>
          <a:noFill/>
          <a:ln w="9525">
            <a:noFill/>
            <a:miter lim="800000"/>
            <a:headEnd/>
            <a:tailEnd/>
          </a:ln>
        </p:spPr>
        <p:txBody>
          <a:bodyPr wrap="none">
            <a:prstTxWarp prst="textNoShape">
              <a:avLst/>
            </a:prstTxWarp>
            <a:spAutoFit/>
          </a:bodyPr>
          <a:lstStyle/>
          <a:p>
            <a:r>
              <a:rPr lang="en-US" i="1"/>
              <a:t>p</a:t>
            </a:r>
          </a:p>
        </p:txBody>
      </p:sp>
      <p:sp>
        <p:nvSpPr>
          <p:cNvPr id="22554" name="Text Box 29"/>
          <p:cNvSpPr txBox="1">
            <a:spLocks noChangeArrowheads="1"/>
          </p:cNvSpPr>
          <p:nvPr/>
        </p:nvSpPr>
        <p:spPr bwMode="auto">
          <a:xfrm>
            <a:off x="2879725" y="3440113"/>
            <a:ext cx="325438" cy="396875"/>
          </a:xfrm>
          <a:prstGeom prst="rect">
            <a:avLst/>
          </a:prstGeom>
          <a:noFill/>
          <a:ln w="9525">
            <a:noFill/>
            <a:miter lim="800000"/>
            <a:headEnd/>
            <a:tailEnd/>
          </a:ln>
        </p:spPr>
        <p:txBody>
          <a:bodyPr wrap="none">
            <a:prstTxWarp prst="textNoShape">
              <a:avLst/>
            </a:prstTxWarp>
            <a:spAutoFit/>
          </a:bodyPr>
          <a:lstStyle/>
          <a:p>
            <a:r>
              <a:rPr lang="en-US" i="1"/>
              <a:t>q</a:t>
            </a:r>
          </a:p>
        </p:txBody>
      </p:sp>
      <p:sp>
        <p:nvSpPr>
          <p:cNvPr id="22555" name="Text Box 30"/>
          <p:cNvSpPr txBox="1">
            <a:spLocks noChangeArrowheads="1"/>
          </p:cNvSpPr>
          <p:nvPr/>
        </p:nvSpPr>
        <p:spPr bwMode="auto">
          <a:xfrm>
            <a:off x="3260725" y="3440113"/>
            <a:ext cx="268288" cy="396875"/>
          </a:xfrm>
          <a:prstGeom prst="rect">
            <a:avLst/>
          </a:prstGeom>
          <a:noFill/>
          <a:ln w="9525">
            <a:noFill/>
            <a:miter lim="800000"/>
            <a:headEnd/>
            <a:tailEnd/>
          </a:ln>
        </p:spPr>
        <p:txBody>
          <a:bodyPr wrap="none">
            <a:prstTxWarp prst="textNoShape">
              <a:avLst/>
            </a:prstTxWarp>
            <a:spAutoFit/>
          </a:bodyPr>
          <a:lstStyle/>
          <a:p>
            <a:r>
              <a:rPr lang="en-US" i="1"/>
              <a:t>r</a:t>
            </a:r>
          </a:p>
        </p:txBody>
      </p:sp>
      <p:sp>
        <p:nvSpPr>
          <p:cNvPr id="22556" name="Text Box 31"/>
          <p:cNvSpPr txBox="1">
            <a:spLocks noChangeArrowheads="1"/>
          </p:cNvSpPr>
          <p:nvPr/>
        </p:nvSpPr>
        <p:spPr bwMode="auto">
          <a:xfrm>
            <a:off x="4267200" y="3352800"/>
            <a:ext cx="325438" cy="396875"/>
          </a:xfrm>
          <a:prstGeom prst="rect">
            <a:avLst/>
          </a:prstGeom>
          <a:noFill/>
          <a:ln w="9525">
            <a:noFill/>
            <a:miter lim="800000"/>
            <a:headEnd/>
            <a:tailEnd/>
          </a:ln>
        </p:spPr>
        <p:txBody>
          <a:bodyPr wrap="none">
            <a:prstTxWarp prst="textNoShape">
              <a:avLst/>
            </a:prstTxWarp>
            <a:spAutoFit/>
          </a:bodyPr>
          <a:lstStyle/>
          <a:p>
            <a:r>
              <a:rPr lang="en-US" i="1"/>
              <a:t>p</a:t>
            </a:r>
          </a:p>
        </p:txBody>
      </p:sp>
      <p:sp>
        <p:nvSpPr>
          <p:cNvPr id="22557" name="Text Box 32"/>
          <p:cNvSpPr txBox="1">
            <a:spLocks noChangeArrowheads="1"/>
          </p:cNvSpPr>
          <p:nvPr/>
        </p:nvSpPr>
        <p:spPr bwMode="auto">
          <a:xfrm>
            <a:off x="4724400" y="3429000"/>
            <a:ext cx="325438" cy="396875"/>
          </a:xfrm>
          <a:prstGeom prst="rect">
            <a:avLst/>
          </a:prstGeom>
          <a:noFill/>
          <a:ln w="9525">
            <a:noFill/>
            <a:miter lim="800000"/>
            <a:headEnd/>
            <a:tailEnd/>
          </a:ln>
        </p:spPr>
        <p:txBody>
          <a:bodyPr wrap="none">
            <a:prstTxWarp prst="textNoShape">
              <a:avLst/>
            </a:prstTxWarp>
            <a:spAutoFit/>
          </a:bodyPr>
          <a:lstStyle/>
          <a:p>
            <a:r>
              <a:rPr lang="en-US" i="1"/>
              <a:t>q</a:t>
            </a:r>
          </a:p>
        </p:txBody>
      </p:sp>
      <p:sp>
        <p:nvSpPr>
          <p:cNvPr id="22558" name="Text Box 33"/>
          <p:cNvSpPr txBox="1">
            <a:spLocks noChangeArrowheads="1"/>
          </p:cNvSpPr>
          <p:nvPr/>
        </p:nvSpPr>
        <p:spPr bwMode="auto">
          <a:xfrm>
            <a:off x="5013325" y="3363913"/>
            <a:ext cx="268288" cy="396875"/>
          </a:xfrm>
          <a:prstGeom prst="rect">
            <a:avLst/>
          </a:prstGeom>
          <a:noFill/>
          <a:ln w="9525">
            <a:noFill/>
            <a:miter lim="800000"/>
            <a:headEnd/>
            <a:tailEnd/>
          </a:ln>
        </p:spPr>
        <p:txBody>
          <a:bodyPr wrap="none">
            <a:prstTxWarp prst="textNoShape">
              <a:avLst/>
            </a:prstTxWarp>
            <a:spAutoFit/>
          </a:bodyPr>
          <a:lstStyle/>
          <a:p>
            <a:r>
              <a:rPr lang="en-US" i="1"/>
              <a:t>r</a:t>
            </a:r>
          </a:p>
        </p:txBody>
      </p:sp>
      <p:sp>
        <p:nvSpPr>
          <p:cNvPr id="22559" name="Text Box 34"/>
          <p:cNvSpPr txBox="1">
            <a:spLocks noChangeArrowheads="1"/>
          </p:cNvSpPr>
          <p:nvPr/>
        </p:nvSpPr>
        <p:spPr bwMode="auto">
          <a:xfrm>
            <a:off x="669925" y="4811713"/>
            <a:ext cx="1135063" cy="701675"/>
          </a:xfrm>
          <a:prstGeom prst="rect">
            <a:avLst/>
          </a:prstGeom>
          <a:noFill/>
          <a:ln w="9525">
            <a:noFill/>
            <a:miter lim="800000"/>
            <a:headEnd/>
            <a:tailEnd/>
          </a:ln>
        </p:spPr>
        <p:txBody>
          <a:bodyPr wrap="none">
            <a:prstTxWarp prst="textNoShape">
              <a:avLst/>
            </a:prstTxWarp>
            <a:spAutoFit/>
          </a:bodyPr>
          <a:lstStyle/>
          <a:p>
            <a:r>
              <a:rPr lang="en-US"/>
              <a:t>0&lt;</a:t>
            </a:r>
            <a:r>
              <a:rPr lang="en-US" i="1"/>
              <a:t>p</a:t>
            </a:r>
            <a:r>
              <a:rPr lang="en-US"/>
              <a:t>,</a:t>
            </a:r>
            <a:r>
              <a:rPr lang="en-US" i="1"/>
              <a:t>q</a:t>
            </a:r>
            <a:r>
              <a:rPr lang="en-US"/>
              <a:t>&lt;1</a:t>
            </a:r>
          </a:p>
          <a:p>
            <a:r>
              <a:rPr lang="en-US" i="1"/>
              <a:t>p</a:t>
            </a:r>
            <a:r>
              <a:rPr lang="en-US"/>
              <a:t>+</a:t>
            </a:r>
            <a:r>
              <a:rPr lang="en-US" i="1"/>
              <a:t>q</a:t>
            </a:r>
            <a:r>
              <a:rPr lang="en-US"/>
              <a:t>+</a:t>
            </a:r>
            <a:r>
              <a:rPr lang="en-US" i="1"/>
              <a:t>r</a:t>
            </a:r>
            <a:r>
              <a:rPr lang="en-US"/>
              <a:t>=1</a:t>
            </a:r>
          </a:p>
        </p:txBody>
      </p:sp>
      <p:sp>
        <p:nvSpPr>
          <p:cNvPr id="22560" name="Text Box 35"/>
          <p:cNvSpPr txBox="1">
            <a:spLocks noChangeArrowheads="1"/>
          </p:cNvSpPr>
          <p:nvPr/>
        </p:nvSpPr>
        <p:spPr bwMode="auto">
          <a:xfrm>
            <a:off x="0" y="2971800"/>
            <a:ext cx="803275" cy="396875"/>
          </a:xfrm>
          <a:prstGeom prst="rect">
            <a:avLst/>
          </a:prstGeom>
          <a:noFill/>
          <a:ln w="9525">
            <a:noFill/>
            <a:miter lim="800000"/>
            <a:headEnd/>
            <a:tailEnd/>
          </a:ln>
        </p:spPr>
        <p:txBody>
          <a:bodyPr wrap="none">
            <a:prstTxWarp prst="textNoShape">
              <a:avLst/>
            </a:prstTxWarp>
            <a:spAutoFit/>
          </a:bodyPr>
          <a:lstStyle/>
          <a:p>
            <a:r>
              <a:rPr lang="en-US"/>
              <a:t>MOM</a:t>
            </a:r>
          </a:p>
        </p:txBody>
      </p:sp>
      <p:sp>
        <p:nvSpPr>
          <p:cNvPr id="22561" name="Line 39"/>
          <p:cNvSpPr>
            <a:spLocks noChangeShapeType="1"/>
          </p:cNvSpPr>
          <p:nvPr/>
        </p:nvSpPr>
        <p:spPr bwMode="auto">
          <a:xfrm flipV="1">
            <a:off x="762000" y="1905000"/>
            <a:ext cx="2209800" cy="76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62" name="Line 40"/>
          <p:cNvSpPr>
            <a:spLocks noChangeShapeType="1"/>
          </p:cNvSpPr>
          <p:nvPr/>
        </p:nvSpPr>
        <p:spPr bwMode="auto">
          <a:xfrm>
            <a:off x="838200" y="3200400"/>
            <a:ext cx="15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63" name="Text Box 41"/>
          <p:cNvSpPr txBox="1">
            <a:spLocks noChangeArrowheads="1"/>
          </p:cNvSpPr>
          <p:nvPr/>
        </p:nvSpPr>
        <p:spPr bwMode="auto">
          <a:xfrm>
            <a:off x="2346325" y="4735513"/>
            <a:ext cx="2043113" cy="1311275"/>
          </a:xfrm>
          <a:prstGeom prst="rect">
            <a:avLst/>
          </a:prstGeom>
          <a:noFill/>
          <a:ln w="9525">
            <a:noFill/>
            <a:miter lim="800000"/>
            <a:headEnd/>
            <a:tailEnd/>
          </a:ln>
        </p:spPr>
        <p:txBody>
          <a:bodyPr wrap="none">
            <a:prstTxWarp prst="textNoShape">
              <a:avLst/>
            </a:prstTxWarp>
            <a:spAutoFit/>
          </a:bodyPr>
          <a:lstStyle/>
          <a:p>
            <a:r>
              <a:rPr lang="en-US"/>
              <a:t>Pr(A) = </a:t>
            </a:r>
            <a:r>
              <a:rPr lang="en-US" i="1"/>
              <a:t>p</a:t>
            </a:r>
            <a:r>
              <a:rPr lang="en-US" baseline="30000"/>
              <a:t>2</a:t>
            </a:r>
            <a:r>
              <a:rPr lang="en-US"/>
              <a:t>+</a:t>
            </a:r>
            <a:r>
              <a:rPr lang="en-US" i="1"/>
              <a:t>pr</a:t>
            </a:r>
            <a:r>
              <a:rPr lang="en-US"/>
              <a:t>+</a:t>
            </a:r>
            <a:r>
              <a:rPr lang="en-US" i="1"/>
              <a:t>rp</a:t>
            </a:r>
          </a:p>
          <a:p>
            <a:r>
              <a:rPr lang="en-US"/>
              <a:t>Pr(AB)= </a:t>
            </a:r>
            <a:r>
              <a:rPr lang="en-US" i="1"/>
              <a:t>pq</a:t>
            </a:r>
            <a:r>
              <a:rPr lang="en-US"/>
              <a:t>+</a:t>
            </a:r>
            <a:r>
              <a:rPr lang="en-US" i="1"/>
              <a:t>qp</a:t>
            </a:r>
            <a:endParaRPr lang="en-US"/>
          </a:p>
          <a:p>
            <a:r>
              <a:rPr lang="en-US"/>
              <a:t>Pr(B) = </a:t>
            </a:r>
            <a:r>
              <a:rPr lang="en-US" i="1"/>
              <a:t>q</a:t>
            </a:r>
            <a:r>
              <a:rPr lang="en-US" baseline="30000"/>
              <a:t>2</a:t>
            </a:r>
            <a:r>
              <a:rPr lang="en-US"/>
              <a:t>+</a:t>
            </a:r>
            <a:r>
              <a:rPr lang="en-US" i="1"/>
              <a:t>qr</a:t>
            </a:r>
            <a:r>
              <a:rPr lang="en-US"/>
              <a:t>+</a:t>
            </a:r>
            <a:r>
              <a:rPr lang="en-US" i="1"/>
              <a:t>rq</a:t>
            </a:r>
          </a:p>
          <a:p>
            <a:r>
              <a:rPr lang="en-US"/>
              <a:t>Pr(O) = </a:t>
            </a:r>
            <a:r>
              <a:rPr lang="en-US" i="1"/>
              <a:t>r</a:t>
            </a:r>
            <a:r>
              <a:rPr lang="en-US" baseline="30000"/>
              <a:t>2</a:t>
            </a:r>
            <a:endParaRPr lang="en-US" i="1"/>
          </a:p>
        </p:txBody>
      </p:sp>
      <p:sp>
        <p:nvSpPr>
          <p:cNvPr id="22564" name="Text Box 43"/>
          <p:cNvSpPr txBox="1">
            <a:spLocks noChangeArrowheads="1"/>
          </p:cNvSpPr>
          <p:nvPr/>
        </p:nvSpPr>
        <p:spPr bwMode="auto">
          <a:xfrm>
            <a:off x="5867400" y="1219200"/>
            <a:ext cx="3276600" cy="5057795"/>
          </a:xfrm>
          <a:prstGeom prst="rect">
            <a:avLst/>
          </a:prstGeom>
          <a:noFill/>
          <a:ln w="9525">
            <a:noFill/>
            <a:miter lim="800000"/>
            <a:headEnd/>
            <a:tailEnd/>
          </a:ln>
        </p:spPr>
        <p:txBody>
          <a:bodyPr>
            <a:prstTxWarp prst="textNoShape">
              <a:avLst/>
            </a:prstTxWarp>
            <a:spAutoFit/>
          </a:bodyPr>
          <a:lstStyle/>
          <a:p>
            <a:pPr marL="381000" indent="-381000"/>
            <a:r>
              <a:rPr lang="en-US" sz="2800" b="1" u="sng" baseline="30000" dirty="0">
                <a:solidFill>
                  <a:srgbClr val="008000"/>
                </a:solidFill>
              </a:rPr>
              <a:t>KEY CONCEPTS</a:t>
            </a:r>
            <a:endParaRPr lang="en-US" sz="2800" b="1" u="sng" baseline="30000" dirty="0" smtClean="0">
              <a:solidFill>
                <a:srgbClr val="008000"/>
              </a:solidFill>
            </a:endParaRPr>
          </a:p>
          <a:p>
            <a:pPr marL="457200" indent="-457200"/>
            <a:r>
              <a:rPr lang="en-US" sz="2400" baseline="30000" dirty="0" smtClean="0"/>
              <a:t>1. Rooted </a:t>
            </a:r>
            <a:r>
              <a:rPr lang="en-US" sz="2400" baseline="30000" dirty="0"/>
              <a:t>Tree, root</a:t>
            </a:r>
            <a:endParaRPr lang="en-US" sz="2400" baseline="30000" dirty="0" smtClean="0"/>
          </a:p>
          <a:p>
            <a:pPr marL="457200" indent="-457200"/>
            <a:endParaRPr lang="en-US" sz="2400" baseline="30000" dirty="0" smtClean="0"/>
          </a:p>
          <a:p>
            <a:pPr marL="381000" indent="-381000"/>
            <a:r>
              <a:rPr lang="en-US" sz="2400" baseline="30000" dirty="0"/>
              <a:t>2</a:t>
            </a:r>
            <a:r>
              <a:rPr lang="en-US" sz="2400" baseline="30000" dirty="0" smtClean="0"/>
              <a:t>. </a:t>
            </a:r>
            <a:r>
              <a:rPr lang="en-US" sz="2400" baseline="30000" dirty="0"/>
              <a:t>Internal nodes, leaves</a:t>
            </a:r>
            <a:endParaRPr lang="en-US" sz="2400" dirty="0"/>
          </a:p>
          <a:p>
            <a:pPr marL="381000" indent="-381000">
              <a:buFontTx/>
              <a:buChar char="•"/>
            </a:pPr>
            <a:endParaRPr lang="en-US" sz="2400" baseline="30000" dirty="0" smtClean="0"/>
          </a:p>
          <a:p>
            <a:pPr marL="381000" indent="-381000"/>
            <a:r>
              <a:rPr lang="en-US" sz="2400" baseline="30000" dirty="0"/>
              <a:t>3</a:t>
            </a:r>
            <a:r>
              <a:rPr lang="en-US" sz="2400" baseline="30000" dirty="0" smtClean="0"/>
              <a:t>. </a:t>
            </a:r>
            <a:r>
              <a:rPr lang="en-US" sz="2400" baseline="30000" dirty="0"/>
              <a:t>Latent parameters to</a:t>
            </a:r>
          </a:p>
          <a:p>
            <a:pPr marL="381000" indent="-381000"/>
            <a:r>
              <a:rPr lang="en-US" sz="2400" baseline="30000" dirty="0"/>
              <a:t>       internal nodes</a:t>
            </a:r>
            <a:endParaRPr lang="en-US" sz="2400" baseline="30000" dirty="0" smtClean="0"/>
          </a:p>
          <a:p>
            <a:pPr marL="381000" indent="-381000"/>
            <a:r>
              <a:rPr lang="en-US" sz="2400" baseline="30000" dirty="0"/>
              <a:t>4</a:t>
            </a:r>
            <a:r>
              <a:rPr lang="en-US" sz="2400" baseline="30000" dirty="0" smtClean="0"/>
              <a:t>.</a:t>
            </a:r>
            <a:r>
              <a:rPr lang="en-US" sz="2400" dirty="0" smtClean="0"/>
              <a:t> </a:t>
            </a:r>
            <a:r>
              <a:rPr lang="en-US" sz="2400" baseline="30000" dirty="0"/>
              <a:t>Manifest categories to </a:t>
            </a:r>
            <a:r>
              <a:rPr lang="en-US" sz="2400" baseline="30000" dirty="0" smtClean="0"/>
              <a:t>leaves</a:t>
            </a:r>
          </a:p>
          <a:p>
            <a:pPr marL="381000" indent="-381000">
              <a:buFontTx/>
              <a:buChar char="•"/>
            </a:pPr>
            <a:endParaRPr lang="en-US" sz="2400" baseline="30000" dirty="0" smtClean="0"/>
          </a:p>
          <a:p>
            <a:pPr marL="381000" indent="-381000"/>
            <a:r>
              <a:rPr lang="en-US" sz="2400" baseline="30000" dirty="0" smtClean="0"/>
              <a:t>5. </a:t>
            </a:r>
            <a:r>
              <a:rPr lang="en-US" sz="2400" baseline="30000" dirty="0"/>
              <a:t>3 </a:t>
            </a:r>
            <a:r>
              <a:rPr lang="en-US" sz="2400" baseline="30000" dirty="0" err="1"/>
              <a:t>df</a:t>
            </a:r>
            <a:r>
              <a:rPr lang="en-US" sz="2400" baseline="30000" dirty="0"/>
              <a:t>, 2 parameters</a:t>
            </a:r>
          </a:p>
          <a:p>
            <a:pPr marL="381000" indent="-381000">
              <a:buFontTx/>
              <a:buChar char="•"/>
            </a:pPr>
            <a:endParaRPr lang="en-US" sz="2400" baseline="30000" dirty="0" smtClean="0"/>
          </a:p>
          <a:p>
            <a:pPr marL="381000" indent="-381000"/>
            <a:r>
              <a:rPr lang="en-US" sz="2400" baseline="30000" dirty="0" smtClean="0"/>
              <a:t>6. </a:t>
            </a:r>
            <a:r>
              <a:rPr lang="en-US" sz="2400" baseline="30000" dirty="0"/>
              <a:t>Many-one branches to</a:t>
            </a:r>
          </a:p>
          <a:p>
            <a:pPr marL="381000" indent="-381000"/>
            <a:r>
              <a:rPr lang="en-US" sz="2400" baseline="30000" dirty="0"/>
              <a:t>       categories</a:t>
            </a:r>
          </a:p>
          <a:p>
            <a:pPr marL="381000" indent="-381000"/>
            <a:r>
              <a:rPr lang="en-US" sz="2400" b="1" u="sng" baseline="30000" dirty="0">
                <a:solidFill>
                  <a:srgbClr val="CC0000"/>
                </a:solidFill>
              </a:rPr>
              <a:t>SIMPLIFYING ASSUMPTIONS</a:t>
            </a:r>
          </a:p>
          <a:p>
            <a:pPr marL="381000" indent="-381000">
              <a:buFontTx/>
              <a:buChar char="•"/>
            </a:pPr>
            <a:r>
              <a:rPr lang="en-US" sz="2400" baseline="30000" dirty="0"/>
              <a:t>Gene pool equilibrium</a:t>
            </a:r>
          </a:p>
          <a:p>
            <a:pPr marL="381000" indent="-381000">
              <a:buFontTx/>
              <a:buChar char="•"/>
            </a:pPr>
            <a:endParaRPr lang="en-US" sz="2400" baseline="30000" dirty="0"/>
          </a:p>
          <a:p>
            <a:pPr marL="381000" indent="-381000">
              <a:buFontTx/>
              <a:buChar char="•"/>
            </a:pPr>
            <a:r>
              <a:rPr lang="en-US" sz="2400" baseline="30000" dirty="0"/>
              <a:t>No mate selection</a:t>
            </a:r>
          </a:p>
          <a:p>
            <a:pPr marL="381000" indent="-381000"/>
            <a:r>
              <a:rPr lang="en-US" sz="2400" baseline="30000" dirty="0"/>
              <a:t> </a:t>
            </a:r>
            <a:r>
              <a:rPr lang="en-US" sz="2400" dirty="0"/>
              <a:t>  </a:t>
            </a:r>
            <a:r>
              <a:rPr lang="en-US" sz="2400" baseline="30000" dirty="0"/>
              <a:t> </a:t>
            </a:r>
          </a:p>
          <a:p>
            <a:pPr marL="381000" indent="-381000">
              <a:buFontTx/>
              <a:buChar char="•"/>
            </a:pPr>
            <a:endParaRPr lang="en-US" sz="2400" baseline="30000" dirty="0"/>
          </a:p>
        </p:txBody>
      </p:sp>
      <p:graphicFrame>
        <p:nvGraphicFramePr>
          <p:cNvPr id="22530" name="Object 2"/>
          <p:cNvGraphicFramePr>
            <a:graphicFrameLocks noChangeAspect="1"/>
          </p:cNvGraphicFramePr>
          <p:nvPr/>
        </p:nvGraphicFramePr>
        <p:xfrm>
          <a:off x="685800" y="6289675"/>
          <a:ext cx="3352800" cy="461963"/>
        </p:xfrm>
        <a:graphic>
          <a:graphicData uri="http://schemas.openxmlformats.org/presentationml/2006/ole">
            <mc:AlternateContent xmlns:mc="http://schemas.openxmlformats.org/markup-compatibility/2006">
              <mc:Choice xmlns:v="urn:schemas-microsoft-com:vml" Requires="v">
                <p:oleObj spid="_x0000_s20485" name="Equation" r:id="rId3" imgW="1701720" imgH="215640" progId="Equation.3">
                  <p:embed/>
                </p:oleObj>
              </mc:Choice>
              <mc:Fallback>
                <p:oleObj name="Equation" r:id="rId3" imgW="17017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289675"/>
                        <a:ext cx="3352800"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65" name="TextBox 36"/>
          <p:cNvSpPr txBox="1">
            <a:spLocks noChangeArrowheads="1"/>
          </p:cNvSpPr>
          <p:nvPr/>
        </p:nvSpPr>
        <p:spPr bwMode="auto">
          <a:xfrm>
            <a:off x="4191000" y="6324600"/>
            <a:ext cx="3676650" cy="400050"/>
          </a:xfrm>
          <a:prstGeom prst="rect">
            <a:avLst/>
          </a:prstGeom>
          <a:noFill/>
          <a:ln w="9525">
            <a:noFill/>
            <a:miter lim="800000"/>
            <a:headEnd/>
            <a:tailEnd/>
          </a:ln>
        </p:spPr>
        <p:txBody>
          <a:bodyPr wrap="none">
            <a:prstTxWarp prst="textNoShape">
              <a:avLst/>
            </a:prstTxWarp>
            <a:spAutoFit/>
          </a:bodyPr>
          <a:lstStyle/>
          <a:p>
            <a:r>
              <a:rPr lang="en-US"/>
              <a:t>Is a parameterized multinomial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normAutofit/>
          </a:bodyPr>
          <a:lstStyle/>
          <a:p>
            <a:pPr algn="l"/>
            <a:r>
              <a:rPr lang="en-US" sz="3600" dirty="0" smtClean="0">
                <a:solidFill>
                  <a:srgbClr val="008000"/>
                </a:solidFill>
              </a:rPr>
              <a:t>Example: The </a:t>
            </a:r>
            <a:r>
              <a:rPr lang="en-US" sz="3600" dirty="0">
                <a:solidFill>
                  <a:srgbClr val="008000"/>
                </a:solidFill>
              </a:rPr>
              <a:t>Pair Clustering</a:t>
            </a:r>
            <a:r>
              <a:rPr lang="en-US" sz="3600" dirty="0" smtClean="0">
                <a:solidFill>
                  <a:srgbClr val="008000"/>
                </a:solidFill>
              </a:rPr>
              <a:t> Model</a:t>
            </a:r>
            <a:endParaRPr lang="en-US" sz="3600" dirty="0">
              <a:solidFill>
                <a:srgbClr val="008000"/>
              </a:solidFill>
            </a:endParaRPr>
          </a:p>
        </p:txBody>
      </p:sp>
      <p:sp>
        <p:nvSpPr>
          <p:cNvPr id="223235" name="Rectangle 3"/>
          <p:cNvSpPr>
            <a:spLocks noGrp="1" noChangeArrowheads="1"/>
          </p:cNvSpPr>
          <p:nvPr>
            <p:ph type="body" idx="1"/>
          </p:nvPr>
        </p:nvSpPr>
        <p:spPr>
          <a:xfrm>
            <a:off x="152400" y="1600200"/>
            <a:ext cx="8991600" cy="5105400"/>
          </a:xfrm>
        </p:spPr>
        <p:txBody>
          <a:bodyPr/>
          <a:lstStyle/>
          <a:p>
            <a:pPr>
              <a:lnSpc>
                <a:spcPct val="90000"/>
              </a:lnSpc>
            </a:pPr>
            <a:r>
              <a:rPr lang="en-US" sz="2800" dirty="0"/>
              <a:t>Participants study a list of </a:t>
            </a:r>
            <a:r>
              <a:rPr lang="en-US" sz="2800" dirty="0" smtClean="0"/>
              <a:t>words </a:t>
            </a:r>
            <a:r>
              <a:rPr lang="en-US" sz="2800" dirty="0"/>
              <a:t>and they are</a:t>
            </a:r>
            <a:r>
              <a:rPr lang="en-US" sz="2800" dirty="0" smtClean="0"/>
              <a:t> later tested </a:t>
            </a:r>
            <a:r>
              <a:rPr lang="en-US" sz="2800" dirty="0"/>
              <a:t>in a free recall experiment.</a:t>
            </a:r>
          </a:p>
          <a:p>
            <a:pPr>
              <a:lnSpc>
                <a:spcPct val="90000"/>
              </a:lnSpc>
            </a:pPr>
            <a:endParaRPr lang="en-US" sz="2800" dirty="0"/>
          </a:p>
          <a:p>
            <a:pPr>
              <a:lnSpc>
                <a:spcPct val="90000"/>
              </a:lnSpc>
            </a:pPr>
            <a:r>
              <a:rPr lang="en-US" sz="2800" dirty="0"/>
              <a:t>The list consists of </a:t>
            </a:r>
            <a:r>
              <a:rPr lang="en-US" sz="2800" dirty="0" smtClean="0"/>
              <a:t>clusterable </a:t>
            </a:r>
            <a:r>
              <a:rPr lang="en-US" sz="2800" dirty="0"/>
              <a:t>pairs (e.g. </a:t>
            </a:r>
            <a:r>
              <a:rPr lang="en-US" sz="2800" dirty="0">
                <a:solidFill>
                  <a:srgbClr val="FF3399"/>
                </a:solidFill>
              </a:rPr>
              <a:t>oxygen, hydrogen</a:t>
            </a:r>
            <a:r>
              <a:rPr lang="en-US" sz="2800" dirty="0"/>
              <a:t>; </a:t>
            </a:r>
            <a:r>
              <a:rPr lang="en-US" sz="2800" dirty="0">
                <a:solidFill>
                  <a:srgbClr val="663300"/>
                </a:solidFill>
              </a:rPr>
              <a:t>daisy, rose</a:t>
            </a:r>
            <a:r>
              <a:rPr lang="en-US" sz="2800" dirty="0"/>
              <a:t> ; </a:t>
            </a:r>
            <a:r>
              <a:rPr lang="en-US" sz="2800" dirty="0">
                <a:solidFill>
                  <a:srgbClr val="006600"/>
                </a:solidFill>
              </a:rPr>
              <a:t>beer, whisky).</a:t>
            </a:r>
            <a:endParaRPr lang="en-US" sz="2800" dirty="0"/>
          </a:p>
          <a:p>
            <a:pPr>
              <a:lnSpc>
                <a:spcPct val="90000"/>
              </a:lnSpc>
            </a:pPr>
            <a:endParaRPr lang="en-US" sz="2800" dirty="0">
              <a:solidFill>
                <a:srgbClr val="006600"/>
              </a:solidFill>
            </a:endParaRPr>
          </a:p>
          <a:p>
            <a:pPr>
              <a:lnSpc>
                <a:spcPct val="90000"/>
              </a:lnSpc>
            </a:pPr>
            <a:r>
              <a:rPr lang="en-US" sz="2800" dirty="0"/>
              <a:t>Pairs are scored into four observable categories:</a:t>
            </a:r>
          </a:p>
          <a:p>
            <a:pPr>
              <a:lnSpc>
                <a:spcPct val="90000"/>
              </a:lnSpc>
              <a:buFontTx/>
              <a:buNone/>
            </a:pPr>
            <a:r>
              <a:rPr lang="en-US" sz="2800" dirty="0"/>
              <a:t>   E</a:t>
            </a:r>
            <a:r>
              <a:rPr lang="en-US" sz="2800" baseline="-25000" dirty="0"/>
              <a:t>1</a:t>
            </a:r>
            <a:r>
              <a:rPr lang="en-US" sz="2800" dirty="0"/>
              <a:t>- Both words recalled adjacently</a:t>
            </a:r>
          </a:p>
          <a:p>
            <a:pPr>
              <a:lnSpc>
                <a:spcPct val="90000"/>
              </a:lnSpc>
              <a:buFontTx/>
              <a:buNone/>
            </a:pPr>
            <a:r>
              <a:rPr lang="en-US" sz="2800" dirty="0"/>
              <a:t>   E</a:t>
            </a:r>
            <a:r>
              <a:rPr lang="en-US" sz="2800" baseline="-25000" dirty="0"/>
              <a:t>2</a:t>
            </a:r>
            <a:r>
              <a:rPr lang="en-US" sz="2800" dirty="0"/>
              <a:t>- Both words recalled non-adjacently</a:t>
            </a:r>
          </a:p>
          <a:p>
            <a:pPr>
              <a:lnSpc>
                <a:spcPct val="90000"/>
              </a:lnSpc>
              <a:buFontTx/>
              <a:buNone/>
            </a:pPr>
            <a:r>
              <a:rPr lang="en-US" sz="2800" dirty="0"/>
              <a:t>   E</a:t>
            </a:r>
            <a:r>
              <a:rPr lang="en-US" sz="2800" baseline="-25000" dirty="0"/>
              <a:t>3</a:t>
            </a:r>
            <a:r>
              <a:rPr lang="en-US" sz="2800" dirty="0"/>
              <a:t>- One and only one word recalled</a:t>
            </a:r>
          </a:p>
          <a:p>
            <a:pPr>
              <a:lnSpc>
                <a:spcPct val="90000"/>
              </a:lnSpc>
              <a:buFontTx/>
              <a:buNone/>
            </a:pPr>
            <a:r>
              <a:rPr lang="en-US" sz="2800" dirty="0"/>
              <a:t>   E</a:t>
            </a:r>
            <a:r>
              <a:rPr lang="en-US" sz="2800" baseline="-25000" dirty="0"/>
              <a:t>4</a:t>
            </a:r>
            <a:r>
              <a:rPr lang="en-US" sz="2800" dirty="0"/>
              <a:t>- Neither word recalled</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normAutofit/>
          </a:bodyPr>
          <a:lstStyle/>
          <a:p>
            <a:pPr algn="l"/>
            <a:r>
              <a:rPr lang="en-US" sz="3600" dirty="0" smtClean="0">
                <a:solidFill>
                  <a:srgbClr val="008000"/>
                </a:solidFill>
              </a:rPr>
              <a:t>         The </a:t>
            </a:r>
            <a:r>
              <a:rPr lang="en-US" sz="3600" dirty="0">
                <a:solidFill>
                  <a:srgbClr val="008000"/>
                </a:solidFill>
              </a:rPr>
              <a:t>Pair-</a:t>
            </a:r>
            <a:r>
              <a:rPr lang="en-US" sz="3600" dirty="0" smtClean="0">
                <a:solidFill>
                  <a:srgbClr val="008000"/>
                </a:solidFill>
              </a:rPr>
              <a:t>Clustering Tree</a:t>
            </a:r>
            <a:endParaRPr lang="en-US" sz="3600" dirty="0">
              <a:solidFill>
                <a:srgbClr val="008000"/>
              </a:solidFill>
            </a:endParaRPr>
          </a:p>
        </p:txBody>
      </p:sp>
      <p:sp>
        <p:nvSpPr>
          <p:cNvPr id="224259" name="Rectangle 3"/>
          <p:cNvSpPr>
            <a:spLocks noGrp="1" noChangeArrowheads="1"/>
          </p:cNvSpPr>
          <p:nvPr>
            <p:ph type="body" sz="half" idx="1"/>
          </p:nvPr>
        </p:nvSpPr>
        <p:spPr>
          <a:xfrm>
            <a:off x="0" y="1600200"/>
            <a:ext cx="9144000" cy="5257800"/>
          </a:xfrm>
        </p:spPr>
        <p:txBody>
          <a:bodyPr/>
          <a:lstStyle/>
          <a:p>
            <a:pPr>
              <a:buFontTx/>
              <a:buNone/>
            </a:pPr>
            <a:r>
              <a:rPr lang="en-US" sz="1800" dirty="0"/>
              <a:t>    Published in Batchelder &amp; </a:t>
            </a:r>
            <a:r>
              <a:rPr lang="en-US" sz="1800" dirty="0" err="1"/>
              <a:t>Riefer</a:t>
            </a:r>
            <a:r>
              <a:rPr lang="en-US" sz="1800" dirty="0"/>
              <a:t> ( </a:t>
            </a:r>
            <a:r>
              <a:rPr lang="en-US" sz="1800" i="1" dirty="0" smtClean="0">
                <a:solidFill>
                  <a:srgbClr val="CC0000"/>
                </a:solidFill>
              </a:rPr>
              <a:t>British </a:t>
            </a:r>
            <a:r>
              <a:rPr lang="en-US" sz="1800" i="1" dirty="0">
                <a:solidFill>
                  <a:srgbClr val="CC0000"/>
                </a:solidFill>
              </a:rPr>
              <a:t>Journal of Statistical &amp; Mathematical Psychology, </a:t>
            </a:r>
            <a:r>
              <a:rPr lang="en-US" sz="1800" dirty="0" smtClean="0">
                <a:solidFill>
                  <a:srgbClr val="CC0000"/>
                </a:solidFill>
              </a:rPr>
              <a:t>1986; Psych Rev, 1980</a:t>
            </a:r>
            <a:r>
              <a:rPr lang="en-US" sz="1800" dirty="0" smtClean="0"/>
              <a:t> </a:t>
            </a:r>
            <a:r>
              <a:rPr lang="en-US" sz="1800" dirty="0"/>
              <a:t>)</a:t>
            </a:r>
          </a:p>
        </p:txBody>
      </p:sp>
      <p:sp>
        <p:nvSpPr>
          <p:cNvPr id="224260" name="Text Box 4"/>
          <p:cNvSpPr txBox="1">
            <a:spLocks noChangeArrowheads="1"/>
          </p:cNvSpPr>
          <p:nvPr/>
        </p:nvSpPr>
        <p:spPr bwMode="auto">
          <a:xfrm>
            <a:off x="980023" y="5340492"/>
            <a:ext cx="4755742" cy="369332"/>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1800" dirty="0"/>
              <a:t>E</a:t>
            </a:r>
            <a:r>
              <a:rPr lang="en-US" sz="1800" baseline="-25000" dirty="0"/>
              <a:t>1         </a:t>
            </a:r>
            <a:r>
              <a:rPr lang="en-US" sz="1800" dirty="0"/>
              <a:t> </a:t>
            </a:r>
            <a:r>
              <a:rPr lang="en-US" sz="1800" dirty="0" smtClean="0"/>
              <a:t>     E</a:t>
            </a:r>
            <a:r>
              <a:rPr lang="en-US" sz="1800" baseline="-25000" dirty="0" smtClean="0"/>
              <a:t>4 </a:t>
            </a:r>
            <a:r>
              <a:rPr lang="en-US" sz="1800" dirty="0" smtClean="0"/>
              <a:t>                   E</a:t>
            </a:r>
            <a:r>
              <a:rPr lang="en-US" sz="1800" baseline="-25000" dirty="0" smtClean="0"/>
              <a:t>2                    </a:t>
            </a:r>
            <a:r>
              <a:rPr lang="en-US" sz="1800" dirty="0" smtClean="0"/>
              <a:t>E</a:t>
            </a:r>
            <a:r>
              <a:rPr lang="en-US" sz="1800" baseline="-25000" dirty="0" smtClean="0"/>
              <a:t>3             </a:t>
            </a:r>
            <a:r>
              <a:rPr lang="en-US" sz="1800" dirty="0" smtClean="0"/>
              <a:t>E</a:t>
            </a:r>
            <a:r>
              <a:rPr lang="en-US" sz="1800" baseline="-25000" dirty="0" smtClean="0"/>
              <a:t>3                 </a:t>
            </a:r>
            <a:r>
              <a:rPr lang="en-US" sz="1800" dirty="0"/>
              <a:t>E</a:t>
            </a:r>
            <a:r>
              <a:rPr lang="en-US" sz="1800" baseline="-25000" dirty="0"/>
              <a:t>4             </a:t>
            </a:r>
            <a:endParaRPr lang="en-US" sz="1800" dirty="0"/>
          </a:p>
        </p:txBody>
      </p:sp>
      <p:sp>
        <p:nvSpPr>
          <p:cNvPr id="224261" name="Line 5"/>
          <p:cNvSpPr>
            <a:spLocks noChangeShapeType="1"/>
          </p:cNvSpPr>
          <p:nvPr/>
        </p:nvSpPr>
        <p:spPr bwMode="auto">
          <a:xfrm flipH="1">
            <a:off x="1447800" y="3048000"/>
            <a:ext cx="1066800" cy="11430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224262" name="Line 6"/>
          <p:cNvSpPr>
            <a:spLocks noChangeShapeType="1"/>
          </p:cNvSpPr>
          <p:nvPr/>
        </p:nvSpPr>
        <p:spPr bwMode="auto">
          <a:xfrm flipH="1">
            <a:off x="1066800" y="4191000"/>
            <a:ext cx="381000" cy="11430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224263" name="Line 7"/>
          <p:cNvSpPr>
            <a:spLocks noChangeShapeType="1"/>
          </p:cNvSpPr>
          <p:nvPr/>
        </p:nvSpPr>
        <p:spPr bwMode="auto">
          <a:xfrm>
            <a:off x="2514600" y="3048000"/>
            <a:ext cx="1447800" cy="7620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224264" name="Line 8"/>
          <p:cNvSpPr>
            <a:spLocks noChangeShapeType="1"/>
          </p:cNvSpPr>
          <p:nvPr/>
        </p:nvSpPr>
        <p:spPr bwMode="auto">
          <a:xfrm flipH="1">
            <a:off x="3505200" y="3810000"/>
            <a:ext cx="457200" cy="9144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224265" name="Line 9"/>
          <p:cNvSpPr>
            <a:spLocks noChangeShapeType="1"/>
          </p:cNvSpPr>
          <p:nvPr/>
        </p:nvSpPr>
        <p:spPr bwMode="auto">
          <a:xfrm>
            <a:off x="3962400" y="3810000"/>
            <a:ext cx="762000" cy="8382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224266" name="Line 10"/>
          <p:cNvSpPr>
            <a:spLocks noChangeShapeType="1"/>
          </p:cNvSpPr>
          <p:nvPr/>
        </p:nvSpPr>
        <p:spPr bwMode="auto">
          <a:xfrm flipH="1">
            <a:off x="3124200" y="4724400"/>
            <a:ext cx="381000" cy="6096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224267" name="Line 11"/>
          <p:cNvSpPr>
            <a:spLocks noChangeShapeType="1"/>
          </p:cNvSpPr>
          <p:nvPr/>
        </p:nvSpPr>
        <p:spPr bwMode="auto">
          <a:xfrm flipH="1">
            <a:off x="4572000" y="4648200"/>
            <a:ext cx="152400" cy="6858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224268" name="Text Box 12"/>
          <p:cNvSpPr txBox="1">
            <a:spLocks noChangeArrowheads="1"/>
          </p:cNvSpPr>
          <p:nvPr/>
        </p:nvSpPr>
        <p:spPr bwMode="auto">
          <a:xfrm>
            <a:off x="746125" y="2855913"/>
            <a:ext cx="184150" cy="366712"/>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endParaRPr lang="en-US" sz="1800"/>
          </a:p>
        </p:txBody>
      </p:sp>
      <p:sp>
        <p:nvSpPr>
          <p:cNvPr id="224269" name="Text Box 13"/>
          <p:cNvSpPr txBox="1">
            <a:spLocks noChangeArrowheads="1"/>
          </p:cNvSpPr>
          <p:nvPr/>
        </p:nvSpPr>
        <p:spPr bwMode="auto">
          <a:xfrm>
            <a:off x="1752600" y="3200400"/>
            <a:ext cx="184150" cy="366713"/>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endParaRPr lang="en-US" sz="1800"/>
          </a:p>
        </p:txBody>
      </p:sp>
      <p:sp>
        <p:nvSpPr>
          <p:cNvPr id="224270" name="Text Box 14"/>
          <p:cNvSpPr txBox="1">
            <a:spLocks noChangeArrowheads="1"/>
          </p:cNvSpPr>
          <p:nvPr/>
        </p:nvSpPr>
        <p:spPr bwMode="auto">
          <a:xfrm>
            <a:off x="914400" y="4495800"/>
            <a:ext cx="260350" cy="366713"/>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1800" i="1"/>
              <a:t>r</a:t>
            </a:r>
          </a:p>
        </p:txBody>
      </p:sp>
      <p:sp>
        <p:nvSpPr>
          <p:cNvPr id="224271" name="Text Box 15"/>
          <p:cNvSpPr txBox="1">
            <a:spLocks noChangeArrowheads="1"/>
          </p:cNvSpPr>
          <p:nvPr/>
        </p:nvSpPr>
        <p:spPr bwMode="auto">
          <a:xfrm>
            <a:off x="1600200" y="3276600"/>
            <a:ext cx="298450" cy="366713"/>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1800" i="1"/>
              <a:t>c</a:t>
            </a:r>
          </a:p>
        </p:txBody>
      </p:sp>
      <p:sp>
        <p:nvSpPr>
          <p:cNvPr id="224272" name="Text Box 16"/>
          <p:cNvSpPr txBox="1">
            <a:spLocks noChangeArrowheads="1"/>
          </p:cNvSpPr>
          <p:nvPr/>
        </p:nvSpPr>
        <p:spPr bwMode="auto">
          <a:xfrm>
            <a:off x="2895600" y="4800600"/>
            <a:ext cx="311150" cy="366713"/>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1800" i="1"/>
              <a:t>u</a:t>
            </a:r>
          </a:p>
        </p:txBody>
      </p:sp>
      <p:sp>
        <p:nvSpPr>
          <p:cNvPr id="224273" name="Text Box 17"/>
          <p:cNvSpPr txBox="1">
            <a:spLocks noChangeArrowheads="1"/>
          </p:cNvSpPr>
          <p:nvPr/>
        </p:nvSpPr>
        <p:spPr bwMode="auto">
          <a:xfrm>
            <a:off x="3276600" y="4114800"/>
            <a:ext cx="311150" cy="366713"/>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1800" i="1"/>
              <a:t>u</a:t>
            </a:r>
          </a:p>
        </p:txBody>
      </p:sp>
      <p:sp>
        <p:nvSpPr>
          <p:cNvPr id="224274" name="Text Box 18"/>
          <p:cNvSpPr txBox="1">
            <a:spLocks noChangeArrowheads="1"/>
          </p:cNvSpPr>
          <p:nvPr/>
        </p:nvSpPr>
        <p:spPr bwMode="auto">
          <a:xfrm>
            <a:off x="4191000" y="4876800"/>
            <a:ext cx="311150" cy="366713"/>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1800" i="1"/>
              <a:t>u</a:t>
            </a:r>
          </a:p>
        </p:txBody>
      </p:sp>
      <p:sp>
        <p:nvSpPr>
          <p:cNvPr id="224275" name="Text Box 19"/>
          <p:cNvSpPr txBox="1">
            <a:spLocks noChangeArrowheads="1"/>
          </p:cNvSpPr>
          <p:nvPr/>
        </p:nvSpPr>
        <p:spPr bwMode="auto">
          <a:xfrm>
            <a:off x="2743200" y="3276600"/>
            <a:ext cx="501650" cy="366713"/>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1800" i="1"/>
              <a:t>1-c</a:t>
            </a:r>
          </a:p>
        </p:txBody>
      </p:sp>
      <p:sp>
        <p:nvSpPr>
          <p:cNvPr id="224276" name="Text Box 20"/>
          <p:cNvSpPr txBox="1">
            <a:spLocks noChangeArrowheads="1"/>
          </p:cNvSpPr>
          <p:nvPr/>
        </p:nvSpPr>
        <p:spPr bwMode="auto">
          <a:xfrm>
            <a:off x="1295400" y="4572000"/>
            <a:ext cx="463550" cy="366713"/>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1800" i="1"/>
              <a:t>1-r</a:t>
            </a:r>
          </a:p>
        </p:txBody>
      </p:sp>
      <p:sp>
        <p:nvSpPr>
          <p:cNvPr id="224277" name="Line 21"/>
          <p:cNvSpPr>
            <a:spLocks noChangeShapeType="1"/>
          </p:cNvSpPr>
          <p:nvPr/>
        </p:nvSpPr>
        <p:spPr bwMode="auto">
          <a:xfrm>
            <a:off x="1447800" y="4191000"/>
            <a:ext cx="533400" cy="11430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224278" name="Text Box 22"/>
          <p:cNvSpPr txBox="1">
            <a:spLocks noChangeArrowheads="1"/>
          </p:cNvSpPr>
          <p:nvPr/>
        </p:nvSpPr>
        <p:spPr bwMode="auto">
          <a:xfrm>
            <a:off x="4648200" y="4876800"/>
            <a:ext cx="514350" cy="366713"/>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1800" i="1"/>
              <a:t>1-u</a:t>
            </a:r>
          </a:p>
        </p:txBody>
      </p:sp>
      <p:sp>
        <p:nvSpPr>
          <p:cNvPr id="224279" name="Text Box 23"/>
          <p:cNvSpPr txBox="1">
            <a:spLocks noChangeArrowheads="1"/>
          </p:cNvSpPr>
          <p:nvPr/>
        </p:nvSpPr>
        <p:spPr bwMode="auto">
          <a:xfrm>
            <a:off x="3810000" y="4114800"/>
            <a:ext cx="514350" cy="366713"/>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1800" i="1"/>
              <a:t>1-u</a:t>
            </a:r>
          </a:p>
        </p:txBody>
      </p:sp>
      <p:sp>
        <p:nvSpPr>
          <p:cNvPr id="224280" name="Text Box 24"/>
          <p:cNvSpPr txBox="1">
            <a:spLocks noChangeArrowheads="1"/>
          </p:cNvSpPr>
          <p:nvPr/>
        </p:nvSpPr>
        <p:spPr bwMode="auto">
          <a:xfrm>
            <a:off x="3276600" y="4876800"/>
            <a:ext cx="514350" cy="366713"/>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1800" i="1"/>
              <a:t>1-u</a:t>
            </a:r>
          </a:p>
        </p:txBody>
      </p:sp>
      <p:sp>
        <p:nvSpPr>
          <p:cNvPr id="224281" name="Line 25"/>
          <p:cNvSpPr>
            <a:spLocks noChangeShapeType="1"/>
          </p:cNvSpPr>
          <p:nvPr/>
        </p:nvSpPr>
        <p:spPr bwMode="auto">
          <a:xfrm>
            <a:off x="3505200" y="4648200"/>
            <a:ext cx="381000" cy="6858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224282" name="Line 26"/>
          <p:cNvSpPr>
            <a:spLocks noChangeShapeType="1"/>
          </p:cNvSpPr>
          <p:nvPr/>
        </p:nvSpPr>
        <p:spPr bwMode="auto">
          <a:xfrm>
            <a:off x="4724400" y="4572000"/>
            <a:ext cx="685800" cy="8382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224283" name="Text Box 27"/>
          <p:cNvSpPr txBox="1">
            <a:spLocks noChangeArrowheads="1"/>
          </p:cNvSpPr>
          <p:nvPr/>
        </p:nvSpPr>
        <p:spPr bwMode="auto">
          <a:xfrm>
            <a:off x="5486400" y="2057400"/>
            <a:ext cx="3544888" cy="4116388"/>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2400" b="1">
                <a:solidFill>
                  <a:srgbClr val="FF9900"/>
                </a:solidFill>
              </a:rPr>
              <a:t>Parameters</a:t>
            </a:r>
          </a:p>
          <a:p>
            <a:pPr>
              <a:spcBef>
                <a:spcPct val="0"/>
              </a:spcBef>
              <a:buFontTx/>
              <a:buNone/>
            </a:pPr>
            <a:r>
              <a:rPr lang="en-US" sz="1800" i="1"/>
              <a:t>c-</a:t>
            </a:r>
            <a:r>
              <a:rPr lang="en-US" sz="1800"/>
              <a:t> prob. of forming a cluster</a:t>
            </a:r>
          </a:p>
          <a:p>
            <a:pPr>
              <a:spcBef>
                <a:spcPct val="0"/>
              </a:spcBef>
              <a:buFontTx/>
              <a:buNone/>
            </a:pPr>
            <a:r>
              <a:rPr lang="en-US" sz="1800" i="1"/>
              <a:t>r</a:t>
            </a:r>
            <a:r>
              <a:rPr lang="en-US" sz="1800"/>
              <a:t>- prob. Retrieving a cluster</a:t>
            </a:r>
          </a:p>
          <a:p>
            <a:pPr>
              <a:spcBef>
                <a:spcPct val="0"/>
              </a:spcBef>
              <a:buFontTx/>
              <a:buNone/>
            </a:pPr>
            <a:r>
              <a:rPr lang="en-US" sz="1800" i="1"/>
              <a:t>u</a:t>
            </a:r>
            <a:r>
              <a:rPr lang="en-US" sz="1800"/>
              <a:t>- prob. Storing and retrieving</a:t>
            </a:r>
          </a:p>
          <a:p>
            <a:pPr>
              <a:spcBef>
                <a:spcPct val="0"/>
              </a:spcBef>
              <a:buFontTx/>
              <a:buNone/>
            </a:pPr>
            <a:r>
              <a:rPr lang="en-US" sz="1800"/>
              <a:t>     a non-clustered word</a:t>
            </a:r>
          </a:p>
          <a:p>
            <a:pPr>
              <a:spcBef>
                <a:spcPct val="0"/>
              </a:spcBef>
              <a:buFontTx/>
              <a:buNone/>
            </a:pPr>
            <a:r>
              <a:rPr lang="en-US" sz="1800"/>
              <a:t>0&lt;</a:t>
            </a:r>
            <a:r>
              <a:rPr lang="en-US" sz="1800" i="1"/>
              <a:t>c</a:t>
            </a:r>
            <a:r>
              <a:rPr lang="en-US" sz="1800"/>
              <a:t>, </a:t>
            </a:r>
            <a:r>
              <a:rPr lang="en-US" sz="1800" i="1"/>
              <a:t>r</a:t>
            </a:r>
            <a:r>
              <a:rPr lang="en-US" sz="1800"/>
              <a:t>, </a:t>
            </a:r>
            <a:r>
              <a:rPr lang="en-US" sz="1800" i="1"/>
              <a:t>u</a:t>
            </a:r>
            <a:r>
              <a:rPr lang="en-US" sz="1800"/>
              <a:t>&lt; 1</a:t>
            </a:r>
          </a:p>
          <a:p>
            <a:pPr>
              <a:spcBef>
                <a:spcPct val="0"/>
              </a:spcBef>
              <a:buFontTx/>
              <a:buNone/>
            </a:pPr>
            <a:endParaRPr lang="en-US" sz="1800"/>
          </a:p>
          <a:p>
            <a:pPr>
              <a:spcBef>
                <a:spcPct val="0"/>
              </a:spcBef>
              <a:buFontTx/>
              <a:buNone/>
            </a:pPr>
            <a:r>
              <a:rPr lang="en-US" sz="2400" b="1">
                <a:solidFill>
                  <a:schemeClr val="accent2"/>
                </a:solidFill>
              </a:rPr>
              <a:t>Category Probabilities</a:t>
            </a:r>
          </a:p>
          <a:p>
            <a:pPr>
              <a:spcBef>
                <a:spcPct val="0"/>
              </a:spcBef>
              <a:buFontTx/>
              <a:buNone/>
            </a:pPr>
            <a:r>
              <a:rPr lang="en-US" sz="1800"/>
              <a:t>     Pr(E</a:t>
            </a:r>
            <a:r>
              <a:rPr lang="en-US" sz="1800" baseline="-25000"/>
              <a:t>1</a:t>
            </a:r>
            <a:r>
              <a:rPr lang="en-US" sz="1800"/>
              <a:t>)=</a:t>
            </a:r>
            <a:r>
              <a:rPr lang="en-US" sz="1800" i="1"/>
              <a:t>cr;  </a:t>
            </a:r>
            <a:r>
              <a:rPr lang="en-US" sz="1800"/>
              <a:t>Pr(E</a:t>
            </a:r>
            <a:r>
              <a:rPr lang="en-US" sz="1800" baseline="-25000"/>
              <a:t>2</a:t>
            </a:r>
            <a:r>
              <a:rPr lang="en-US" sz="1800"/>
              <a:t>)=(1-</a:t>
            </a:r>
            <a:r>
              <a:rPr lang="en-US" sz="1800" i="1"/>
              <a:t>c</a:t>
            </a:r>
            <a:r>
              <a:rPr lang="en-US" sz="1800"/>
              <a:t>)</a:t>
            </a:r>
            <a:r>
              <a:rPr lang="en-US" sz="1800" i="1"/>
              <a:t>u</a:t>
            </a:r>
            <a:r>
              <a:rPr lang="en-US" sz="1800" baseline="30000"/>
              <a:t>2</a:t>
            </a:r>
          </a:p>
          <a:p>
            <a:pPr>
              <a:spcBef>
                <a:spcPct val="0"/>
              </a:spcBef>
              <a:buFontTx/>
              <a:buNone/>
            </a:pPr>
            <a:endParaRPr lang="en-US" sz="1800" baseline="30000"/>
          </a:p>
          <a:p>
            <a:pPr>
              <a:spcBef>
                <a:spcPct val="0"/>
              </a:spcBef>
              <a:buFontTx/>
              <a:buNone/>
            </a:pPr>
            <a:r>
              <a:rPr lang="en-US" sz="1800"/>
              <a:t>     Pr(E</a:t>
            </a:r>
            <a:r>
              <a:rPr lang="en-US" sz="1800" baseline="-25000"/>
              <a:t>3</a:t>
            </a:r>
            <a:r>
              <a:rPr lang="en-US" sz="1800"/>
              <a:t>)=(1-</a:t>
            </a:r>
            <a:r>
              <a:rPr lang="en-US" sz="1800" i="1"/>
              <a:t>c</a:t>
            </a:r>
            <a:r>
              <a:rPr lang="en-US" sz="1800"/>
              <a:t>)</a:t>
            </a:r>
            <a:r>
              <a:rPr lang="en-US" sz="1800" i="1"/>
              <a:t>u</a:t>
            </a:r>
            <a:r>
              <a:rPr lang="en-US" sz="1800"/>
              <a:t>(1-</a:t>
            </a:r>
            <a:r>
              <a:rPr lang="en-US" sz="1800" i="1"/>
              <a:t>u</a:t>
            </a:r>
            <a:r>
              <a:rPr lang="en-US" sz="1800"/>
              <a:t>)+(1-</a:t>
            </a:r>
            <a:r>
              <a:rPr lang="en-US" sz="1800" i="1"/>
              <a:t>c</a:t>
            </a:r>
            <a:r>
              <a:rPr lang="en-US" sz="1800"/>
              <a:t>)(1-</a:t>
            </a:r>
            <a:r>
              <a:rPr lang="en-US" sz="1800" i="1"/>
              <a:t>u</a:t>
            </a:r>
            <a:r>
              <a:rPr lang="en-US" sz="1800"/>
              <a:t>)</a:t>
            </a:r>
            <a:r>
              <a:rPr lang="en-US" sz="1800" i="1"/>
              <a:t>u</a:t>
            </a:r>
          </a:p>
          <a:p>
            <a:pPr>
              <a:spcBef>
                <a:spcPct val="0"/>
              </a:spcBef>
              <a:buFontTx/>
              <a:buNone/>
            </a:pPr>
            <a:r>
              <a:rPr lang="en-US" sz="1800"/>
              <a:t>     </a:t>
            </a:r>
          </a:p>
          <a:p>
            <a:pPr>
              <a:spcBef>
                <a:spcPct val="0"/>
              </a:spcBef>
              <a:buFontTx/>
              <a:buNone/>
            </a:pPr>
            <a:r>
              <a:rPr lang="en-US" sz="1800"/>
              <a:t>      </a:t>
            </a:r>
            <a:endParaRPr lang="en-US" sz="2400">
              <a:solidFill>
                <a:srgbClr val="FF9900"/>
              </a:solidFill>
            </a:endParaRPr>
          </a:p>
          <a:p>
            <a:pPr>
              <a:spcBef>
                <a:spcPct val="0"/>
              </a:spcBef>
              <a:buFontTx/>
              <a:buNone/>
            </a:pPr>
            <a:endParaRPr lang="en-US" sz="2400"/>
          </a:p>
        </p:txBody>
      </p:sp>
      <p:sp>
        <p:nvSpPr>
          <p:cNvPr id="224284" name="Text Box 28"/>
          <p:cNvSpPr txBox="1">
            <a:spLocks noChangeArrowheads="1"/>
          </p:cNvSpPr>
          <p:nvPr/>
        </p:nvSpPr>
        <p:spPr bwMode="auto">
          <a:xfrm>
            <a:off x="152400" y="5638800"/>
            <a:ext cx="1658938" cy="457200"/>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2400">
                <a:solidFill>
                  <a:srgbClr val="CC0000"/>
                </a:solidFill>
              </a:rPr>
              <a:t>Categories</a:t>
            </a:r>
          </a:p>
        </p:txBody>
      </p:sp>
      <p:sp>
        <p:nvSpPr>
          <p:cNvPr id="224285" name="Text Box 29"/>
          <p:cNvSpPr txBox="1">
            <a:spLocks noChangeArrowheads="1"/>
          </p:cNvSpPr>
          <p:nvPr/>
        </p:nvSpPr>
        <p:spPr bwMode="auto">
          <a:xfrm>
            <a:off x="685800" y="6172200"/>
            <a:ext cx="8135949" cy="646331"/>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1800" dirty="0"/>
              <a:t>Model is simple.</a:t>
            </a:r>
            <a:r>
              <a:rPr lang="en-US" sz="1800" dirty="0" smtClean="0"/>
              <a:t> Makes approximations: only </a:t>
            </a:r>
            <a:r>
              <a:rPr lang="en-US" sz="1800" dirty="0"/>
              <a:t>clustered pairs lead to E</a:t>
            </a:r>
            <a:r>
              <a:rPr lang="en-US" sz="1800" baseline="-25000" dirty="0"/>
              <a:t>1 </a:t>
            </a:r>
            <a:r>
              <a:rPr lang="en-US" sz="1800" dirty="0"/>
              <a:t>, non clustered</a:t>
            </a:r>
            <a:r>
              <a:rPr lang="en-US" sz="1800" dirty="0" smtClean="0"/>
              <a:t> </a:t>
            </a:r>
          </a:p>
          <a:p>
            <a:pPr>
              <a:spcBef>
                <a:spcPct val="0"/>
              </a:spcBef>
              <a:buFontTx/>
              <a:buNone/>
            </a:pPr>
            <a:r>
              <a:rPr lang="en-US" sz="1800" dirty="0" smtClean="0"/>
              <a:t>items </a:t>
            </a:r>
            <a:r>
              <a:rPr lang="en-US" sz="1800" dirty="0"/>
              <a:t>independent</a:t>
            </a:r>
            <a:r>
              <a:rPr lang="en-US" sz="1800" dirty="0" smtClean="0"/>
              <a:t>. Model </a:t>
            </a:r>
            <a:r>
              <a:rPr lang="en-US" sz="1800" dirty="0"/>
              <a:t>has 6 branches, 4 categories, 3 </a:t>
            </a:r>
            <a:r>
              <a:rPr lang="en-US" sz="1800" dirty="0" err="1"/>
              <a:t>df</a:t>
            </a:r>
            <a:r>
              <a:rPr lang="en-US" sz="1800" dirty="0"/>
              <a:t>, 3 latent parameters</a:t>
            </a:r>
          </a:p>
        </p:txBody>
      </p:sp>
      <p:graphicFrame>
        <p:nvGraphicFramePr>
          <p:cNvPr id="288772" name="Object 1028"/>
          <p:cNvGraphicFramePr>
            <a:graphicFrameLocks noGrp="1" noChangeAspect="1"/>
          </p:cNvGraphicFramePr>
          <p:nvPr>
            <p:ph sz="half" idx="2"/>
          </p:nvPr>
        </p:nvGraphicFramePr>
        <p:xfrm>
          <a:off x="5913449" y="5334000"/>
          <a:ext cx="2963900" cy="346075"/>
        </p:xfrm>
        <a:graphic>
          <a:graphicData uri="http://schemas.openxmlformats.org/presentationml/2006/ole">
            <mc:AlternateContent xmlns:mc="http://schemas.openxmlformats.org/markup-compatibility/2006">
              <mc:Choice xmlns:v="urn:schemas-microsoft-com:vml" Requires="v">
                <p:oleObj spid="_x0000_s27653" name="Equation" r:id="rId4" imgW="1942920" imgH="228600" progId="Equation.3">
                  <p:embed/>
                </p:oleObj>
              </mc:Choice>
              <mc:Fallback>
                <p:oleObj name="Equation" r:id="rId4" imgW="194292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449" y="5334000"/>
                        <a:ext cx="2963900" cy="34607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3600" dirty="0" smtClean="0"/>
              <a:t>Origin of the Pair-clustering Model</a:t>
            </a:r>
            <a:endParaRPr lang="en-US" sz="3600" dirty="0"/>
          </a:p>
        </p:txBody>
      </p:sp>
      <p:sp>
        <p:nvSpPr>
          <p:cNvPr id="6" name="TextBox 5"/>
          <p:cNvSpPr txBox="1"/>
          <p:nvPr/>
        </p:nvSpPr>
        <p:spPr>
          <a:xfrm>
            <a:off x="267999" y="1258295"/>
            <a:ext cx="8418801" cy="7109637"/>
          </a:xfrm>
          <a:prstGeom prst="rect">
            <a:avLst/>
          </a:prstGeom>
          <a:noFill/>
        </p:spPr>
        <p:txBody>
          <a:bodyPr wrap="square" rtlCol="0">
            <a:spAutoFit/>
          </a:bodyPr>
          <a:lstStyle/>
          <a:p>
            <a:pPr>
              <a:buFont typeface="Wingdings" charset="2"/>
              <a:buChar char="v"/>
            </a:pPr>
            <a:r>
              <a:rPr lang="en-US" sz="2400" dirty="0" smtClean="0"/>
              <a:t> In free recall repeating a word in the study list obviously increases its probability of recall, but what is the effect of lag between repeats?    Word list:   ------ Barn—lag </a:t>
            </a:r>
            <a:r>
              <a:rPr lang="en-US" sz="2400" dirty="0" err="1" smtClean="0"/>
              <a:t>k</a:t>
            </a:r>
            <a:r>
              <a:rPr lang="en-US" sz="2400" dirty="0" smtClean="0"/>
              <a:t>—Barn------</a:t>
            </a:r>
          </a:p>
          <a:p>
            <a:pPr>
              <a:buFont typeface="Wingdings" charset="2"/>
              <a:buChar char="v"/>
            </a:pPr>
            <a:endParaRPr lang="en-US" sz="2400" dirty="0" smtClean="0"/>
          </a:p>
          <a:p>
            <a:pPr>
              <a:buFont typeface="Wingdings" charset="2"/>
              <a:buChar char="v"/>
            </a:pPr>
            <a:r>
              <a:rPr lang="en-US" sz="2400" dirty="0" smtClean="0"/>
              <a:t>Answer- Recall probability of ‘Barn’ increases with lag</a:t>
            </a:r>
          </a:p>
          <a:p>
            <a:pPr>
              <a:buFont typeface="Wingdings" charset="2"/>
              <a:buChar char="v"/>
            </a:pPr>
            <a:endParaRPr lang="en-US" sz="2400" dirty="0" smtClean="0"/>
          </a:p>
          <a:p>
            <a:pPr>
              <a:buFont typeface="Wingdings" charset="2"/>
              <a:buChar char="v"/>
            </a:pPr>
            <a:r>
              <a:rPr lang="en-US" sz="2400" dirty="0" smtClean="0"/>
              <a:t>In free recall introducing a categorically related word like ‘house’ increases the probability of recalling ‘barn’ but what is the effect of lag?  Word list: ----Barn—lag </a:t>
            </a:r>
            <a:r>
              <a:rPr lang="en-US" sz="2400" dirty="0" err="1" smtClean="0"/>
              <a:t>k</a:t>
            </a:r>
            <a:r>
              <a:rPr lang="en-US" sz="2400" dirty="0" smtClean="0"/>
              <a:t>—House---</a:t>
            </a:r>
          </a:p>
          <a:p>
            <a:endParaRPr lang="en-US" sz="2400" dirty="0" smtClean="0"/>
          </a:p>
          <a:p>
            <a:pPr>
              <a:buFont typeface="Wingdings" charset="2"/>
              <a:buChar char="v"/>
            </a:pPr>
            <a:r>
              <a:rPr lang="en-US" sz="2400" dirty="0" smtClean="0"/>
              <a:t>Answer- Inconsistent across experiments. Our theory- short lags increase the probability that ‘Barn’ and ‘House’ are stored in memory as a cluster (</a:t>
            </a:r>
            <a:r>
              <a:rPr lang="en-US" sz="2400" dirty="0" smtClean="0">
                <a:solidFill>
                  <a:srgbClr val="008000"/>
                </a:solidFill>
              </a:rPr>
              <a:t>parameter </a:t>
            </a:r>
            <a:r>
              <a:rPr lang="en-US" sz="2400" dirty="0" err="1" smtClean="0">
                <a:solidFill>
                  <a:srgbClr val="008000"/>
                </a:solidFill>
              </a:rPr>
              <a:t>c</a:t>
            </a:r>
            <a:r>
              <a:rPr lang="en-US" sz="2400" dirty="0" smtClean="0">
                <a:solidFill>
                  <a:srgbClr val="008000"/>
                </a:solidFill>
              </a:rPr>
              <a:t>)</a:t>
            </a:r>
            <a:r>
              <a:rPr lang="en-US" sz="2400" dirty="0" smtClean="0"/>
              <a:t>, but long lags increase the conditional probability that a stored cluster is retrieved (</a:t>
            </a:r>
            <a:r>
              <a:rPr lang="en-US" sz="2400" dirty="0" smtClean="0">
                <a:solidFill>
                  <a:srgbClr val="008000"/>
                </a:solidFill>
              </a:rPr>
              <a:t>parameter </a:t>
            </a:r>
            <a:r>
              <a:rPr lang="en-US" sz="2400" dirty="0" err="1" smtClean="0">
                <a:solidFill>
                  <a:srgbClr val="008000"/>
                </a:solidFill>
              </a:rPr>
              <a:t>r</a:t>
            </a:r>
            <a:r>
              <a:rPr lang="en-US" sz="2400" dirty="0" smtClean="0"/>
              <a:t>).</a:t>
            </a:r>
          </a:p>
          <a:p>
            <a:pPr>
              <a:buFont typeface="Wingdings" charset="2"/>
              <a:buChar char="v"/>
            </a:pPr>
            <a:endParaRPr lang="en-US" sz="2400" dirty="0" smtClean="0"/>
          </a:p>
          <a:p>
            <a:endParaRPr lang="en-US" sz="2400" dirty="0" smtClean="0"/>
          </a:p>
          <a:p>
            <a:endParaRPr lang="en-US" sz="2400" dirty="0" smtClean="0"/>
          </a:p>
          <a:p>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228600" y="274638"/>
            <a:ext cx="8763000" cy="1143000"/>
          </a:xfrm>
        </p:spPr>
        <p:txBody>
          <a:bodyPr/>
          <a:lstStyle/>
          <a:p>
            <a:pPr algn="l"/>
            <a:r>
              <a:rPr lang="en-US" sz="3600" dirty="0" smtClean="0">
                <a:solidFill>
                  <a:srgbClr val="008000"/>
                </a:solidFill>
                <a:ea typeface="ＭＳ Ｐゴシック" pitchFamily="-110" charset="-128"/>
                <a:cs typeface="ＭＳ Ｐゴシック" pitchFamily="-110" charset="-128"/>
              </a:rPr>
              <a:t>Example: </a:t>
            </a:r>
            <a:r>
              <a:rPr lang="en-US" sz="3600" dirty="0">
                <a:solidFill>
                  <a:srgbClr val="008000"/>
                </a:solidFill>
                <a:ea typeface="ＭＳ Ｐゴシック" pitchFamily="-110" charset="-128"/>
                <a:cs typeface="ＭＳ Ｐゴシック" pitchFamily="-110" charset="-128"/>
              </a:rPr>
              <a:t>MPT </a:t>
            </a:r>
            <a:r>
              <a:rPr lang="en-US" sz="3600" dirty="0" smtClean="0">
                <a:solidFill>
                  <a:srgbClr val="008000"/>
                </a:solidFill>
                <a:ea typeface="ＭＳ Ｐゴシック" pitchFamily="-110" charset="-128"/>
                <a:cs typeface="ＭＳ Ｐゴシック" pitchFamily="-110" charset="-128"/>
              </a:rPr>
              <a:t>Model for </a:t>
            </a:r>
            <a:r>
              <a:rPr lang="en-US" sz="3600" dirty="0">
                <a:solidFill>
                  <a:srgbClr val="008000"/>
                </a:solidFill>
                <a:ea typeface="ＭＳ Ｐゴシック" pitchFamily="-110" charset="-128"/>
                <a:cs typeface="ＭＳ Ｐゴシック" pitchFamily="-110" charset="-128"/>
              </a:rPr>
              <a:t>Source Monitoring</a:t>
            </a:r>
          </a:p>
        </p:txBody>
      </p:sp>
      <p:sp>
        <p:nvSpPr>
          <p:cNvPr id="23556" name="Rectangle 3"/>
          <p:cNvSpPr>
            <a:spLocks noGrp="1" noChangeArrowheads="1"/>
          </p:cNvSpPr>
          <p:nvPr>
            <p:ph type="body" sz="half" idx="1"/>
          </p:nvPr>
        </p:nvSpPr>
        <p:spPr>
          <a:xfrm>
            <a:off x="0" y="1600200"/>
            <a:ext cx="8991600" cy="5105400"/>
          </a:xfrm>
        </p:spPr>
        <p:txBody>
          <a:bodyPr/>
          <a:lstStyle/>
          <a:p>
            <a:pPr>
              <a:buFont typeface="Wingdings" pitchFamily="-110" charset="2"/>
              <a:buChar char="v"/>
            </a:pPr>
            <a:r>
              <a:rPr lang="en-US" sz="2000">
                <a:ea typeface="ＭＳ Ｐゴシック" pitchFamily="-110" charset="-128"/>
                <a:cs typeface="ＭＳ Ｐゴシック" pitchFamily="-110" charset="-128"/>
              </a:rPr>
              <a:t>In a typical source monitoring experiment subjects study a list of words with items from two sources A and B (male or female voice, auditory or visual). A memory test includes the studied words along with new distracters, and to each test word the subject must indicate ‘Old A’, ‘Old B’, or ‘’New”</a:t>
            </a:r>
          </a:p>
          <a:p>
            <a:pPr>
              <a:buFont typeface="Wingdings" pitchFamily="-110" charset="2"/>
              <a:buChar char="v"/>
            </a:pPr>
            <a:endParaRPr lang="en-US" sz="2000">
              <a:ea typeface="ＭＳ Ｐゴシック" pitchFamily="-110" charset="-128"/>
              <a:cs typeface="ＭＳ Ｐゴシック" pitchFamily="-110" charset="-128"/>
            </a:endParaRPr>
          </a:p>
          <a:p>
            <a:pPr>
              <a:buFont typeface="Wingdings" pitchFamily="-110" charset="2"/>
              <a:buChar char="v"/>
            </a:pPr>
            <a:r>
              <a:rPr lang="en-US" sz="2000">
                <a:ea typeface="ＭＳ Ｐゴシック" pitchFamily="-110" charset="-128"/>
                <a:cs typeface="ＭＳ Ｐゴシック" pitchFamily="-110" charset="-128"/>
              </a:rPr>
              <a:t>If we assume the words within a test type are </a:t>
            </a:r>
            <a:r>
              <a:rPr lang="en-US" sz="2000" i="1">
                <a:ea typeface="ＭＳ Ｐゴシック" pitchFamily="-110" charset="-128"/>
                <a:cs typeface="ＭＳ Ｐゴシック" pitchFamily="-110" charset="-128"/>
              </a:rPr>
              <a:t>i.i.d.</a:t>
            </a:r>
            <a:r>
              <a:rPr lang="en-US" sz="2000">
                <a:ea typeface="ＭＳ Ｐゴシック" pitchFamily="-110" charset="-128"/>
                <a:cs typeface="ＭＳ Ｐゴシック" pitchFamily="-110" charset="-128"/>
              </a:rPr>
              <a:t> within a subject, the data structure for each subject is a product trinomial with frequency table-</a:t>
            </a:r>
          </a:p>
        </p:txBody>
      </p:sp>
      <p:graphicFrame>
        <p:nvGraphicFramePr>
          <p:cNvPr id="62509" name="Group 45"/>
          <p:cNvGraphicFramePr>
            <a:graphicFrameLocks noGrp="1"/>
          </p:cNvGraphicFramePr>
          <p:nvPr>
            <p:ph sz="half" idx="2"/>
          </p:nvPr>
        </p:nvGraphicFramePr>
        <p:xfrm>
          <a:off x="2438400" y="4648200"/>
          <a:ext cx="3810000" cy="1782764"/>
        </p:xfrm>
        <a:graphic>
          <a:graphicData uri="http://schemas.openxmlformats.org/drawingml/2006/table">
            <a:tbl>
              <a:tblPr/>
              <a:tblGrid>
                <a:gridCol w="1295400"/>
                <a:gridCol w="838200"/>
                <a:gridCol w="895350"/>
                <a:gridCol w="781050"/>
              </a:tblGrid>
              <a:tr h="4460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rgbClr val="CC0000"/>
                          </a:solidFill>
                          <a:effectLst/>
                          <a:latin typeface="Arial" pitchFamily="-106" charset="0"/>
                          <a:ea typeface="ＭＳ Ｐゴシック" pitchFamily="-106" charset="-128"/>
                          <a:cs typeface="ＭＳ Ｐゴシック" pitchFamily="-106" charset="-128"/>
                        </a:rPr>
                        <a:t>Subject </a:t>
                      </a:r>
                      <a:r>
                        <a:rPr kumimoji="0" lang="en-US" sz="2000" b="0" i="1" u="none" strike="noStrike" cap="none" normalizeH="0" baseline="0">
                          <a:ln>
                            <a:noFill/>
                          </a:ln>
                          <a:solidFill>
                            <a:srgbClr val="CC0000"/>
                          </a:solidFill>
                          <a:effectLst/>
                          <a:latin typeface="Arial" pitchFamily="-106" charset="0"/>
                          <a:ea typeface="ＭＳ Ｐゴシック" pitchFamily="-106" charset="-128"/>
                          <a:cs typeface="ＭＳ Ｐゴシック" pitchFamily="-106" charset="-128"/>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Arial" pitchFamily="-106" charset="0"/>
                          <a:ea typeface="ＭＳ Ｐゴシック" pitchFamily="-106" charset="-128"/>
                          <a:cs typeface="ＭＳ Ｐゴシック" pitchFamily="-106" charset="-128"/>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Arial" pitchFamily="-106" charset="0"/>
                          <a:ea typeface="ＭＳ Ｐゴシック" pitchFamily="-106" charset="-128"/>
                          <a:cs typeface="ＭＳ Ｐゴシック" pitchFamily="-106" charset="-128"/>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rgbClr val="0000FF"/>
                          </a:solidFill>
                          <a:effectLst/>
                          <a:latin typeface="Arial" pitchFamily="-106" charset="0"/>
                          <a:ea typeface="ＭＳ Ｐゴシック" pitchFamily="-106" charset="-128"/>
                          <a:cs typeface="ＭＳ Ｐゴシック" pitchFamily="-106" charset="-128"/>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rgbClr val="008000"/>
                          </a:solidFill>
                          <a:effectLst/>
                          <a:latin typeface="Arial" pitchFamily="-106" charset="0"/>
                          <a:ea typeface="ＭＳ Ｐゴシック" pitchFamily="-106" charset="-128"/>
                          <a:cs typeface="ＭＳ Ｐゴシック" pitchFamily="-106" charset="-128"/>
                        </a:rPr>
                        <a:t>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Arial" pitchFamily="-106" charset="0"/>
                          <a:ea typeface="ＭＳ Ｐゴシック" pitchFamily="-106" charset="-128"/>
                          <a:cs typeface="ＭＳ Ｐゴシック" pitchFamily="-106" charset="-128"/>
                        </a:rPr>
                        <a:t>f</a:t>
                      </a:r>
                      <a:r>
                        <a:rPr kumimoji="0" lang="en-US" sz="2000" b="0" i="0" u="none" strike="noStrike" cap="none" normalizeH="0" baseline="-25000" dirty="0" err="1" smtClean="0">
                          <a:ln>
                            <a:noFill/>
                          </a:ln>
                          <a:solidFill>
                            <a:schemeClr val="tx1"/>
                          </a:solidFill>
                          <a:effectLst/>
                          <a:latin typeface="Arial" pitchFamily="-106" charset="0"/>
                          <a:ea typeface="ＭＳ Ｐゴシック" pitchFamily="-106" charset="-128"/>
                          <a:cs typeface="ＭＳ Ｐゴシック" pitchFamily="-106" charset="-128"/>
                        </a:rPr>
                        <a:t>AA</a:t>
                      </a:r>
                      <a:endParaRPr kumimoji="0" lang="en-US" sz="20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Arial" pitchFamily="-106" charset="0"/>
                          <a:ea typeface="ＭＳ Ｐゴシック" pitchFamily="-106" charset="-128"/>
                          <a:cs typeface="ＭＳ Ｐゴシック" pitchFamily="-106" charset="-128"/>
                        </a:rPr>
                        <a:t>f</a:t>
                      </a:r>
                      <a:r>
                        <a:rPr kumimoji="0" lang="en-US" sz="2000" b="0" i="0" u="none" strike="noStrike" cap="none" normalizeH="0" baseline="-25000" dirty="0" err="1" smtClean="0">
                          <a:ln>
                            <a:noFill/>
                          </a:ln>
                          <a:solidFill>
                            <a:schemeClr val="tx1"/>
                          </a:solidFill>
                          <a:effectLst/>
                          <a:latin typeface="Arial" pitchFamily="-106" charset="0"/>
                          <a:ea typeface="ＭＳ Ｐゴシック" pitchFamily="-106" charset="-128"/>
                          <a:cs typeface="ＭＳ Ｐゴシック" pitchFamily="-106" charset="-128"/>
                        </a:rPr>
                        <a:t>AB</a:t>
                      </a:r>
                      <a:endParaRPr kumimoji="0" lang="en-US" sz="20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Arial" pitchFamily="-106" charset="0"/>
                          <a:ea typeface="ＭＳ Ｐゴシック" pitchFamily="-106" charset="-128"/>
                          <a:cs typeface="ＭＳ Ｐゴシック" pitchFamily="-106" charset="-128"/>
                        </a:rPr>
                        <a:t>f</a:t>
                      </a:r>
                      <a:r>
                        <a:rPr kumimoji="0" lang="en-US" sz="2000" b="0" i="0" u="none" strike="noStrike" cap="none" normalizeH="0" baseline="-25000" dirty="0" err="1" smtClean="0">
                          <a:ln>
                            <a:noFill/>
                          </a:ln>
                          <a:solidFill>
                            <a:schemeClr val="tx1"/>
                          </a:solidFill>
                          <a:effectLst/>
                          <a:latin typeface="Arial" pitchFamily="-106" charset="0"/>
                          <a:ea typeface="ＭＳ Ｐゴシック" pitchFamily="-106" charset="-128"/>
                          <a:cs typeface="ＭＳ Ｐゴシック" pitchFamily="-106" charset="-128"/>
                        </a:rPr>
                        <a:t>AN</a:t>
                      </a:r>
                      <a:endParaRPr kumimoji="0" lang="en-US" sz="20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rgbClr val="008000"/>
                          </a:solidFill>
                          <a:effectLst/>
                          <a:latin typeface="Arial" pitchFamily="-106" charset="0"/>
                          <a:ea typeface="ＭＳ Ｐゴシック" pitchFamily="-106" charset="-128"/>
                          <a:cs typeface="ＭＳ Ｐゴシック" pitchFamily="-106" charset="-128"/>
                        </a:rPr>
                        <a:t> 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Arial" pitchFamily="-106" charset="0"/>
                          <a:ea typeface="ＭＳ Ｐゴシック" pitchFamily="-106" charset="-128"/>
                          <a:cs typeface="ＭＳ Ｐゴシック" pitchFamily="-106" charset="-128"/>
                        </a:rPr>
                        <a:t>f</a:t>
                      </a:r>
                      <a:r>
                        <a:rPr kumimoji="0" lang="en-US" sz="2000" b="0" i="0" u="none" strike="noStrike" cap="none" normalizeH="0" baseline="-25000" dirty="0" err="1" smtClean="0">
                          <a:ln>
                            <a:noFill/>
                          </a:ln>
                          <a:solidFill>
                            <a:schemeClr val="tx1"/>
                          </a:solidFill>
                          <a:effectLst/>
                          <a:latin typeface="Arial" pitchFamily="-106" charset="0"/>
                          <a:ea typeface="ＭＳ Ｐゴシック" pitchFamily="-106" charset="-128"/>
                          <a:cs typeface="ＭＳ Ｐゴシック" pitchFamily="-106" charset="-128"/>
                        </a:rPr>
                        <a:t>BA</a:t>
                      </a:r>
                      <a:endParaRPr kumimoji="0" lang="en-US" sz="20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Arial" pitchFamily="-106" charset="0"/>
                          <a:ea typeface="ＭＳ Ｐゴシック" pitchFamily="-106" charset="-128"/>
                          <a:cs typeface="ＭＳ Ｐゴシック" pitchFamily="-106" charset="-128"/>
                        </a:rPr>
                        <a:t>f</a:t>
                      </a:r>
                      <a:r>
                        <a:rPr kumimoji="0" lang="en-US" sz="2000" b="0" i="0" u="none" strike="noStrike" cap="none" normalizeH="0" baseline="-25000" dirty="0" err="1" smtClean="0">
                          <a:ln>
                            <a:noFill/>
                          </a:ln>
                          <a:solidFill>
                            <a:schemeClr val="tx1"/>
                          </a:solidFill>
                          <a:effectLst/>
                          <a:latin typeface="Arial" pitchFamily="-106" charset="0"/>
                          <a:ea typeface="ＭＳ Ｐゴシック" pitchFamily="-106" charset="-128"/>
                          <a:cs typeface="ＭＳ Ｐゴシック" pitchFamily="-106" charset="-128"/>
                        </a:rPr>
                        <a:t>BB</a:t>
                      </a:r>
                      <a:endParaRPr kumimoji="0" lang="en-US" sz="20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Arial" pitchFamily="-106" charset="0"/>
                          <a:ea typeface="ＭＳ Ｐゴシック" pitchFamily="-106" charset="-128"/>
                          <a:cs typeface="ＭＳ Ｐゴシック" pitchFamily="-106" charset="-128"/>
                        </a:rPr>
                        <a:t>f</a:t>
                      </a:r>
                      <a:r>
                        <a:rPr kumimoji="0" lang="en-US" sz="2000" b="0" i="0" u="none" strike="noStrike" cap="none" normalizeH="0" baseline="-25000" dirty="0" err="1" smtClean="0">
                          <a:ln>
                            <a:noFill/>
                          </a:ln>
                          <a:solidFill>
                            <a:schemeClr val="tx1"/>
                          </a:solidFill>
                          <a:effectLst/>
                          <a:latin typeface="Arial" pitchFamily="-106" charset="0"/>
                          <a:ea typeface="ＭＳ Ｐゴシック" pitchFamily="-106" charset="-128"/>
                          <a:cs typeface="ＭＳ Ｐゴシック" pitchFamily="-106" charset="-128"/>
                        </a:rPr>
                        <a:t>BN</a:t>
                      </a:r>
                      <a:endParaRPr kumimoji="0" lang="en-US" sz="20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rgbClr val="008000"/>
                          </a:solidFill>
                          <a:effectLst/>
                          <a:latin typeface="Arial" pitchFamily="-106" charset="0"/>
                          <a:ea typeface="ＭＳ Ｐゴシック" pitchFamily="-106" charset="-128"/>
                          <a:cs typeface="ＭＳ Ｐゴシック" pitchFamily="-106" charset="-128"/>
                        </a:rPr>
                        <a:t>New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Arial" pitchFamily="-106" charset="0"/>
                          <a:ea typeface="ＭＳ Ｐゴシック" pitchFamily="-106" charset="-128"/>
                          <a:cs typeface="ＭＳ Ｐゴシック" pitchFamily="-106" charset="-128"/>
                        </a:rPr>
                        <a:t>f</a:t>
                      </a:r>
                      <a:r>
                        <a:rPr kumimoji="0" lang="en-US" sz="2000" b="0" i="0" u="none" strike="noStrike" cap="none" normalizeH="0" baseline="-25000" dirty="0" err="1" smtClean="0">
                          <a:ln>
                            <a:noFill/>
                          </a:ln>
                          <a:solidFill>
                            <a:schemeClr val="tx1"/>
                          </a:solidFill>
                          <a:effectLst/>
                          <a:latin typeface="Arial" pitchFamily="-106" charset="0"/>
                          <a:ea typeface="ＭＳ Ｐゴシック" pitchFamily="-106" charset="-128"/>
                          <a:cs typeface="ＭＳ Ｐゴシック" pitchFamily="-106" charset="-128"/>
                        </a:rPr>
                        <a:t>NA</a:t>
                      </a:r>
                      <a:endParaRPr kumimoji="0" lang="en-US" sz="20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Arial" pitchFamily="-106" charset="0"/>
                          <a:ea typeface="ＭＳ Ｐゴシック" pitchFamily="-106" charset="-128"/>
                          <a:cs typeface="ＭＳ Ｐゴシック" pitchFamily="-106" charset="-128"/>
                        </a:rPr>
                        <a:t>f</a:t>
                      </a:r>
                      <a:r>
                        <a:rPr kumimoji="0" lang="en-US" sz="2000" b="0" i="0" u="none" strike="noStrike" cap="none" normalizeH="0" baseline="-25000" dirty="0" err="1" smtClean="0">
                          <a:ln>
                            <a:noFill/>
                          </a:ln>
                          <a:solidFill>
                            <a:schemeClr val="tx1"/>
                          </a:solidFill>
                          <a:effectLst/>
                          <a:latin typeface="Arial" pitchFamily="-106" charset="0"/>
                          <a:ea typeface="ＭＳ Ｐゴシック" pitchFamily="-106" charset="-128"/>
                          <a:cs typeface="ＭＳ Ｐゴシック" pitchFamily="-106" charset="-128"/>
                        </a:rPr>
                        <a:t>NB</a:t>
                      </a:r>
                      <a:endParaRPr kumimoji="0" lang="en-US" sz="20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Arial" pitchFamily="-106" charset="0"/>
                          <a:ea typeface="ＭＳ Ｐゴシック" pitchFamily="-106" charset="-128"/>
                          <a:cs typeface="ＭＳ Ｐゴシック" pitchFamily="-106" charset="-128"/>
                        </a:rPr>
                        <a:t>f</a:t>
                      </a:r>
                      <a:r>
                        <a:rPr kumimoji="0" lang="en-US" sz="2000" b="0" i="0" u="none" strike="noStrike" cap="none" normalizeH="0" baseline="-25000" dirty="0" err="1" smtClean="0">
                          <a:ln>
                            <a:noFill/>
                          </a:ln>
                          <a:solidFill>
                            <a:schemeClr val="tx1"/>
                          </a:solidFill>
                          <a:effectLst/>
                          <a:latin typeface="Arial" pitchFamily="-106" charset="0"/>
                          <a:ea typeface="ＭＳ Ｐゴシック" pitchFamily="-106" charset="-128"/>
                          <a:cs typeface="ＭＳ Ｐゴシック" pitchFamily="-106" charset="-128"/>
                        </a:rPr>
                        <a:t>NN</a:t>
                      </a:r>
                      <a:endParaRPr kumimoji="0" lang="en-US" sz="2000" b="0" i="0" u="none" strike="noStrike" cap="none" normalizeH="0" baseline="0" dirty="0">
                        <a:ln>
                          <a:noFill/>
                        </a:ln>
                        <a:solidFill>
                          <a:schemeClr val="tx1"/>
                        </a:solidFill>
                        <a:effectLst/>
                        <a:latin typeface="Arial" pitchFamily="-106" charset="0"/>
                        <a:ea typeface="ＭＳ Ｐゴシック" pitchFamily="-106" charset="-128"/>
                        <a:cs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84" name="Text Box 37"/>
          <p:cNvSpPr txBox="1">
            <a:spLocks noChangeArrowheads="1"/>
          </p:cNvSpPr>
          <p:nvPr/>
        </p:nvSpPr>
        <p:spPr bwMode="auto">
          <a:xfrm>
            <a:off x="1219200" y="5410200"/>
            <a:ext cx="1158875" cy="669925"/>
          </a:xfrm>
          <a:prstGeom prst="rect">
            <a:avLst/>
          </a:prstGeom>
          <a:noFill/>
          <a:ln w="9525">
            <a:noFill/>
            <a:miter lim="800000"/>
            <a:headEnd/>
            <a:tailEnd/>
          </a:ln>
        </p:spPr>
        <p:txBody>
          <a:bodyPr>
            <a:prstTxWarp prst="textNoShape">
              <a:avLst/>
            </a:prstTxWarp>
            <a:spAutoFit/>
          </a:bodyPr>
          <a:lstStyle/>
          <a:p>
            <a:r>
              <a:rPr lang="en-US" sz="2800" baseline="30000"/>
              <a:t>Item type</a:t>
            </a:r>
          </a:p>
        </p:txBody>
      </p:sp>
      <p:sp>
        <p:nvSpPr>
          <p:cNvPr id="23585" name="Text Box 38"/>
          <p:cNvSpPr txBox="1">
            <a:spLocks noChangeArrowheads="1"/>
          </p:cNvSpPr>
          <p:nvPr/>
        </p:nvSpPr>
        <p:spPr bwMode="auto">
          <a:xfrm>
            <a:off x="3962400" y="4191000"/>
            <a:ext cx="1811338" cy="379413"/>
          </a:xfrm>
          <a:prstGeom prst="rect">
            <a:avLst/>
          </a:prstGeom>
          <a:noFill/>
          <a:ln w="9525">
            <a:noFill/>
            <a:miter lim="800000"/>
            <a:headEnd/>
            <a:tailEnd/>
          </a:ln>
        </p:spPr>
        <p:txBody>
          <a:bodyPr>
            <a:prstTxWarp prst="textNoShape">
              <a:avLst/>
            </a:prstTxWarp>
            <a:spAutoFit/>
          </a:bodyPr>
          <a:lstStyle/>
          <a:p>
            <a:r>
              <a:rPr lang="en-US" sz="2800" baseline="30000"/>
              <a:t>Test Response </a:t>
            </a:r>
          </a:p>
        </p:txBody>
      </p:sp>
      <p:sp>
        <p:nvSpPr>
          <p:cNvPr id="23586" name="Text Box 46"/>
          <p:cNvSpPr txBox="1">
            <a:spLocks noChangeArrowheads="1"/>
          </p:cNvSpPr>
          <p:nvPr/>
        </p:nvSpPr>
        <p:spPr bwMode="auto">
          <a:xfrm>
            <a:off x="6400800" y="6096000"/>
            <a:ext cx="304800" cy="290513"/>
          </a:xfrm>
          <a:prstGeom prst="rect">
            <a:avLst/>
          </a:prstGeom>
          <a:noFill/>
          <a:ln w="9525">
            <a:noFill/>
            <a:miter lim="800000"/>
            <a:headEnd/>
            <a:tailEnd/>
          </a:ln>
        </p:spPr>
        <p:txBody>
          <a:bodyPr>
            <a:prstTxWarp prst="textNoShape">
              <a:avLst/>
            </a:prstTxWarp>
            <a:spAutoFit/>
          </a:bodyPr>
          <a:lstStyle/>
          <a:p>
            <a:pPr>
              <a:spcBef>
                <a:spcPct val="50000"/>
              </a:spcBef>
            </a:pPr>
            <a:endParaRPr lang="en-US" baseline="30000"/>
          </a:p>
        </p:txBody>
      </p:sp>
      <p:sp>
        <p:nvSpPr>
          <p:cNvPr id="23587" name="Text Box 47"/>
          <p:cNvSpPr txBox="1">
            <a:spLocks noChangeArrowheads="1"/>
          </p:cNvSpPr>
          <p:nvPr/>
        </p:nvSpPr>
        <p:spPr bwMode="auto">
          <a:xfrm>
            <a:off x="6308725" y="5040313"/>
            <a:ext cx="449263" cy="396875"/>
          </a:xfrm>
          <a:prstGeom prst="rect">
            <a:avLst/>
          </a:prstGeom>
          <a:noFill/>
          <a:ln w="9525">
            <a:noFill/>
            <a:miter lim="800000"/>
            <a:headEnd/>
            <a:tailEnd/>
          </a:ln>
        </p:spPr>
        <p:txBody>
          <a:bodyPr wrap="none">
            <a:prstTxWarp prst="textNoShape">
              <a:avLst/>
            </a:prstTxWarp>
            <a:spAutoFit/>
          </a:bodyPr>
          <a:lstStyle/>
          <a:p>
            <a:r>
              <a:rPr lang="en-US"/>
              <a:t>F</a:t>
            </a:r>
            <a:r>
              <a:rPr lang="en-US" baseline="-25000"/>
              <a:t>A</a:t>
            </a:r>
            <a:endParaRPr lang="en-US"/>
          </a:p>
        </p:txBody>
      </p:sp>
      <p:sp>
        <p:nvSpPr>
          <p:cNvPr id="23588" name="Text Box 48"/>
          <p:cNvSpPr txBox="1">
            <a:spLocks noChangeArrowheads="1"/>
          </p:cNvSpPr>
          <p:nvPr/>
        </p:nvSpPr>
        <p:spPr bwMode="auto">
          <a:xfrm>
            <a:off x="6384925" y="5573713"/>
            <a:ext cx="449263" cy="396875"/>
          </a:xfrm>
          <a:prstGeom prst="rect">
            <a:avLst/>
          </a:prstGeom>
          <a:noFill/>
          <a:ln w="9525">
            <a:noFill/>
            <a:miter lim="800000"/>
            <a:headEnd/>
            <a:tailEnd/>
          </a:ln>
        </p:spPr>
        <p:txBody>
          <a:bodyPr wrap="none">
            <a:prstTxWarp prst="textNoShape">
              <a:avLst/>
            </a:prstTxWarp>
            <a:spAutoFit/>
          </a:bodyPr>
          <a:lstStyle/>
          <a:p>
            <a:r>
              <a:rPr lang="en-US"/>
              <a:t>F</a:t>
            </a:r>
            <a:r>
              <a:rPr lang="en-US" baseline="-25000"/>
              <a:t>B</a:t>
            </a:r>
            <a:endParaRPr lang="en-US"/>
          </a:p>
        </p:txBody>
      </p:sp>
      <p:sp>
        <p:nvSpPr>
          <p:cNvPr id="23589" name="Text Box 49"/>
          <p:cNvSpPr txBox="1">
            <a:spLocks noChangeArrowheads="1"/>
          </p:cNvSpPr>
          <p:nvPr/>
        </p:nvSpPr>
        <p:spPr bwMode="auto">
          <a:xfrm>
            <a:off x="6384925" y="5954713"/>
            <a:ext cx="458788" cy="396875"/>
          </a:xfrm>
          <a:prstGeom prst="rect">
            <a:avLst/>
          </a:prstGeom>
          <a:noFill/>
          <a:ln w="9525">
            <a:noFill/>
            <a:miter lim="800000"/>
            <a:headEnd/>
            <a:tailEnd/>
          </a:ln>
        </p:spPr>
        <p:txBody>
          <a:bodyPr wrap="none">
            <a:prstTxWarp prst="textNoShape">
              <a:avLst/>
            </a:prstTxWarp>
            <a:spAutoFit/>
          </a:bodyPr>
          <a:lstStyle/>
          <a:p>
            <a:r>
              <a:rPr lang="en-US"/>
              <a:t>F</a:t>
            </a:r>
            <a:r>
              <a:rPr lang="en-US" baseline="-25000"/>
              <a:t>N</a:t>
            </a:r>
            <a:endParaRPr lang="en-US"/>
          </a:p>
        </p:txBody>
      </p:sp>
      <p:sp>
        <p:nvSpPr>
          <p:cNvPr id="23590" name="Text Box 50"/>
          <p:cNvSpPr txBox="1">
            <a:spLocks noChangeArrowheads="1"/>
          </p:cNvSpPr>
          <p:nvPr/>
        </p:nvSpPr>
        <p:spPr bwMode="auto">
          <a:xfrm>
            <a:off x="7070725" y="4202113"/>
            <a:ext cx="1497013" cy="701675"/>
          </a:xfrm>
          <a:prstGeom prst="rect">
            <a:avLst/>
          </a:prstGeom>
          <a:noFill/>
          <a:ln w="9525">
            <a:noFill/>
            <a:miter lim="800000"/>
            <a:headEnd/>
            <a:tailEnd/>
          </a:ln>
        </p:spPr>
        <p:txBody>
          <a:bodyPr wrap="none">
            <a:prstTxWarp prst="textNoShape">
              <a:avLst/>
            </a:prstTxWarp>
            <a:spAutoFit/>
          </a:bodyPr>
          <a:lstStyle/>
          <a:p>
            <a:r>
              <a:rPr lang="en-US"/>
              <a:t>Researcher</a:t>
            </a:r>
          </a:p>
          <a:p>
            <a:r>
              <a:rPr lang="en-US"/>
              <a:t>sets these</a:t>
            </a:r>
          </a:p>
        </p:txBody>
      </p:sp>
      <p:sp>
        <p:nvSpPr>
          <p:cNvPr id="23591" name="Line 51"/>
          <p:cNvSpPr>
            <a:spLocks noChangeShapeType="1"/>
          </p:cNvSpPr>
          <p:nvPr/>
        </p:nvSpPr>
        <p:spPr bwMode="auto">
          <a:xfrm flipH="1">
            <a:off x="6629400" y="4572000"/>
            <a:ext cx="3810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3592" name="Text Box 39"/>
          <p:cNvSpPr txBox="1">
            <a:spLocks noChangeArrowheads="1"/>
          </p:cNvSpPr>
          <p:nvPr/>
        </p:nvSpPr>
        <p:spPr bwMode="auto">
          <a:xfrm>
            <a:off x="6308725" y="4516438"/>
            <a:ext cx="625475" cy="396875"/>
          </a:xfrm>
          <a:prstGeom prst="rect">
            <a:avLst/>
          </a:prstGeom>
          <a:noFill/>
          <a:ln w="9525">
            <a:noFill/>
            <a:miter lim="800000"/>
            <a:headEnd/>
            <a:tailEnd/>
          </a:ln>
        </p:spPr>
        <p:txBody>
          <a:bodyPr>
            <a:prstTxWarp prst="textNoShape">
              <a:avLst/>
            </a:prstTxWarp>
            <a:spAutoFit/>
          </a:bodyPr>
          <a:lstStyle/>
          <a:p>
            <a:endParaRPr lang="el-GR">
              <a:ea typeface="Arial" pitchFamily="-110" charset="0"/>
              <a:cs typeface="Arial" pitchFamily="-110" charset="0"/>
            </a:endParaRPr>
          </a:p>
        </p:txBody>
      </p:sp>
      <p:graphicFrame>
        <p:nvGraphicFramePr>
          <p:cNvPr id="23554" name="Object 2"/>
          <p:cNvGraphicFramePr>
            <a:graphicFrameLocks noChangeAspect="1"/>
          </p:cNvGraphicFramePr>
          <p:nvPr/>
        </p:nvGraphicFramePr>
        <p:xfrm>
          <a:off x="6324600" y="4648200"/>
          <a:ext cx="334963" cy="368300"/>
        </p:xfrm>
        <a:graphic>
          <a:graphicData uri="http://schemas.openxmlformats.org/presentationml/2006/ole">
            <mc:AlternateContent xmlns:mc="http://schemas.openxmlformats.org/markup-compatibility/2006">
              <mc:Choice xmlns:v="urn:schemas-microsoft-com:vml" Requires="v">
                <p:oleObj spid="_x0000_s22533" name="Equation" r:id="rId3" imgW="126720" imgH="139680" progId="Equation.3">
                  <p:embed/>
                </p:oleObj>
              </mc:Choice>
              <mc:Fallback>
                <p:oleObj name="Equation" r:id="rId3" imgW="126720" imgH="1396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648200"/>
                        <a:ext cx="334963"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685800" y="274638"/>
            <a:ext cx="8001000" cy="741362"/>
          </a:xfrm>
        </p:spPr>
        <p:txBody>
          <a:bodyPr>
            <a:normAutofit fontScale="90000"/>
          </a:bodyPr>
          <a:lstStyle/>
          <a:p>
            <a:pPr algn="l"/>
            <a:r>
              <a:rPr lang="en-US" dirty="0">
                <a:solidFill>
                  <a:srgbClr val="008000"/>
                </a:solidFill>
                <a:ea typeface="ＭＳ Ｐゴシック" pitchFamily="-110" charset="-128"/>
                <a:cs typeface="ＭＳ Ｐゴシック" pitchFamily="-110" charset="-128"/>
              </a:rPr>
              <a:t>      </a:t>
            </a:r>
            <a:r>
              <a:rPr lang="en-US" sz="3600" dirty="0">
                <a:solidFill>
                  <a:srgbClr val="008000"/>
                </a:solidFill>
                <a:ea typeface="ＭＳ Ｐゴシック" pitchFamily="-110" charset="-128"/>
                <a:cs typeface="ＭＳ Ｐゴシック" pitchFamily="-110" charset="-128"/>
              </a:rPr>
              <a:t>A  Model for Two Sources</a:t>
            </a:r>
          </a:p>
        </p:txBody>
      </p:sp>
      <p:sp>
        <p:nvSpPr>
          <p:cNvPr id="24580" name="Rectangle 3"/>
          <p:cNvSpPr>
            <a:spLocks noGrp="1" noChangeArrowheads="1"/>
          </p:cNvSpPr>
          <p:nvPr>
            <p:ph type="body" sz="half" idx="1"/>
          </p:nvPr>
        </p:nvSpPr>
        <p:spPr/>
        <p:txBody>
          <a:bodyPr/>
          <a:lstStyle/>
          <a:p>
            <a:pPr>
              <a:buFontTx/>
              <a:buNone/>
            </a:pPr>
            <a:r>
              <a:rPr lang="en-US" sz="2800">
                <a:ea typeface="ＭＳ Ｐゴシック" pitchFamily="-110" charset="-128"/>
                <a:cs typeface="ＭＳ Ｐゴシック" pitchFamily="-110" charset="-128"/>
              </a:rPr>
              <a:t>.</a:t>
            </a:r>
          </a:p>
        </p:txBody>
      </p:sp>
      <p:sp>
        <p:nvSpPr>
          <p:cNvPr id="24581" name="Text Box 4"/>
          <p:cNvSpPr txBox="1">
            <a:spLocks noChangeArrowheads="1"/>
          </p:cNvSpPr>
          <p:nvPr/>
        </p:nvSpPr>
        <p:spPr bwMode="auto">
          <a:xfrm>
            <a:off x="1279525" y="1839913"/>
            <a:ext cx="1512888" cy="396875"/>
          </a:xfrm>
          <a:prstGeom prst="rect">
            <a:avLst/>
          </a:prstGeom>
          <a:noFill/>
          <a:ln w="9525">
            <a:noFill/>
            <a:miter lim="800000"/>
            <a:headEnd/>
            <a:tailEnd/>
          </a:ln>
        </p:spPr>
        <p:txBody>
          <a:bodyPr wrap="none">
            <a:prstTxWarp prst="textNoShape">
              <a:avLst/>
            </a:prstTxWarp>
            <a:spAutoFit/>
          </a:bodyPr>
          <a:lstStyle/>
          <a:p>
            <a:r>
              <a:rPr lang="en-US">
                <a:solidFill>
                  <a:srgbClr val="008000"/>
                </a:solidFill>
              </a:rPr>
              <a:t>SOURCE A</a:t>
            </a:r>
          </a:p>
        </p:txBody>
      </p:sp>
      <p:sp>
        <p:nvSpPr>
          <p:cNvPr id="24582" name="Line 5"/>
          <p:cNvSpPr>
            <a:spLocks noChangeShapeType="1"/>
          </p:cNvSpPr>
          <p:nvPr/>
        </p:nvSpPr>
        <p:spPr bwMode="auto">
          <a:xfrm flipH="1">
            <a:off x="914400" y="2286000"/>
            <a:ext cx="990600" cy="990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583" name="Line 6"/>
          <p:cNvSpPr>
            <a:spLocks noChangeShapeType="1"/>
          </p:cNvSpPr>
          <p:nvPr/>
        </p:nvSpPr>
        <p:spPr bwMode="auto">
          <a:xfrm>
            <a:off x="1905000" y="2286000"/>
            <a:ext cx="838200" cy="990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584" name="Line 7"/>
          <p:cNvSpPr>
            <a:spLocks noChangeShapeType="1"/>
          </p:cNvSpPr>
          <p:nvPr/>
        </p:nvSpPr>
        <p:spPr bwMode="auto">
          <a:xfrm flipH="1">
            <a:off x="304800" y="3276600"/>
            <a:ext cx="609600" cy="762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585" name="Line 8"/>
          <p:cNvSpPr>
            <a:spLocks noChangeShapeType="1"/>
          </p:cNvSpPr>
          <p:nvPr/>
        </p:nvSpPr>
        <p:spPr bwMode="auto">
          <a:xfrm>
            <a:off x="990600" y="3200400"/>
            <a:ext cx="457200" cy="838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586" name="Line 9"/>
          <p:cNvSpPr>
            <a:spLocks noChangeShapeType="1"/>
          </p:cNvSpPr>
          <p:nvPr/>
        </p:nvSpPr>
        <p:spPr bwMode="auto">
          <a:xfrm flipH="1">
            <a:off x="990600" y="4038600"/>
            <a:ext cx="457200" cy="533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587" name="Line 10"/>
          <p:cNvSpPr>
            <a:spLocks noChangeShapeType="1"/>
          </p:cNvSpPr>
          <p:nvPr/>
        </p:nvSpPr>
        <p:spPr bwMode="auto">
          <a:xfrm>
            <a:off x="1447800" y="4038600"/>
            <a:ext cx="304800" cy="533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588" name="Line 11"/>
          <p:cNvSpPr>
            <a:spLocks noChangeShapeType="1"/>
          </p:cNvSpPr>
          <p:nvPr/>
        </p:nvSpPr>
        <p:spPr bwMode="auto">
          <a:xfrm flipH="1">
            <a:off x="2209800" y="3276600"/>
            <a:ext cx="533400" cy="685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589" name="Line 12"/>
          <p:cNvSpPr>
            <a:spLocks noChangeShapeType="1"/>
          </p:cNvSpPr>
          <p:nvPr/>
        </p:nvSpPr>
        <p:spPr bwMode="auto">
          <a:xfrm>
            <a:off x="2743200" y="3276600"/>
            <a:ext cx="457200" cy="685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590" name="Line 13"/>
          <p:cNvSpPr>
            <a:spLocks noChangeShapeType="1"/>
          </p:cNvSpPr>
          <p:nvPr/>
        </p:nvSpPr>
        <p:spPr bwMode="auto">
          <a:xfrm flipH="1">
            <a:off x="1905000" y="3962400"/>
            <a:ext cx="304800" cy="609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591" name="Line 14"/>
          <p:cNvSpPr>
            <a:spLocks noChangeShapeType="1"/>
          </p:cNvSpPr>
          <p:nvPr/>
        </p:nvSpPr>
        <p:spPr bwMode="auto">
          <a:xfrm>
            <a:off x="2286000" y="3962400"/>
            <a:ext cx="381000" cy="533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592" name="Text Box 15"/>
          <p:cNvSpPr txBox="1">
            <a:spLocks noChangeArrowheads="1"/>
          </p:cNvSpPr>
          <p:nvPr/>
        </p:nvSpPr>
        <p:spPr bwMode="auto">
          <a:xfrm>
            <a:off x="974725" y="2474913"/>
            <a:ext cx="450850" cy="366712"/>
          </a:xfrm>
          <a:prstGeom prst="rect">
            <a:avLst/>
          </a:prstGeom>
          <a:noFill/>
          <a:ln w="9525">
            <a:noFill/>
            <a:miter lim="800000"/>
            <a:headEnd/>
            <a:tailEnd/>
          </a:ln>
        </p:spPr>
        <p:txBody>
          <a:bodyPr wrap="none">
            <a:prstTxWarp prst="textNoShape">
              <a:avLst/>
            </a:prstTxWarp>
            <a:spAutoFit/>
          </a:bodyPr>
          <a:lstStyle/>
          <a:p>
            <a:r>
              <a:rPr lang="en-US" sz="1800"/>
              <a:t>D</a:t>
            </a:r>
            <a:r>
              <a:rPr lang="en-US" sz="1800" baseline="-25000"/>
              <a:t>A</a:t>
            </a:r>
            <a:endParaRPr lang="en-US" sz="1800"/>
          </a:p>
        </p:txBody>
      </p:sp>
      <p:sp>
        <p:nvSpPr>
          <p:cNvPr id="24593" name="Text Box 16"/>
          <p:cNvSpPr txBox="1">
            <a:spLocks noChangeArrowheads="1"/>
          </p:cNvSpPr>
          <p:nvPr/>
        </p:nvSpPr>
        <p:spPr bwMode="auto">
          <a:xfrm>
            <a:off x="152400" y="3429000"/>
            <a:ext cx="412750" cy="366713"/>
          </a:xfrm>
          <a:prstGeom prst="rect">
            <a:avLst/>
          </a:prstGeom>
          <a:noFill/>
          <a:ln w="9525">
            <a:noFill/>
            <a:miter lim="800000"/>
            <a:headEnd/>
            <a:tailEnd/>
          </a:ln>
        </p:spPr>
        <p:txBody>
          <a:bodyPr wrap="none">
            <a:prstTxWarp prst="textNoShape">
              <a:avLst/>
            </a:prstTxWarp>
            <a:spAutoFit/>
          </a:bodyPr>
          <a:lstStyle/>
          <a:p>
            <a:r>
              <a:rPr lang="en-US" sz="1800"/>
              <a:t>d</a:t>
            </a:r>
            <a:r>
              <a:rPr lang="en-US" sz="1800" baseline="-25000"/>
              <a:t>A</a:t>
            </a:r>
            <a:endParaRPr lang="en-US" sz="1800"/>
          </a:p>
        </p:txBody>
      </p:sp>
      <p:sp>
        <p:nvSpPr>
          <p:cNvPr id="24594" name="Text Box 17"/>
          <p:cNvSpPr txBox="1">
            <a:spLocks noChangeArrowheads="1"/>
          </p:cNvSpPr>
          <p:nvPr/>
        </p:nvSpPr>
        <p:spPr bwMode="auto">
          <a:xfrm>
            <a:off x="685800" y="3530600"/>
            <a:ext cx="615950" cy="366713"/>
          </a:xfrm>
          <a:prstGeom prst="rect">
            <a:avLst/>
          </a:prstGeom>
          <a:noFill/>
          <a:ln w="9525">
            <a:noFill/>
            <a:miter lim="800000"/>
            <a:headEnd/>
            <a:tailEnd/>
          </a:ln>
        </p:spPr>
        <p:txBody>
          <a:bodyPr wrap="none">
            <a:prstTxWarp prst="textNoShape">
              <a:avLst/>
            </a:prstTxWarp>
            <a:spAutoFit/>
          </a:bodyPr>
          <a:lstStyle/>
          <a:p>
            <a:r>
              <a:rPr lang="en-US" sz="1800"/>
              <a:t>1-d</a:t>
            </a:r>
            <a:r>
              <a:rPr lang="en-US" sz="1800" baseline="-25000"/>
              <a:t>A</a:t>
            </a:r>
            <a:endParaRPr lang="en-US" sz="1800"/>
          </a:p>
        </p:txBody>
      </p:sp>
      <p:sp>
        <p:nvSpPr>
          <p:cNvPr id="24595" name="Text Box 18"/>
          <p:cNvSpPr txBox="1">
            <a:spLocks noChangeArrowheads="1"/>
          </p:cNvSpPr>
          <p:nvPr/>
        </p:nvSpPr>
        <p:spPr bwMode="auto">
          <a:xfrm>
            <a:off x="136525" y="3973513"/>
            <a:ext cx="477838" cy="396875"/>
          </a:xfrm>
          <a:prstGeom prst="rect">
            <a:avLst/>
          </a:prstGeom>
          <a:noFill/>
          <a:ln w="9525">
            <a:noFill/>
            <a:miter lim="800000"/>
            <a:headEnd/>
            <a:tailEnd/>
          </a:ln>
        </p:spPr>
        <p:txBody>
          <a:bodyPr wrap="none">
            <a:prstTxWarp prst="textNoShape">
              <a:avLst/>
            </a:prstTxWarp>
            <a:spAutoFit/>
          </a:bodyPr>
          <a:lstStyle/>
          <a:p>
            <a:r>
              <a:rPr lang="en-US"/>
              <a:t>C</a:t>
            </a:r>
            <a:r>
              <a:rPr lang="en-US" baseline="-25000"/>
              <a:t>A</a:t>
            </a:r>
            <a:endParaRPr lang="en-US"/>
          </a:p>
        </p:txBody>
      </p:sp>
      <p:sp>
        <p:nvSpPr>
          <p:cNvPr id="24596" name="Text Box 19"/>
          <p:cNvSpPr txBox="1">
            <a:spLocks noChangeArrowheads="1"/>
          </p:cNvSpPr>
          <p:nvPr/>
        </p:nvSpPr>
        <p:spPr bwMode="auto">
          <a:xfrm>
            <a:off x="914400" y="4114800"/>
            <a:ext cx="311150" cy="366713"/>
          </a:xfrm>
          <a:prstGeom prst="rect">
            <a:avLst/>
          </a:prstGeom>
          <a:noFill/>
          <a:ln w="9525">
            <a:noFill/>
            <a:miter lim="800000"/>
            <a:headEnd/>
            <a:tailEnd/>
          </a:ln>
        </p:spPr>
        <p:txBody>
          <a:bodyPr wrap="none">
            <a:prstTxWarp prst="textNoShape">
              <a:avLst/>
            </a:prstTxWarp>
            <a:spAutoFit/>
          </a:bodyPr>
          <a:lstStyle/>
          <a:p>
            <a:r>
              <a:rPr lang="en-US" sz="1800"/>
              <a:t>a</a:t>
            </a:r>
          </a:p>
        </p:txBody>
      </p:sp>
      <p:sp>
        <p:nvSpPr>
          <p:cNvPr id="24597" name="Text Box 20"/>
          <p:cNvSpPr txBox="1">
            <a:spLocks noChangeArrowheads="1"/>
          </p:cNvSpPr>
          <p:nvPr/>
        </p:nvSpPr>
        <p:spPr bwMode="auto">
          <a:xfrm>
            <a:off x="1219200" y="4114800"/>
            <a:ext cx="514350" cy="366713"/>
          </a:xfrm>
          <a:prstGeom prst="rect">
            <a:avLst/>
          </a:prstGeom>
          <a:noFill/>
          <a:ln w="9525">
            <a:noFill/>
            <a:miter lim="800000"/>
            <a:headEnd/>
            <a:tailEnd/>
          </a:ln>
        </p:spPr>
        <p:txBody>
          <a:bodyPr wrap="none">
            <a:prstTxWarp prst="textNoShape">
              <a:avLst/>
            </a:prstTxWarp>
            <a:spAutoFit/>
          </a:bodyPr>
          <a:lstStyle/>
          <a:p>
            <a:r>
              <a:rPr lang="en-US" sz="1800"/>
              <a:t>1-a</a:t>
            </a:r>
          </a:p>
        </p:txBody>
      </p:sp>
      <p:sp>
        <p:nvSpPr>
          <p:cNvPr id="24598" name="Text Box 21"/>
          <p:cNvSpPr txBox="1">
            <a:spLocks noChangeArrowheads="1"/>
          </p:cNvSpPr>
          <p:nvPr/>
        </p:nvSpPr>
        <p:spPr bwMode="auto">
          <a:xfrm>
            <a:off x="1736725" y="3998913"/>
            <a:ext cx="311150" cy="366712"/>
          </a:xfrm>
          <a:prstGeom prst="rect">
            <a:avLst/>
          </a:prstGeom>
          <a:noFill/>
          <a:ln w="9525">
            <a:noFill/>
            <a:miter lim="800000"/>
            <a:headEnd/>
            <a:tailEnd/>
          </a:ln>
        </p:spPr>
        <p:txBody>
          <a:bodyPr wrap="none">
            <a:prstTxWarp prst="textNoShape">
              <a:avLst/>
            </a:prstTxWarp>
            <a:spAutoFit/>
          </a:bodyPr>
          <a:lstStyle/>
          <a:p>
            <a:r>
              <a:rPr lang="en-US" sz="1800"/>
              <a:t>g</a:t>
            </a:r>
          </a:p>
        </p:txBody>
      </p:sp>
      <p:sp>
        <p:nvSpPr>
          <p:cNvPr id="24599" name="Text Box 22"/>
          <p:cNvSpPr txBox="1">
            <a:spLocks noChangeArrowheads="1"/>
          </p:cNvSpPr>
          <p:nvPr/>
        </p:nvSpPr>
        <p:spPr bwMode="auto">
          <a:xfrm>
            <a:off x="2117725" y="4075113"/>
            <a:ext cx="514350" cy="366712"/>
          </a:xfrm>
          <a:prstGeom prst="rect">
            <a:avLst/>
          </a:prstGeom>
          <a:noFill/>
          <a:ln w="9525">
            <a:noFill/>
            <a:miter lim="800000"/>
            <a:headEnd/>
            <a:tailEnd/>
          </a:ln>
        </p:spPr>
        <p:txBody>
          <a:bodyPr wrap="none">
            <a:prstTxWarp prst="textNoShape">
              <a:avLst/>
            </a:prstTxWarp>
            <a:spAutoFit/>
          </a:bodyPr>
          <a:lstStyle/>
          <a:p>
            <a:r>
              <a:rPr lang="en-US" sz="1800"/>
              <a:t>1-g</a:t>
            </a:r>
          </a:p>
        </p:txBody>
      </p:sp>
      <p:sp>
        <p:nvSpPr>
          <p:cNvPr id="24600" name="Text Box 23"/>
          <p:cNvSpPr txBox="1">
            <a:spLocks noChangeArrowheads="1"/>
          </p:cNvSpPr>
          <p:nvPr/>
        </p:nvSpPr>
        <p:spPr bwMode="auto">
          <a:xfrm>
            <a:off x="898525" y="4532313"/>
            <a:ext cx="450850" cy="366712"/>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A</a:t>
            </a:r>
            <a:endParaRPr lang="en-US" sz="1800"/>
          </a:p>
        </p:txBody>
      </p:sp>
      <p:sp>
        <p:nvSpPr>
          <p:cNvPr id="24601" name="Text Box 24"/>
          <p:cNvSpPr txBox="1">
            <a:spLocks noChangeArrowheads="1"/>
          </p:cNvSpPr>
          <p:nvPr/>
        </p:nvSpPr>
        <p:spPr bwMode="auto">
          <a:xfrm>
            <a:off x="1508125" y="4532313"/>
            <a:ext cx="450850" cy="366712"/>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B</a:t>
            </a:r>
            <a:endParaRPr lang="en-US" sz="1800"/>
          </a:p>
        </p:txBody>
      </p:sp>
      <p:sp>
        <p:nvSpPr>
          <p:cNvPr id="24602" name="Text Box 25"/>
          <p:cNvSpPr txBox="1">
            <a:spLocks noChangeArrowheads="1"/>
          </p:cNvSpPr>
          <p:nvPr/>
        </p:nvSpPr>
        <p:spPr bwMode="auto">
          <a:xfrm>
            <a:off x="1889125" y="4456113"/>
            <a:ext cx="450850" cy="366712"/>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A</a:t>
            </a:r>
            <a:endParaRPr lang="en-US" sz="1800"/>
          </a:p>
        </p:txBody>
      </p:sp>
      <p:sp>
        <p:nvSpPr>
          <p:cNvPr id="24603" name="Text Box 26"/>
          <p:cNvSpPr txBox="1">
            <a:spLocks noChangeArrowheads="1"/>
          </p:cNvSpPr>
          <p:nvPr/>
        </p:nvSpPr>
        <p:spPr bwMode="auto">
          <a:xfrm>
            <a:off x="2498725" y="4456113"/>
            <a:ext cx="450850" cy="366712"/>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B</a:t>
            </a:r>
            <a:endParaRPr lang="en-US" sz="1800"/>
          </a:p>
        </p:txBody>
      </p:sp>
      <p:sp>
        <p:nvSpPr>
          <p:cNvPr id="24604" name="Text Box 28"/>
          <p:cNvSpPr txBox="1">
            <a:spLocks noChangeArrowheads="1"/>
          </p:cNvSpPr>
          <p:nvPr/>
        </p:nvSpPr>
        <p:spPr bwMode="auto">
          <a:xfrm>
            <a:off x="3032125" y="3846513"/>
            <a:ext cx="458788" cy="366712"/>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N</a:t>
            </a:r>
            <a:endParaRPr lang="en-US" sz="1800"/>
          </a:p>
        </p:txBody>
      </p:sp>
      <p:sp>
        <p:nvSpPr>
          <p:cNvPr id="24605" name="Text Box 29"/>
          <p:cNvSpPr txBox="1">
            <a:spLocks noChangeArrowheads="1"/>
          </p:cNvSpPr>
          <p:nvPr/>
        </p:nvSpPr>
        <p:spPr bwMode="auto">
          <a:xfrm>
            <a:off x="2057400" y="3429000"/>
            <a:ext cx="325438" cy="396875"/>
          </a:xfrm>
          <a:prstGeom prst="rect">
            <a:avLst/>
          </a:prstGeom>
          <a:noFill/>
          <a:ln w="9525">
            <a:noFill/>
            <a:miter lim="800000"/>
            <a:headEnd/>
            <a:tailEnd/>
          </a:ln>
        </p:spPr>
        <p:txBody>
          <a:bodyPr wrap="none">
            <a:prstTxWarp prst="textNoShape">
              <a:avLst/>
            </a:prstTxWarp>
            <a:spAutoFit/>
          </a:bodyPr>
          <a:lstStyle/>
          <a:p>
            <a:r>
              <a:rPr lang="en-US"/>
              <a:t>b</a:t>
            </a:r>
          </a:p>
        </p:txBody>
      </p:sp>
      <p:sp>
        <p:nvSpPr>
          <p:cNvPr id="24606" name="Text Box 30"/>
          <p:cNvSpPr txBox="1">
            <a:spLocks noChangeArrowheads="1"/>
          </p:cNvSpPr>
          <p:nvPr/>
        </p:nvSpPr>
        <p:spPr bwMode="auto">
          <a:xfrm>
            <a:off x="2438400" y="3429000"/>
            <a:ext cx="550863" cy="396875"/>
          </a:xfrm>
          <a:prstGeom prst="rect">
            <a:avLst/>
          </a:prstGeom>
          <a:noFill/>
          <a:ln w="9525">
            <a:noFill/>
            <a:miter lim="800000"/>
            <a:headEnd/>
            <a:tailEnd/>
          </a:ln>
        </p:spPr>
        <p:txBody>
          <a:bodyPr wrap="none">
            <a:prstTxWarp prst="textNoShape">
              <a:avLst/>
            </a:prstTxWarp>
            <a:spAutoFit/>
          </a:bodyPr>
          <a:lstStyle/>
          <a:p>
            <a:r>
              <a:rPr lang="en-US"/>
              <a:t>1-b</a:t>
            </a:r>
          </a:p>
        </p:txBody>
      </p:sp>
      <p:sp>
        <p:nvSpPr>
          <p:cNvPr id="24607" name="Text Box 31"/>
          <p:cNvSpPr txBox="1">
            <a:spLocks noChangeArrowheads="1"/>
          </p:cNvSpPr>
          <p:nvPr/>
        </p:nvSpPr>
        <p:spPr bwMode="auto">
          <a:xfrm>
            <a:off x="1676400" y="2514600"/>
            <a:ext cx="654050" cy="366713"/>
          </a:xfrm>
          <a:prstGeom prst="rect">
            <a:avLst/>
          </a:prstGeom>
          <a:noFill/>
          <a:ln w="9525">
            <a:noFill/>
            <a:miter lim="800000"/>
            <a:headEnd/>
            <a:tailEnd/>
          </a:ln>
        </p:spPr>
        <p:txBody>
          <a:bodyPr wrap="none">
            <a:prstTxWarp prst="textNoShape">
              <a:avLst/>
            </a:prstTxWarp>
            <a:spAutoFit/>
          </a:bodyPr>
          <a:lstStyle/>
          <a:p>
            <a:r>
              <a:rPr lang="en-US" sz="1800"/>
              <a:t>1-D</a:t>
            </a:r>
            <a:r>
              <a:rPr lang="en-US" sz="1800" baseline="-25000"/>
              <a:t>A</a:t>
            </a:r>
            <a:endParaRPr lang="en-US" sz="1800"/>
          </a:p>
        </p:txBody>
      </p:sp>
      <p:sp>
        <p:nvSpPr>
          <p:cNvPr id="24608" name="Text Box 32"/>
          <p:cNvSpPr txBox="1">
            <a:spLocks noChangeArrowheads="1"/>
          </p:cNvSpPr>
          <p:nvPr/>
        </p:nvSpPr>
        <p:spPr bwMode="auto">
          <a:xfrm>
            <a:off x="5410200" y="1676400"/>
            <a:ext cx="1512888" cy="396875"/>
          </a:xfrm>
          <a:prstGeom prst="rect">
            <a:avLst/>
          </a:prstGeom>
          <a:noFill/>
          <a:ln w="9525">
            <a:noFill/>
            <a:miter lim="800000"/>
            <a:headEnd/>
            <a:tailEnd/>
          </a:ln>
        </p:spPr>
        <p:txBody>
          <a:bodyPr wrap="none">
            <a:prstTxWarp prst="textNoShape">
              <a:avLst/>
            </a:prstTxWarp>
            <a:spAutoFit/>
          </a:bodyPr>
          <a:lstStyle/>
          <a:p>
            <a:r>
              <a:rPr lang="en-US">
                <a:solidFill>
                  <a:srgbClr val="008000"/>
                </a:solidFill>
              </a:rPr>
              <a:t>SOURCE B</a:t>
            </a:r>
          </a:p>
        </p:txBody>
      </p:sp>
      <p:sp>
        <p:nvSpPr>
          <p:cNvPr id="24609" name="Text Box 34"/>
          <p:cNvSpPr txBox="1">
            <a:spLocks noChangeArrowheads="1"/>
          </p:cNvSpPr>
          <p:nvPr/>
        </p:nvSpPr>
        <p:spPr bwMode="auto">
          <a:xfrm>
            <a:off x="3810000" y="4648200"/>
            <a:ext cx="787400" cy="400050"/>
          </a:xfrm>
          <a:prstGeom prst="rect">
            <a:avLst/>
          </a:prstGeom>
          <a:noFill/>
          <a:ln w="9525">
            <a:noFill/>
            <a:miter lim="800000"/>
            <a:headEnd/>
            <a:tailEnd/>
          </a:ln>
        </p:spPr>
        <p:txBody>
          <a:bodyPr wrap="none">
            <a:prstTxWarp prst="textNoShape">
              <a:avLst/>
            </a:prstTxWarp>
            <a:spAutoFit/>
          </a:bodyPr>
          <a:lstStyle/>
          <a:p>
            <a:r>
              <a:rPr lang="en-US">
                <a:solidFill>
                  <a:srgbClr val="008000"/>
                </a:solidFill>
              </a:rPr>
              <a:t>NEW</a:t>
            </a:r>
          </a:p>
        </p:txBody>
      </p:sp>
      <p:sp>
        <p:nvSpPr>
          <p:cNvPr id="24610" name="Line 38"/>
          <p:cNvSpPr>
            <a:spLocks noChangeShapeType="1"/>
          </p:cNvSpPr>
          <p:nvPr/>
        </p:nvSpPr>
        <p:spPr bwMode="auto">
          <a:xfrm flipH="1">
            <a:off x="3505200" y="4953000"/>
            <a:ext cx="533400" cy="838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611" name="Line 39"/>
          <p:cNvSpPr>
            <a:spLocks noChangeShapeType="1"/>
          </p:cNvSpPr>
          <p:nvPr/>
        </p:nvSpPr>
        <p:spPr bwMode="auto">
          <a:xfrm>
            <a:off x="4038600" y="4953000"/>
            <a:ext cx="533400" cy="762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612" name="Text Box 42"/>
          <p:cNvSpPr txBox="1">
            <a:spLocks noChangeArrowheads="1"/>
          </p:cNvSpPr>
          <p:nvPr/>
        </p:nvSpPr>
        <p:spPr bwMode="auto">
          <a:xfrm>
            <a:off x="3352800" y="5105400"/>
            <a:ext cx="311150" cy="366713"/>
          </a:xfrm>
          <a:prstGeom prst="rect">
            <a:avLst/>
          </a:prstGeom>
          <a:noFill/>
          <a:ln w="9525">
            <a:noFill/>
            <a:miter lim="800000"/>
            <a:headEnd/>
            <a:tailEnd/>
          </a:ln>
        </p:spPr>
        <p:txBody>
          <a:bodyPr>
            <a:prstTxWarp prst="textNoShape">
              <a:avLst/>
            </a:prstTxWarp>
            <a:spAutoFit/>
          </a:bodyPr>
          <a:lstStyle/>
          <a:p>
            <a:r>
              <a:rPr lang="en-US" sz="1800"/>
              <a:t>b</a:t>
            </a:r>
          </a:p>
        </p:txBody>
      </p:sp>
      <p:sp>
        <p:nvSpPr>
          <p:cNvPr id="24613" name="Text Box 43"/>
          <p:cNvSpPr txBox="1">
            <a:spLocks noChangeArrowheads="1"/>
          </p:cNvSpPr>
          <p:nvPr/>
        </p:nvSpPr>
        <p:spPr bwMode="auto">
          <a:xfrm>
            <a:off x="3886200" y="5181600"/>
            <a:ext cx="514350" cy="366713"/>
          </a:xfrm>
          <a:prstGeom prst="rect">
            <a:avLst/>
          </a:prstGeom>
          <a:noFill/>
          <a:ln w="9525">
            <a:noFill/>
            <a:miter lim="800000"/>
            <a:headEnd/>
            <a:tailEnd/>
          </a:ln>
        </p:spPr>
        <p:txBody>
          <a:bodyPr wrap="none">
            <a:prstTxWarp prst="textNoShape">
              <a:avLst/>
            </a:prstTxWarp>
            <a:spAutoFit/>
          </a:bodyPr>
          <a:lstStyle/>
          <a:p>
            <a:r>
              <a:rPr lang="en-US" sz="1800"/>
              <a:t>1-b</a:t>
            </a:r>
          </a:p>
        </p:txBody>
      </p:sp>
      <p:sp>
        <p:nvSpPr>
          <p:cNvPr id="24614" name="Text Box 44"/>
          <p:cNvSpPr txBox="1">
            <a:spLocks noChangeArrowheads="1"/>
          </p:cNvSpPr>
          <p:nvPr/>
        </p:nvSpPr>
        <p:spPr bwMode="auto">
          <a:xfrm>
            <a:off x="2819400" y="5867400"/>
            <a:ext cx="311150" cy="366713"/>
          </a:xfrm>
          <a:prstGeom prst="rect">
            <a:avLst/>
          </a:prstGeom>
          <a:noFill/>
          <a:ln w="9525">
            <a:noFill/>
            <a:miter lim="800000"/>
            <a:headEnd/>
            <a:tailEnd/>
          </a:ln>
        </p:spPr>
        <p:txBody>
          <a:bodyPr>
            <a:prstTxWarp prst="textNoShape">
              <a:avLst/>
            </a:prstTxWarp>
            <a:spAutoFit/>
          </a:bodyPr>
          <a:lstStyle/>
          <a:p>
            <a:r>
              <a:rPr lang="en-US" sz="1800"/>
              <a:t>g</a:t>
            </a:r>
          </a:p>
        </p:txBody>
      </p:sp>
      <p:sp>
        <p:nvSpPr>
          <p:cNvPr id="24615" name="Text Box 45"/>
          <p:cNvSpPr txBox="1">
            <a:spLocks noChangeArrowheads="1"/>
          </p:cNvSpPr>
          <p:nvPr/>
        </p:nvSpPr>
        <p:spPr bwMode="auto">
          <a:xfrm>
            <a:off x="3352800" y="5943600"/>
            <a:ext cx="550863" cy="396875"/>
          </a:xfrm>
          <a:prstGeom prst="rect">
            <a:avLst/>
          </a:prstGeom>
          <a:noFill/>
          <a:ln w="9525">
            <a:noFill/>
            <a:miter lim="800000"/>
            <a:headEnd/>
            <a:tailEnd/>
          </a:ln>
        </p:spPr>
        <p:txBody>
          <a:bodyPr wrap="none">
            <a:prstTxWarp prst="textNoShape">
              <a:avLst/>
            </a:prstTxWarp>
            <a:spAutoFit/>
          </a:bodyPr>
          <a:lstStyle/>
          <a:p>
            <a:r>
              <a:rPr lang="en-US"/>
              <a:t>1-g</a:t>
            </a:r>
          </a:p>
        </p:txBody>
      </p:sp>
      <p:sp>
        <p:nvSpPr>
          <p:cNvPr id="24616" name="Text Box 46"/>
          <p:cNvSpPr txBox="1">
            <a:spLocks noChangeArrowheads="1"/>
          </p:cNvSpPr>
          <p:nvPr/>
        </p:nvSpPr>
        <p:spPr bwMode="auto">
          <a:xfrm>
            <a:off x="2895600" y="6324600"/>
            <a:ext cx="450850" cy="366713"/>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A</a:t>
            </a:r>
            <a:endParaRPr lang="en-US" sz="1800"/>
          </a:p>
        </p:txBody>
      </p:sp>
      <p:sp>
        <p:nvSpPr>
          <p:cNvPr id="24617" name="Text Box 47"/>
          <p:cNvSpPr txBox="1">
            <a:spLocks noChangeArrowheads="1"/>
          </p:cNvSpPr>
          <p:nvPr/>
        </p:nvSpPr>
        <p:spPr bwMode="auto">
          <a:xfrm>
            <a:off x="3733800" y="6324600"/>
            <a:ext cx="450850" cy="366713"/>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B</a:t>
            </a:r>
            <a:endParaRPr lang="en-US" sz="1800"/>
          </a:p>
        </p:txBody>
      </p:sp>
      <p:sp>
        <p:nvSpPr>
          <p:cNvPr id="24618" name="Text Box 48"/>
          <p:cNvSpPr txBox="1">
            <a:spLocks noChangeArrowheads="1"/>
          </p:cNvSpPr>
          <p:nvPr/>
        </p:nvSpPr>
        <p:spPr bwMode="auto">
          <a:xfrm>
            <a:off x="4343400" y="5715000"/>
            <a:ext cx="458788" cy="366713"/>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N</a:t>
            </a:r>
            <a:endParaRPr lang="en-US" sz="1800"/>
          </a:p>
        </p:txBody>
      </p:sp>
      <p:sp>
        <p:nvSpPr>
          <p:cNvPr id="24619" name="Line 49"/>
          <p:cNvSpPr>
            <a:spLocks noChangeShapeType="1"/>
          </p:cNvSpPr>
          <p:nvPr/>
        </p:nvSpPr>
        <p:spPr bwMode="auto">
          <a:xfrm flipH="1">
            <a:off x="3124200" y="5791200"/>
            <a:ext cx="381000" cy="533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620" name="Line 50"/>
          <p:cNvSpPr>
            <a:spLocks noChangeShapeType="1"/>
          </p:cNvSpPr>
          <p:nvPr/>
        </p:nvSpPr>
        <p:spPr bwMode="auto">
          <a:xfrm>
            <a:off x="3505200" y="5791200"/>
            <a:ext cx="457200" cy="533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621" name="Line 51"/>
          <p:cNvSpPr>
            <a:spLocks noChangeShapeType="1"/>
          </p:cNvSpPr>
          <p:nvPr/>
        </p:nvSpPr>
        <p:spPr bwMode="auto">
          <a:xfrm flipH="1">
            <a:off x="5105400" y="2133600"/>
            <a:ext cx="990600" cy="838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622" name="Line 52"/>
          <p:cNvSpPr>
            <a:spLocks noChangeShapeType="1"/>
          </p:cNvSpPr>
          <p:nvPr/>
        </p:nvSpPr>
        <p:spPr bwMode="auto">
          <a:xfrm>
            <a:off x="6096000" y="2133600"/>
            <a:ext cx="1066800" cy="838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623" name="Line 53"/>
          <p:cNvSpPr>
            <a:spLocks noChangeShapeType="1"/>
          </p:cNvSpPr>
          <p:nvPr/>
        </p:nvSpPr>
        <p:spPr bwMode="auto">
          <a:xfrm flipH="1">
            <a:off x="4495800" y="2971800"/>
            <a:ext cx="609600" cy="609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624" name="Line 54"/>
          <p:cNvSpPr>
            <a:spLocks noChangeShapeType="1"/>
          </p:cNvSpPr>
          <p:nvPr/>
        </p:nvSpPr>
        <p:spPr bwMode="auto">
          <a:xfrm>
            <a:off x="5181600" y="2971800"/>
            <a:ext cx="533400" cy="533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625" name="Line 55"/>
          <p:cNvSpPr>
            <a:spLocks noChangeShapeType="1"/>
          </p:cNvSpPr>
          <p:nvPr/>
        </p:nvSpPr>
        <p:spPr bwMode="auto">
          <a:xfrm flipH="1">
            <a:off x="5105400" y="3505200"/>
            <a:ext cx="609600" cy="609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626" name="Line 56"/>
          <p:cNvSpPr>
            <a:spLocks noChangeShapeType="1"/>
          </p:cNvSpPr>
          <p:nvPr/>
        </p:nvSpPr>
        <p:spPr bwMode="auto">
          <a:xfrm>
            <a:off x="5715000" y="3505200"/>
            <a:ext cx="457200" cy="533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627" name="Line 57"/>
          <p:cNvSpPr>
            <a:spLocks noChangeShapeType="1"/>
          </p:cNvSpPr>
          <p:nvPr/>
        </p:nvSpPr>
        <p:spPr bwMode="auto">
          <a:xfrm flipH="1">
            <a:off x="6781800" y="2971800"/>
            <a:ext cx="381000" cy="609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628" name="Line 58"/>
          <p:cNvSpPr>
            <a:spLocks noChangeShapeType="1"/>
          </p:cNvSpPr>
          <p:nvPr/>
        </p:nvSpPr>
        <p:spPr bwMode="auto">
          <a:xfrm>
            <a:off x="7162800" y="2971800"/>
            <a:ext cx="457200" cy="533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629" name="Line 59"/>
          <p:cNvSpPr>
            <a:spLocks noChangeShapeType="1"/>
          </p:cNvSpPr>
          <p:nvPr/>
        </p:nvSpPr>
        <p:spPr bwMode="auto">
          <a:xfrm flipH="1">
            <a:off x="6781800" y="3581400"/>
            <a:ext cx="762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630" name="Line 60"/>
          <p:cNvSpPr>
            <a:spLocks noChangeShapeType="1"/>
          </p:cNvSpPr>
          <p:nvPr/>
        </p:nvSpPr>
        <p:spPr bwMode="auto">
          <a:xfrm flipH="1">
            <a:off x="6477000" y="3581400"/>
            <a:ext cx="3048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631" name="Line 61"/>
          <p:cNvSpPr>
            <a:spLocks noChangeShapeType="1"/>
          </p:cNvSpPr>
          <p:nvPr/>
        </p:nvSpPr>
        <p:spPr bwMode="auto">
          <a:xfrm>
            <a:off x="6781800" y="3581400"/>
            <a:ext cx="5334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4632" name="Rectangle 62"/>
          <p:cNvSpPr>
            <a:spLocks noChangeArrowheads="1"/>
          </p:cNvSpPr>
          <p:nvPr/>
        </p:nvSpPr>
        <p:spPr bwMode="auto">
          <a:xfrm>
            <a:off x="0" y="1752600"/>
            <a:ext cx="9296400" cy="50292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pPr>
            <a:endParaRPr lang="en-US" sz="3200"/>
          </a:p>
        </p:txBody>
      </p:sp>
      <p:sp>
        <p:nvSpPr>
          <p:cNvPr id="24633" name="Text Box 63"/>
          <p:cNvSpPr txBox="1">
            <a:spLocks noChangeArrowheads="1"/>
          </p:cNvSpPr>
          <p:nvPr/>
        </p:nvSpPr>
        <p:spPr bwMode="auto">
          <a:xfrm>
            <a:off x="5105400" y="2286000"/>
            <a:ext cx="450850" cy="366713"/>
          </a:xfrm>
          <a:prstGeom prst="rect">
            <a:avLst/>
          </a:prstGeom>
          <a:noFill/>
          <a:ln w="9525">
            <a:noFill/>
            <a:miter lim="800000"/>
            <a:headEnd/>
            <a:tailEnd/>
          </a:ln>
        </p:spPr>
        <p:txBody>
          <a:bodyPr wrap="none">
            <a:prstTxWarp prst="textNoShape">
              <a:avLst/>
            </a:prstTxWarp>
            <a:spAutoFit/>
          </a:bodyPr>
          <a:lstStyle/>
          <a:p>
            <a:r>
              <a:rPr lang="en-US" sz="1800"/>
              <a:t>D</a:t>
            </a:r>
            <a:r>
              <a:rPr lang="en-US" sz="1800" baseline="-25000"/>
              <a:t>B</a:t>
            </a:r>
            <a:endParaRPr lang="en-US" sz="1800"/>
          </a:p>
        </p:txBody>
      </p:sp>
      <p:sp>
        <p:nvSpPr>
          <p:cNvPr id="24634" name="Text Box 64"/>
          <p:cNvSpPr txBox="1">
            <a:spLocks noChangeArrowheads="1"/>
          </p:cNvSpPr>
          <p:nvPr/>
        </p:nvSpPr>
        <p:spPr bwMode="auto">
          <a:xfrm>
            <a:off x="5943600" y="2362200"/>
            <a:ext cx="654050" cy="366713"/>
          </a:xfrm>
          <a:prstGeom prst="rect">
            <a:avLst/>
          </a:prstGeom>
          <a:noFill/>
          <a:ln w="9525">
            <a:noFill/>
            <a:miter lim="800000"/>
            <a:headEnd/>
            <a:tailEnd/>
          </a:ln>
        </p:spPr>
        <p:txBody>
          <a:bodyPr wrap="none">
            <a:prstTxWarp prst="textNoShape">
              <a:avLst/>
            </a:prstTxWarp>
            <a:spAutoFit/>
          </a:bodyPr>
          <a:lstStyle/>
          <a:p>
            <a:r>
              <a:rPr lang="en-US" sz="1800" dirty="0"/>
              <a:t>1-D</a:t>
            </a:r>
            <a:r>
              <a:rPr lang="en-US" sz="1800" baseline="-25000" dirty="0"/>
              <a:t>B</a:t>
            </a:r>
            <a:endParaRPr lang="en-US" sz="1800" dirty="0"/>
          </a:p>
        </p:txBody>
      </p:sp>
      <p:sp>
        <p:nvSpPr>
          <p:cNvPr id="24635" name="Text Box 65"/>
          <p:cNvSpPr txBox="1">
            <a:spLocks noChangeArrowheads="1"/>
          </p:cNvSpPr>
          <p:nvPr/>
        </p:nvSpPr>
        <p:spPr bwMode="auto">
          <a:xfrm>
            <a:off x="4343400" y="3048000"/>
            <a:ext cx="412750" cy="366713"/>
          </a:xfrm>
          <a:prstGeom prst="rect">
            <a:avLst/>
          </a:prstGeom>
          <a:noFill/>
          <a:ln w="9525">
            <a:noFill/>
            <a:miter lim="800000"/>
            <a:headEnd/>
            <a:tailEnd/>
          </a:ln>
        </p:spPr>
        <p:txBody>
          <a:bodyPr wrap="none">
            <a:prstTxWarp prst="textNoShape">
              <a:avLst/>
            </a:prstTxWarp>
            <a:spAutoFit/>
          </a:bodyPr>
          <a:lstStyle/>
          <a:p>
            <a:r>
              <a:rPr lang="en-US" sz="1800"/>
              <a:t>d</a:t>
            </a:r>
            <a:r>
              <a:rPr lang="en-US" sz="1800" baseline="-25000"/>
              <a:t>B</a:t>
            </a:r>
            <a:endParaRPr lang="en-US" sz="1800"/>
          </a:p>
        </p:txBody>
      </p:sp>
      <p:sp>
        <p:nvSpPr>
          <p:cNvPr id="24636" name="Text Box 66"/>
          <p:cNvSpPr txBox="1">
            <a:spLocks noChangeArrowheads="1"/>
          </p:cNvSpPr>
          <p:nvPr/>
        </p:nvSpPr>
        <p:spPr bwMode="auto">
          <a:xfrm>
            <a:off x="5013325" y="3084513"/>
            <a:ext cx="615950" cy="366712"/>
          </a:xfrm>
          <a:prstGeom prst="rect">
            <a:avLst/>
          </a:prstGeom>
          <a:noFill/>
          <a:ln w="9525">
            <a:noFill/>
            <a:miter lim="800000"/>
            <a:headEnd/>
            <a:tailEnd/>
          </a:ln>
        </p:spPr>
        <p:txBody>
          <a:bodyPr wrap="none">
            <a:prstTxWarp prst="textNoShape">
              <a:avLst/>
            </a:prstTxWarp>
            <a:spAutoFit/>
          </a:bodyPr>
          <a:lstStyle/>
          <a:p>
            <a:r>
              <a:rPr lang="en-US" sz="1800"/>
              <a:t>1-d</a:t>
            </a:r>
            <a:r>
              <a:rPr lang="en-US" sz="1800" baseline="-25000"/>
              <a:t>B</a:t>
            </a:r>
            <a:endParaRPr lang="en-US" sz="1800"/>
          </a:p>
        </p:txBody>
      </p:sp>
      <p:sp>
        <p:nvSpPr>
          <p:cNvPr id="24637" name="Text Box 67"/>
          <p:cNvSpPr txBox="1">
            <a:spLocks noChangeArrowheads="1"/>
          </p:cNvSpPr>
          <p:nvPr/>
        </p:nvSpPr>
        <p:spPr bwMode="auto">
          <a:xfrm>
            <a:off x="4327525" y="3617913"/>
            <a:ext cx="450850" cy="366712"/>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B</a:t>
            </a:r>
            <a:endParaRPr lang="en-US" sz="1800"/>
          </a:p>
        </p:txBody>
      </p:sp>
      <p:sp>
        <p:nvSpPr>
          <p:cNvPr id="24638" name="Text Box 68"/>
          <p:cNvSpPr txBox="1">
            <a:spLocks noChangeArrowheads="1"/>
          </p:cNvSpPr>
          <p:nvPr/>
        </p:nvSpPr>
        <p:spPr bwMode="auto">
          <a:xfrm>
            <a:off x="5013325" y="3541713"/>
            <a:ext cx="311150" cy="366712"/>
          </a:xfrm>
          <a:prstGeom prst="rect">
            <a:avLst/>
          </a:prstGeom>
          <a:noFill/>
          <a:ln w="9525">
            <a:noFill/>
            <a:miter lim="800000"/>
            <a:headEnd/>
            <a:tailEnd/>
          </a:ln>
        </p:spPr>
        <p:txBody>
          <a:bodyPr wrap="none">
            <a:prstTxWarp prst="textNoShape">
              <a:avLst/>
            </a:prstTxWarp>
            <a:spAutoFit/>
          </a:bodyPr>
          <a:lstStyle/>
          <a:p>
            <a:r>
              <a:rPr lang="en-US" sz="1800"/>
              <a:t>a</a:t>
            </a:r>
          </a:p>
        </p:txBody>
      </p:sp>
      <p:sp>
        <p:nvSpPr>
          <p:cNvPr id="24639" name="Text Box 69"/>
          <p:cNvSpPr txBox="1">
            <a:spLocks noChangeArrowheads="1"/>
          </p:cNvSpPr>
          <p:nvPr/>
        </p:nvSpPr>
        <p:spPr bwMode="auto">
          <a:xfrm>
            <a:off x="5470525" y="3617913"/>
            <a:ext cx="514350" cy="366712"/>
          </a:xfrm>
          <a:prstGeom prst="rect">
            <a:avLst/>
          </a:prstGeom>
          <a:noFill/>
          <a:ln w="9525">
            <a:noFill/>
            <a:miter lim="800000"/>
            <a:headEnd/>
            <a:tailEnd/>
          </a:ln>
        </p:spPr>
        <p:txBody>
          <a:bodyPr wrap="none">
            <a:prstTxWarp prst="textNoShape">
              <a:avLst/>
            </a:prstTxWarp>
            <a:spAutoFit/>
          </a:bodyPr>
          <a:lstStyle/>
          <a:p>
            <a:r>
              <a:rPr lang="en-US" sz="1800"/>
              <a:t>1-a</a:t>
            </a:r>
          </a:p>
        </p:txBody>
      </p:sp>
      <p:sp>
        <p:nvSpPr>
          <p:cNvPr id="24640" name="Text Box 70"/>
          <p:cNvSpPr txBox="1">
            <a:spLocks noChangeArrowheads="1"/>
          </p:cNvSpPr>
          <p:nvPr/>
        </p:nvSpPr>
        <p:spPr bwMode="auto">
          <a:xfrm>
            <a:off x="4937125" y="4151313"/>
            <a:ext cx="450850" cy="366712"/>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A</a:t>
            </a:r>
            <a:endParaRPr lang="en-US" sz="1800"/>
          </a:p>
        </p:txBody>
      </p:sp>
      <p:sp>
        <p:nvSpPr>
          <p:cNvPr id="24641" name="Text Box 71"/>
          <p:cNvSpPr txBox="1">
            <a:spLocks noChangeArrowheads="1"/>
          </p:cNvSpPr>
          <p:nvPr/>
        </p:nvSpPr>
        <p:spPr bwMode="auto">
          <a:xfrm>
            <a:off x="5927725" y="4151313"/>
            <a:ext cx="450850" cy="366712"/>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B</a:t>
            </a:r>
            <a:endParaRPr lang="en-US" sz="1800"/>
          </a:p>
        </p:txBody>
      </p:sp>
      <p:sp>
        <p:nvSpPr>
          <p:cNvPr id="24642" name="Text Box 72"/>
          <p:cNvSpPr txBox="1">
            <a:spLocks noChangeArrowheads="1"/>
          </p:cNvSpPr>
          <p:nvPr/>
        </p:nvSpPr>
        <p:spPr bwMode="auto">
          <a:xfrm>
            <a:off x="6384925" y="4075113"/>
            <a:ext cx="450850" cy="366712"/>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A</a:t>
            </a:r>
            <a:endParaRPr lang="en-US" sz="1800"/>
          </a:p>
        </p:txBody>
      </p:sp>
      <p:sp>
        <p:nvSpPr>
          <p:cNvPr id="24643" name="Text Box 73"/>
          <p:cNvSpPr txBox="1">
            <a:spLocks noChangeArrowheads="1"/>
          </p:cNvSpPr>
          <p:nvPr/>
        </p:nvSpPr>
        <p:spPr bwMode="auto">
          <a:xfrm>
            <a:off x="7146925" y="3998913"/>
            <a:ext cx="450850" cy="366712"/>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B</a:t>
            </a:r>
            <a:endParaRPr lang="en-US" sz="1800"/>
          </a:p>
        </p:txBody>
      </p:sp>
      <p:sp>
        <p:nvSpPr>
          <p:cNvPr id="24644" name="Text Box 74"/>
          <p:cNvSpPr txBox="1">
            <a:spLocks noChangeArrowheads="1"/>
          </p:cNvSpPr>
          <p:nvPr/>
        </p:nvSpPr>
        <p:spPr bwMode="auto">
          <a:xfrm>
            <a:off x="7451725" y="3465513"/>
            <a:ext cx="458788" cy="366712"/>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N</a:t>
            </a:r>
            <a:endParaRPr lang="en-US" sz="1800"/>
          </a:p>
        </p:txBody>
      </p:sp>
      <p:sp>
        <p:nvSpPr>
          <p:cNvPr id="24645" name="Text Box 75"/>
          <p:cNvSpPr txBox="1">
            <a:spLocks noChangeArrowheads="1"/>
          </p:cNvSpPr>
          <p:nvPr/>
        </p:nvSpPr>
        <p:spPr bwMode="auto">
          <a:xfrm>
            <a:off x="6613525" y="3008313"/>
            <a:ext cx="311150" cy="366712"/>
          </a:xfrm>
          <a:prstGeom prst="rect">
            <a:avLst/>
          </a:prstGeom>
          <a:noFill/>
          <a:ln w="9525">
            <a:noFill/>
            <a:miter lim="800000"/>
            <a:headEnd/>
            <a:tailEnd/>
          </a:ln>
        </p:spPr>
        <p:txBody>
          <a:bodyPr wrap="none">
            <a:prstTxWarp prst="textNoShape">
              <a:avLst/>
            </a:prstTxWarp>
            <a:spAutoFit/>
          </a:bodyPr>
          <a:lstStyle/>
          <a:p>
            <a:r>
              <a:rPr lang="en-US" sz="1800"/>
              <a:t>b</a:t>
            </a:r>
          </a:p>
        </p:txBody>
      </p:sp>
      <p:sp>
        <p:nvSpPr>
          <p:cNvPr id="24646" name="Text Box 76"/>
          <p:cNvSpPr txBox="1">
            <a:spLocks noChangeArrowheads="1"/>
          </p:cNvSpPr>
          <p:nvPr/>
        </p:nvSpPr>
        <p:spPr bwMode="auto">
          <a:xfrm>
            <a:off x="6994525" y="3084513"/>
            <a:ext cx="514350" cy="366712"/>
          </a:xfrm>
          <a:prstGeom prst="rect">
            <a:avLst/>
          </a:prstGeom>
          <a:noFill/>
          <a:ln w="9525">
            <a:noFill/>
            <a:miter lim="800000"/>
            <a:headEnd/>
            <a:tailEnd/>
          </a:ln>
        </p:spPr>
        <p:txBody>
          <a:bodyPr wrap="none">
            <a:prstTxWarp prst="textNoShape">
              <a:avLst/>
            </a:prstTxWarp>
            <a:spAutoFit/>
          </a:bodyPr>
          <a:lstStyle/>
          <a:p>
            <a:r>
              <a:rPr lang="en-US" sz="1800"/>
              <a:t>1-b</a:t>
            </a:r>
          </a:p>
        </p:txBody>
      </p:sp>
      <p:sp>
        <p:nvSpPr>
          <p:cNvPr id="24647" name="Text Box 77"/>
          <p:cNvSpPr txBox="1">
            <a:spLocks noChangeArrowheads="1"/>
          </p:cNvSpPr>
          <p:nvPr/>
        </p:nvSpPr>
        <p:spPr bwMode="auto">
          <a:xfrm>
            <a:off x="6248400" y="3581400"/>
            <a:ext cx="311150" cy="366713"/>
          </a:xfrm>
          <a:prstGeom prst="rect">
            <a:avLst/>
          </a:prstGeom>
          <a:noFill/>
          <a:ln w="9525">
            <a:noFill/>
            <a:miter lim="800000"/>
            <a:headEnd/>
            <a:tailEnd/>
          </a:ln>
        </p:spPr>
        <p:txBody>
          <a:bodyPr wrap="none">
            <a:prstTxWarp prst="textNoShape">
              <a:avLst/>
            </a:prstTxWarp>
            <a:spAutoFit/>
          </a:bodyPr>
          <a:lstStyle/>
          <a:p>
            <a:r>
              <a:rPr lang="en-US" sz="1800"/>
              <a:t>g</a:t>
            </a:r>
          </a:p>
        </p:txBody>
      </p:sp>
      <p:sp>
        <p:nvSpPr>
          <p:cNvPr id="24648" name="Text Box 78"/>
          <p:cNvSpPr txBox="1">
            <a:spLocks noChangeArrowheads="1"/>
          </p:cNvSpPr>
          <p:nvPr/>
        </p:nvSpPr>
        <p:spPr bwMode="auto">
          <a:xfrm>
            <a:off x="6629400" y="3657600"/>
            <a:ext cx="514350" cy="366713"/>
          </a:xfrm>
          <a:prstGeom prst="rect">
            <a:avLst/>
          </a:prstGeom>
          <a:noFill/>
          <a:ln w="9525">
            <a:noFill/>
            <a:miter lim="800000"/>
            <a:headEnd/>
            <a:tailEnd/>
          </a:ln>
        </p:spPr>
        <p:txBody>
          <a:bodyPr wrap="none">
            <a:prstTxWarp prst="textNoShape">
              <a:avLst/>
            </a:prstTxWarp>
            <a:spAutoFit/>
          </a:bodyPr>
          <a:lstStyle/>
          <a:p>
            <a:r>
              <a:rPr lang="en-US" sz="1800"/>
              <a:t>1-g</a:t>
            </a:r>
          </a:p>
        </p:txBody>
      </p:sp>
      <p:graphicFrame>
        <p:nvGraphicFramePr>
          <p:cNvPr id="24578" name="Object 2"/>
          <p:cNvGraphicFramePr>
            <a:graphicFrameLocks noGrp="1" noChangeAspect="1"/>
          </p:cNvGraphicFramePr>
          <p:nvPr>
            <p:ph sz="half" idx="2"/>
          </p:nvPr>
        </p:nvGraphicFramePr>
        <p:xfrm>
          <a:off x="5029200" y="5410200"/>
          <a:ext cx="3886200" cy="979488"/>
        </p:xfrm>
        <a:graphic>
          <a:graphicData uri="http://schemas.openxmlformats.org/presentationml/2006/ole">
            <mc:AlternateContent xmlns:mc="http://schemas.openxmlformats.org/markup-compatibility/2006">
              <mc:Choice xmlns:v="urn:schemas-microsoft-com:vml" Requires="v">
                <p:oleObj spid="_x0000_s23557" name="Equation" r:id="rId3" imgW="3276600" imgH="825500" progId="Equation.3">
                  <p:embed/>
                </p:oleObj>
              </mc:Choice>
              <mc:Fallback>
                <p:oleObj name="Equation" r:id="rId3" imgW="3276600" imgH="8255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5410200"/>
                        <a:ext cx="3886200" cy="979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649" name="Text Box 82"/>
          <p:cNvSpPr txBox="1">
            <a:spLocks noChangeArrowheads="1"/>
          </p:cNvSpPr>
          <p:nvPr/>
        </p:nvSpPr>
        <p:spPr bwMode="auto">
          <a:xfrm>
            <a:off x="4724400" y="4648200"/>
            <a:ext cx="3992563" cy="396875"/>
          </a:xfrm>
          <a:prstGeom prst="rect">
            <a:avLst/>
          </a:prstGeom>
          <a:noFill/>
          <a:ln w="9525">
            <a:noFill/>
            <a:miter lim="800000"/>
            <a:headEnd/>
            <a:tailEnd/>
          </a:ln>
        </p:spPr>
        <p:txBody>
          <a:bodyPr wrap="none">
            <a:prstTxWarp prst="textNoShape">
              <a:avLst/>
            </a:prstTxWarp>
            <a:spAutoFit/>
          </a:bodyPr>
          <a:lstStyle/>
          <a:p>
            <a:r>
              <a:rPr lang="en-US" b="1">
                <a:solidFill>
                  <a:srgbClr val="008000"/>
                </a:solidFill>
              </a:rPr>
              <a:t>Examples of the nine equations</a:t>
            </a:r>
          </a:p>
        </p:txBody>
      </p:sp>
      <p:sp>
        <p:nvSpPr>
          <p:cNvPr id="24650" name="Line 83"/>
          <p:cNvSpPr>
            <a:spLocks noChangeShapeType="1"/>
          </p:cNvSpPr>
          <p:nvPr/>
        </p:nvSpPr>
        <p:spPr bwMode="auto">
          <a:xfrm>
            <a:off x="4724400" y="4876800"/>
            <a:ext cx="76200" cy="1981200"/>
          </a:xfrm>
          <a:prstGeom prst="line">
            <a:avLst/>
          </a:prstGeom>
          <a:noFill/>
          <a:ln w="19050">
            <a:solidFill>
              <a:srgbClr val="008000"/>
            </a:solidFill>
            <a:round/>
            <a:headEnd/>
            <a:tailEnd/>
          </a:ln>
        </p:spPr>
        <p:txBody>
          <a:bodyPr>
            <a:prstTxWarp prst="textNoShape">
              <a:avLst/>
            </a:prstTxWarp>
          </a:bodyPr>
          <a:lstStyle/>
          <a:p>
            <a:endParaRPr lang="en-US"/>
          </a:p>
        </p:txBody>
      </p:sp>
      <p:sp>
        <p:nvSpPr>
          <p:cNvPr id="24651" name="TextBox 74"/>
          <p:cNvSpPr txBox="1">
            <a:spLocks noChangeArrowheads="1"/>
          </p:cNvSpPr>
          <p:nvPr/>
        </p:nvSpPr>
        <p:spPr bwMode="auto">
          <a:xfrm>
            <a:off x="2962275" y="2020888"/>
            <a:ext cx="1695450" cy="708025"/>
          </a:xfrm>
          <a:prstGeom prst="rect">
            <a:avLst/>
          </a:prstGeom>
          <a:noFill/>
          <a:ln w="9525">
            <a:noFill/>
            <a:miter lim="800000"/>
            <a:headEnd/>
            <a:tailEnd/>
          </a:ln>
        </p:spPr>
        <p:txBody>
          <a:bodyPr wrap="none">
            <a:prstTxWarp prst="textNoShape">
              <a:avLst/>
            </a:prstTxWarp>
            <a:spAutoFit/>
          </a:bodyPr>
          <a:lstStyle/>
          <a:p>
            <a:r>
              <a:rPr lang="en-US" dirty="0"/>
              <a:t>3(3-1)=6 </a:t>
            </a:r>
            <a:r>
              <a:rPr lang="en-US" dirty="0" err="1"/>
              <a:t>df</a:t>
            </a:r>
            <a:endParaRPr lang="en-US" dirty="0"/>
          </a:p>
          <a:p>
            <a:r>
              <a:rPr lang="en-US" dirty="0"/>
              <a:t>7 parameters</a:t>
            </a:r>
          </a:p>
        </p:txBody>
      </p:sp>
      <p:sp>
        <p:nvSpPr>
          <p:cNvPr id="24652" name="TextBox 75"/>
          <p:cNvSpPr txBox="1">
            <a:spLocks noChangeArrowheads="1"/>
          </p:cNvSpPr>
          <p:nvPr/>
        </p:nvSpPr>
        <p:spPr bwMode="auto">
          <a:xfrm>
            <a:off x="1752600" y="1219200"/>
            <a:ext cx="5843588" cy="400050"/>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Batchelder &amp; Riefer (1990, Psychological Review</a:t>
            </a:r>
            <a:r>
              <a:rPr lang="en-US"/>
              <a:t>)</a:t>
            </a:r>
          </a:p>
        </p:txBody>
      </p:sp>
      <p:sp>
        <p:nvSpPr>
          <p:cNvPr id="77" name="TextBox 76"/>
          <p:cNvSpPr txBox="1"/>
          <p:nvPr/>
        </p:nvSpPr>
        <p:spPr>
          <a:xfrm>
            <a:off x="381000" y="5472113"/>
            <a:ext cx="2256184" cy="1477328"/>
          </a:xfrm>
          <a:prstGeom prst="rect">
            <a:avLst/>
          </a:prstGeom>
          <a:noFill/>
        </p:spPr>
        <p:txBody>
          <a:bodyPr wrap="none" rtlCol="0">
            <a:spAutoFit/>
          </a:bodyPr>
          <a:lstStyle/>
          <a:p>
            <a:r>
              <a:rPr lang="en-US" dirty="0" smtClean="0"/>
              <a:t>D- detect old</a:t>
            </a:r>
          </a:p>
          <a:p>
            <a:r>
              <a:rPr lang="en-US" dirty="0" err="1" smtClean="0"/>
              <a:t>d</a:t>
            </a:r>
            <a:r>
              <a:rPr lang="en-US" dirty="0" smtClean="0"/>
              <a:t>- discriminate source</a:t>
            </a:r>
          </a:p>
          <a:p>
            <a:r>
              <a:rPr lang="en-US" dirty="0" err="1" smtClean="0"/>
              <a:t>b</a:t>
            </a:r>
            <a:r>
              <a:rPr lang="en-US" dirty="0" smtClean="0"/>
              <a:t>- ‘false alarm’</a:t>
            </a:r>
          </a:p>
          <a:p>
            <a:r>
              <a:rPr lang="en-US" dirty="0" err="1" smtClean="0"/>
              <a:t>a,g</a:t>
            </a:r>
            <a:r>
              <a:rPr lang="en-US" dirty="0" smtClean="0"/>
              <a:t>- guess source A</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t>Sub-Models Based on Equating Parameters</a:t>
            </a:r>
            <a:endParaRPr lang="en-US" sz="3600" dirty="0"/>
          </a:p>
        </p:txBody>
      </p:sp>
      <p:sp>
        <p:nvSpPr>
          <p:cNvPr id="3" name="Text Placeholder 2"/>
          <p:cNvSpPr>
            <a:spLocks noGrp="1"/>
          </p:cNvSpPr>
          <p:nvPr>
            <p:ph type="body" sz="half" idx="1"/>
          </p:nvPr>
        </p:nvSpPr>
        <p:spPr>
          <a:xfrm>
            <a:off x="457199" y="1600200"/>
            <a:ext cx="8423031" cy="5111262"/>
          </a:xfrm>
        </p:spPr>
        <p:txBody>
          <a:bodyPr>
            <a:normAutofit/>
          </a:bodyPr>
          <a:lstStyle/>
          <a:p>
            <a:r>
              <a:rPr lang="en-US" sz="2400" dirty="0" smtClean="0"/>
              <a:t> Clearly a model with 7 parameters and 6df in the data is not ‘</a:t>
            </a:r>
            <a:r>
              <a:rPr lang="en-US" sz="2400" b="1" dirty="0" smtClean="0">
                <a:solidFill>
                  <a:srgbClr val="FF0000"/>
                </a:solidFill>
              </a:rPr>
              <a:t>identified</a:t>
            </a:r>
            <a:r>
              <a:rPr lang="en-US" sz="2400" dirty="0" smtClean="0"/>
              <a:t>’. Informally, a parametric model is </a:t>
            </a:r>
            <a:r>
              <a:rPr lang="en-US" sz="2400" b="1" dirty="0" smtClean="0">
                <a:solidFill>
                  <a:srgbClr val="FF0000"/>
                </a:solidFill>
              </a:rPr>
              <a:t>globally identified </a:t>
            </a:r>
            <a:r>
              <a:rPr lang="en-US" sz="2400" dirty="0" smtClean="0"/>
              <a:t>if it is never the case that two distinct values of its parameters generate the same probability distribution over the observed data.</a:t>
            </a:r>
          </a:p>
          <a:p>
            <a:r>
              <a:rPr lang="en-US" sz="2400" dirty="0" smtClean="0"/>
              <a:t>Identification is essential if one’s goal is to measure the underlying parameters from observed data. </a:t>
            </a:r>
          </a:p>
          <a:p>
            <a:pPr>
              <a:buNone/>
            </a:pPr>
            <a:endParaRPr lang="en-US" sz="2400" dirty="0" smtClean="0"/>
          </a:p>
          <a:p>
            <a:r>
              <a:rPr lang="en-US" sz="2400" dirty="0" smtClean="0"/>
              <a:t>To identify the model one can use one or more of the following restrictions: </a:t>
            </a:r>
            <a:endParaRPr lang="en-US" sz="2400" dirty="0"/>
          </a:p>
        </p:txBody>
      </p:sp>
      <p:graphicFrame>
        <p:nvGraphicFramePr>
          <p:cNvPr id="5" name="Object 4"/>
          <p:cNvGraphicFramePr>
            <a:graphicFrameLocks noChangeAspect="1"/>
          </p:cNvGraphicFramePr>
          <p:nvPr/>
        </p:nvGraphicFramePr>
        <p:xfrm>
          <a:off x="619858" y="5617308"/>
          <a:ext cx="4092136" cy="1094154"/>
        </p:xfrm>
        <a:graphic>
          <a:graphicData uri="http://schemas.openxmlformats.org/presentationml/2006/ole">
            <mc:AlternateContent xmlns:mc="http://schemas.openxmlformats.org/markup-compatibility/2006">
              <mc:Choice xmlns:v="urn:schemas-microsoft-com:vml" Requires="v">
                <p:oleObj spid="_x0000_s47109" name="Equation" r:id="rId3" imgW="2374900" imgH="635000" progId="Equation.3">
                  <p:embed/>
                </p:oleObj>
              </mc:Choice>
              <mc:Fallback>
                <p:oleObj name="Equation" r:id="rId3" imgW="2374900" imgH="635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858" y="5617308"/>
                        <a:ext cx="4092136" cy="10941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5023010" y="5470769"/>
            <a:ext cx="4015192" cy="830997"/>
          </a:xfrm>
          <a:prstGeom prst="rect">
            <a:avLst/>
          </a:prstGeom>
          <a:noFill/>
        </p:spPr>
        <p:txBody>
          <a:bodyPr wrap="none" rtlCol="0">
            <a:spAutoFit/>
          </a:bodyPr>
          <a:lstStyle/>
          <a:p>
            <a:r>
              <a:rPr lang="en-US" sz="2400" dirty="0" smtClean="0"/>
              <a:t>See Batchelder &amp; Riefer (1990) </a:t>
            </a:r>
          </a:p>
          <a:p>
            <a:r>
              <a:rPr lang="en-US" sz="2400" dirty="0" smtClean="0"/>
              <a:t>Psych. Rev. for details</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1519" y="699053"/>
            <a:ext cx="4346123" cy="6018858"/>
          </a:xfrm>
          <a:prstGeom prst="rect">
            <a:avLst/>
          </a:prstGeom>
        </p:spPr>
      </p:pic>
      <p:sp>
        <p:nvSpPr>
          <p:cNvPr id="6" name="TextBox 5"/>
          <p:cNvSpPr txBox="1"/>
          <p:nvPr/>
        </p:nvSpPr>
        <p:spPr>
          <a:xfrm>
            <a:off x="4961545" y="1036928"/>
            <a:ext cx="4182455" cy="4154983"/>
          </a:xfrm>
          <a:prstGeom prst="rect">
            <a:avLst/>
          </a:prstGeom>
          <a:noFill/>
        </p:spPr>
        <p:txBody>
          <a:bodyPr wrap="none" rtlCol="0">
            <a:spAutoFit/>
          </a:bodyPr>
          <a:lstStyle/>
          <a:p>
            <a:pPr>
              <a:buFont typeface="Wingdings" charset="2"/>
              <a:buChar char="v"/>
            </a:pPr>
            <a:r>
              <a:rPr lang="en-US" sz="2400" dirty="0" smtClean="0"/>
              <a:t>One of the arrows is </a:t>
            </a:r>
          </a:p>
          <a:p>
            <a:r>
              <a:rPr lang="en-US" sz="2400" dirty="0" smtClean="0"/>
              <a:t>wrong can you find it?</a:t>
            </a:r>
          </a:p>
          <a:p>
            <a:endParaRPr lang="en-US" sz="2400" dirty="0" smtClean="0"/>
          </a:p>
          <a:p>
            <a:pPr>
              <a:buFont typeface="Wingdings" charset="2"/>
              <a:buChar char="v"/>
            </a:pPr>
            <a:r>
              <a:rPr lang="en-US" sz="2400" dirty="0" smtClean="0"/>
              <a:t> </a:t>
            </a:r>
            <a:r>
              <a:rPr lang="en-US" sz="2400" dirty="0" err="1" smtClean="0"/>
              <a:t>Xiangen</a:t>
            </a:r>
            <a:r>
              <a:rPr lang="en-US" sz="2400" dirty="0" smtClean="0"/>
              <a:t> </a:t>
            </a:r>
            <a:r>
              <a:rPr lang="en-US" sz="2400" dirty="0" err="1" smtClean="0"/>
              <a:t>Hu</a:t>
            </a:r>
            <a:r>
              <a:rPr lang="en-US" sz="2400" dirty="0" smtClean="0"/>
              <a:t> developed</a:t>
            </a:r>
          </a:p>
          <a:p>
            <a:r>
              <a:rPr lang="en-US" sz="2400" dirty="0" smtClean="0"/>
              <a:t>     a </a:t>
            </a:r>
            <a:r>
              <a:rPr lang="en-US" sz="2400" dirty="0" smtClean="0">
                <a:solidFill>
                  <a:srgbClr val="008000"/>
                </a:solidFill>
              </a:rPr>
              <a:t>graphic user interface (GUI)</a:t>
            </a:r>
          </a:p>
          <a:p>
            <a:r>
              <a:rPr lang="en-US" sz="2400" dirty="0" smtClean="0"/>
              <a:t>     that could  accept product</a:t>
            </a:r>
          </a:p>
          <a:p>
            <a:r>
              <a:rPr lang="en-US" sz="2400" dirty="0" smtClean="0"/>
              <a:t>     trinomial data, select one</a:t>
            </a:r>
          </a:p>
          <a:p>
            <a:r>
              <a:rPr lang="en-US" sz="2400" dirty="0" smtClean="0"/>
              <a:t>     version of the model and</a:t>
            </a:r>
          </a:p>
          <a:p>
            <a:r>
              <a:rPr lang="en-US" sz="2400" dirty="0" smtClean="0"/>
              <a:t>      estimate parameters and </a:t>
            </a:r>
          </a:p>
          <a:p>
            <a:r>
              <a:rPr lang="en-US" sz="2400" dirty="0" smtClean="0"/>
              <a:t>      Test goodness-of-fit.</a:t>
            </a:r>
          </a:p>
          <a:p>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title"/>
          </p:nvPr>
        </p:nvSpPr>
        <p:spPr/>
        <p:txBody>
          <a:bodyPr/>
          <a:lstStyle/>
          <a:p>
            <a:pPr eaLnBrk="1" hangingPunct="1"/>
            <a:r>
              <a:rPr lang="en-US" dirty="0" smtClean="0"/>
              <a:t>A Model for Three Sources</a:t>
            </a:r>
          </a:p>
        </p:txBody>
      </p:sp>
      <p:pic>
        <p:nvPicPr>
          <p:cNvPr id="220162" name="Picture 3" descr="riefer_Page_07"/>
          <p:cNvPicPr>
            <a:picLocks noGrp="1" noChangeAspect="1" noChangeArrowheads="1"/>
          </p:cNvPicPr>
          <p:nvPr>
            <p:ph type="body" idx="1"/>
          </p:nvPr>
        </p:nvPicPr>
        <p:blipFill>
          <a:blip r:embed="rId3"/>
          <a:srcRect t="8333" b="59723"/>
          <a:stretch>
            <a:fillRect/>
          </a:stretch>
        </p:blipFill>
        <p:spPr>
          <a:xfrm>
            <a:off x="0" y="1649413"/>
            <a:ext cx="9144000" cy="5208587"/>
          </a:xfrm>
        </p:spPr>
      </p:pic>
      <p:sp>
        <p:nvSpPr>
          <p:cNvPr id="4" name="TextBox 3"/>
          <p:cNvSpPr txBox="1"/>
          <p:nvPr/>
        </p:nvSpPr>
        <p:spPr>
          <a:xfrm>
            <a:off x="576385" y="4933462"/>
            <a:ext cx="2082621" cy="646331"/>
          </a:xfrm>
          <a:prstGeom prst="rect">
            <a:avLst/>
          </a:prstGeom>
          <a:noFill/>
        </p:spPr>
        <p:txBody>
          <a:bodyPr wrap="none" rtlCol="0">
            <a:spAutoFit/>
          </a:bodyPr>
          <a:lstStyle/>
          <a:p>
            <a:r>
              <a:rPr lang="en-US" dirty="0" smtClean="0"/>
              <a:t>11 parameters 12 </a:t>
            </a:r>
            <a:r>
              <a:rPr lang="en-US" dirty="0" err="1" smtClean="0"/>
              <a:t>df</a:t>
            </a:r>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C543BD03-1D55-0C46-87C6-47E264ECF49F}" type="slidenum">
              <a:rPr lang="en-US"/>
              <a:pPr/>
              <a:t>19</a:t>
            </a:fld>
            <a:endParaRPr lang="en-US"/>
          </a:p>
        </p:txBody>
      </p:sp>
      <p:sp>
        <p:nvSpPr>
          <p:cNvPr id="62467" name="Rectangle 3"/>
          <p:cNvSpPr>
            <a:spLocks noGrp="1" noChangeArrowheads="1"/>
          </p:cNvSpPr>
          <p:nvPr>
            <p:ph type="body" idx="1"/>
          </p:nvPr>
        </p:nvSpPr>
        <p:spPr>
          <a:xfrm>
            <a:off x="457200" y="304800"/>
            <a:ext cx="8686800" cy="5821363"/>
          </a:xfrm>
        </p:spPr>
        <p:txBody>
          <a:bodyPr>
            <a:normAutofit/>
          </a:bodyPr>
          <a:lstStyle/>
          <a:p>
            <a:endParaRPr lang="en-US" sz="400" dirty="0"/>
          </a:p>
          <a:p>
            <a:endParaRPr lang="en-US" sz="400" dirty="0"/>
          </a:p>
          <a:p>
            <a:endParaRPr lang="en-US" sz="400" dirty="0"/>
          </a:p>
          <a:p>
            <a:endParaRPr lang="en-US" sz="400" dirty="0" smtClean="0"/>
          </a:p>
          <a:p>
            <a:pPr>
              <a:buFontTx/>
              <a:buNone/>
            </a:pPr>
            <a:r>
              <a:rPr lang="en-US" sz="3600" dirty="0" smtClean="0"/>
              <a:t>II. B. Binary MPT (BMPT) Model Specification </a:t>
            </a:r>
            <a:endParaRPr lang="en-US" sz="3600" dirty="0"/>
          </a:p>
          <a:p>
            <a:pPr lvl="3">
              <a:buFontTx/>
              <a:buNone/>
            </a:pPr>
            <a:endParaRPr lang="en-US" dirty="0"/>
          </a:p>
          <a:p>
            <a:pPr>
              <a:buFont typeface="Wingdings" charset="2"/>
              <a:buChar char="v"/>
            </a:pPr>
            <a:r>
              <a:rPr lang="en-US" sz="2800" dirty="0"/>
              <a:t>There are four aspects to a</a:t>
            </a:r>
            <a:r>
              <a:rPr lang="en-US" sz="2800" dirty="0" smtClean="0"/>
              <a:t> BMPT </a:t>
            </a:r>
            <a:r>
              <a:rPr lang="en-US" sz="2800" dirty="0"/>
              <a:t>model:</a:t>
            </a:r>
          </a:p>
          <a:p>
            <a:pPr lvl="1">
              <a:buFont typeface="Wingdings" pitchFamily="-110" charset="2"/>
              <a:buChar char="Ø"/>
            </a:pPr>
            <a:r>
              <a:rPr lang="en-US" dirty="0"/>
              <a:t>Observable response categories</a:t>
            </a:r>
          </a:p>
          <a:p>
            <a:pPr lvl="1">
              <a:buFont typeface="Wingdings" pitchFamily="-110" charset="2"/>
              <a:buChar char="Ø"/>
            </a:pPr>
            <a:r>
              <a:rPr lang="en-US" dirty="0"/>
              <a:t>Latent cognitive parameters</a:t>
            </a:r>
          </a:p>
          <a:p>
            <a:pPr lvl="1">
              <a:buFont typeface="Wingdings" pitchFamily="-110" charset="2"/>
              <a:buChar char="Ø"/>
            </a:pPr>
            <a:r>
              <a:rPr lang="en-US" dirty="0"/>
              <a:t>Tree architecture</a:t>
            </a:r>
          </a:p>
          <a:p>
            <a:pPr lvl="1">
              <a:buFont typeface="Wingdings" pitchFamily="-110" charset="2"/>
              <a:buChar char="Ø"/>
            </a:pPr>
            <a:r>
              <a:rPr lang="en-US" dirty="0"/>
              <a:t>Computation rules</a:t>
            </a:r>
          </a:p>
          <a:p>
            <a:endParaRPr lang="en-US" sz="2400" dirty="0" smtClean="0"/>
          </a:p>
          <a:p>
            <a:pPr>
              <a:buFont typeface="Wingdings" charset="2"/>
              <a:buChar char="v"/>
            </a:pPr>
            <a:r>
              <a:rPr lang="en-US" sz="2800" dirty="0" smtClean="0"/>
              <a:t> Each BMPT </a:t>
            </a:r>
            <a:r>
              <a:rPr lang="en-US" sz="2800" dirty="0"/>
              <a:t>model has two or more observable response categories, </a:t>
            </a:r>
            <a:r>
              <a:rPr lang="en-US" sz="2800" i="1" dirty="0"/>
              <a:t>C</a:t>
            </a:r>
            <a:r>
              <a:rPr lang="en-US" sz="2800" baseline="-25000" dirty="0"/>
              <a:t>1</a:t>
            </a:r>
            <a:r>
              <a:rPr lang="en-US" sz="2800" i="1" dirty="0"/>
              <a:t>, C</a:t>
            </a:r>
            <a:r>
              <a:rPr lang="en-US" sz="2800" baseline="-25000" dirty="0"/>
              <a:t>2</a:t>
            </a:r>
            <a:r>
              <a:rPr lang="en-US" sz="2800" dirty="0"/>
              <a:t>, …, </a:t>
            </a:r>
            <a:r>
              <a:rPr lang="en-US" sz="2800" i="1" dirty="0"/>
              <a:t>C</a:t>
            </a:r>
            <a:r>
              <a:rPr lang="en-US" sz="2800" i="1" baseline="-25000" dirty="0"/>
              <a:t>J</a:t>
            </a:r>
            <a:r>
              <a:rPr lang="en-US" sz="2800" dirty="0"/>
              <a:t>.</a:t>
            </a:r>
          </a:p>
          <a:p>
            <a:pPr lvl="1"/>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pPr algn="l"/>
            <a:r>
              <a:rPr lang="en-US" dirty="0" smtClean="0"/>
              <a:t>AGENDA Part 1. MPT Model Specification</a:t>
            </a:r>
            <a:endParaRPr lang="en-US" dirty="0"/>
          </a:p>
        </p:txBody>
      </p:sp>
      <p:sp>
        <p:nvSpPr>
          <p:cNvPr id="3" name="Content Placeholder 2"/>
          <p:cNvSpPr>
            <a:spLocks noGrp="1"/>
          </p:cNvSpPr>
          <p:nvPr>
            <p:ph idx="1"/>
          </p:nvPr>
        </p:nvSpPr>
        <p:spPr>
          <a:xfrm>
            <a:off x="136769" y="1600200"/>
            <a:ext cx="8890000" cy="5052646"/>
          </a:xfrm>
        </p:spPr>
        <p:txBody>
          <a:bodyPr>
            <a:normAutofit/>
          </a:bodyPr>
          <a:lstStyle/>
          <a:p>
            <a:pPr>
              <a:buNone/>
            </a:pPr>
            <a:r>
              <a:rPr lang="en-US" dirty="0" smtClean="0"/>
              <a:t>    I. </a:t>
            </a:r>
            <a:r>
              <a:rPr lang="en-US" sz="2800" dirty="0" smtClean="0"/>
              <a:t>Orientation to MPT Models</a:t>
            </a:r>
          </a:p>
          <a:p>
            <a:pPr>
              <a:buNone/>
            </a:pPr>
            <a:r>
              <a:rPr lang="en-US" sz="2800" dirty="0" smtClean="0"/>
              <a:t>    II. Review of MPT models</a:t>
            </a:r>
          </a:p>
          <a:p>
            <a:pPr>
              <a:buNone/>
            </a:pPr>
            <a:r>
              <a:rPr lang="en-US" sz="2800" dirty="0" smtClean="0"/>
              <a:t>        A. Examples</a:t>
            </a:r>
          </a:p>
          <a:p>
            <a:pPr>
              <a:buNone/>
            </a:pPr>
            <a:r>
              <a:rPr lang="en-US" sz="2800" dirty="0" smtClean="0"/>
              <a:t>        B. Binary MPT Model Specification</a:t>
            </a:r>
          </a:p>
          <a:p>
            <a:pPr>
              <a:buNone/>
            </a:pPr>
            <a:r>
              <a:rPr lang="en-US" sz="2800" dirty="0" smtClean="0"/>
              <a:t>        C. Critical Issues</a:t>
            </a:r>
          </a:p>
          <a:p>
            <a:pPr>
              <a:buNone/>
            </a:pPr>
            <a:r>
              <a:rPr lang="en-US" sz="2800" dirty="0" smtClean="0"/>
              <a:t>     III. Brief Survey of MPT Modeling </a:t>
            </a:r>
            <a:r>
              <a:rPr lang="en-US" sz="2800" dirty="0" smtClean="0"/>
              <a:t>Areas</a:t>
            </a:r>
          </a:p>
          <a:p>
            <a:pPr>
              <a:buNone/>
            </a:pPr>
            <a:r>
              <a:rPr lang="en-US" sz="2800" dirty="0" smtClean="0"/>
              <a:t>      IV. Statistical Inference for MPT Models</a:t>
            </a:r>
            <a:endParaRPr lang="en-US" sz="2800" dirty="0" smtClean="0"/>
          </a:p>
          <a:p>
            <a:pPr>
              <a:buNone/>
            </a:pPr>
            <a:r>
              <a:rPr lang="en-US" sz="2800" dirty="0" smtClean="0"/>
              <a:t>     </a:t>
            </a:r>
            <a:r>
              <a:rPr lang="en-US" sz="2800" dirty="0" smtClean="0"/>
              <a:t>V</a:t>
            </a:r>
            <a:r>
              <a:rPr lang="en-US" sz="2800" dirty="0" smtClean="0"/>
              <a:t>. A String Language Representation of MPT   	  		  	  	    Models</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7"/>
          <p:cNvSpPr>
            <a:spLocks noGrp="1"/>
          </p:cNvSpPr>
          <p:nvPr>
            <p:ph type="sldNum" sz="quarter" idx="12"/>
          </p:nvPr>
        </p:nvSpPr>
        <p:spPr/>
        <p:txBody>
          <a:bodyPr/>
          <a:lstStyle/>
          <a:p>
            <a:fld id="{C7832437-44DA-4940-9D2F-A1555D9C9333}" type="slidenum">
              <a:rPr lang="en-US"/>
              <a:pPr/>
              <a:t>20</a:t>
            </a:fld>
            <a:endParaRPr lang="en-US"/>
          </a:p>
        </p:txBody>
      </p:sp>
      <p:sp>
        <p:nvSpPr>
          <p:cNvPr id="43012" name="Rectangle 4"/>
          <p:cNvSpPr>
            <a:spLocks noGrp="1" noChangeArrowheads="1"/>
          </p:cNvSpPr>
          <p:nvPr>
            <p:ph type="body" sz="half" idx="1"/>
          </p:nvPr>
        </p:nvSpPr>
        <p:spPr>
          <a:xfrm>
            <a:off x="457200" y="304800"/>
            <a:ext cx="8686800" cy="6553200"/>
          </a:xfrm>
        </p:spPr>
        <p:txBody>
          <a:bodyPr/>
          <a:lstStyle/>
          <a:p>
            <a:endParaRPr lang="en-US" sz="2800" dirty="0"/>
          </a:p>
          <a:p>
            <a:pPr>
              <a:buFont typeface="Wingdings" pitchFamily="-110" charset="2"/>
              <a:buChar char="Ø"/>
            </a:pPr>
            <a:r>
              <a:rPr lang="en-US" sz="2800" dirty="0"/>
              <a:t> An MPT model has one or more functionally independent </a:t>
            </a:r>
            <a:r>
              <a:rPr lang="en-US" sz="2800" b="1" dirty="0"/>
              <a:t>latent parameters</a:t>
            </a:r>
            <a:r>
              <a:rPr lang="en-US" sz="2800" dirty="0"/>
              <a:t>,                 , each representing the probability of a particular cognitive act, where                </a:t>
            </a:r>
            <a:r>
              <a:rPr lang="en-US" sz="2800" dirty="0" smtClean="0"/>
              <a:t>  </a:t>
            </a:r>
            <a:r>
              <a:rPr lang="en-US" sz="2800" dirty="0"/>
              <a:t>is the failure probability.</a:t>
            </a:r>
          </a:p>
          <a:p>
            <a:endParaRPr lang="en-US" sz="2800" dirty="0" smtClean="0"/>
          </a:p>
          <a:p>
            <a:pPr>
              <a:buFont typeface="Wingdings" charset="2"/>
              <a:buChar char="Ø"/>
            </a:pPr>
            <a:r>
              <a:rPr lang="en-US" sz="2800" dirty="0" smtClean="0"/>
              <a:t>The </a:t>
            </a:r>
            <a:r>
              <a:rPr lang="en-US" sz="2800" dirty="0"/>
              <a:t>parameter space</a:t>
            </a:r>
            <a:r>
              <a:rPr lang="en-US" sz="2800" dirty="0" smtClean="0"/>
              <a:t> Ω for the model parameters </a:t>
            </a:r>
            <a:r>
              <a:rPr lang="en-US" sz="2800" b="1" dirty="0" err="1" smtClean="0"/>
              <a:t>Θ</a:t>
            </a:r>
            <a:r>
              <a:rPr lang="en-US" sz="2800" dirty="0" smtClean="0"/>
              <a:t> with </a:t>
            </a:r>
            <a:r>
              <a:rPr lang="en-US" sz="2800" i="1" dirty="0" smtClean="0"/>
              <a:t>S</a:t>
            </a:r>
            <a:r>
              <a:rPr lang="en-US" sz="2800" dirty="0" smtClean="0"/>
              <a:t> parameters </a:t>
            </a:r>
            <a:r>
              <a:rPr lang="en-US" sz="2800" dirty="0"/>
              <a:t>is</a:t>
            </a:r>
            <a:r>
              <a:rPr lang="en-US" sz="2800" dirty="0" smtClean="0"/>
              <a:t> </a:t>
            </a:r>
          </a:p>
          <a:p>
            <a:pPr>
              <a:buFont typeface="Wingdings" charset="2"/>
              <a:buChar char="Ø"/>
            </a:pPr>
            <a:endParaRPr lang="en-US" sz="2800" dirty="0" smtClean="0"/>
          </a:p>
          <a:p>
            <a:pPr>
              <a:buFont typeface="Wingdings" charset="2"/>
              <a:buChar char="Ø"/>
            </a:pPr>
            <a:endParaRPr lang="en-US" sz="2800" dirty="0" smtClean="0"/>
          </a:p>
          <a:p>
            <a:pPr>
              <a:buFont typeface="Wingdings" charset="2"/>
              <a:buChar char="Ø"/>
            </a:pPr>
            <a:endParaRPr lang="en-US" sz="2800" dirty="0" smtClean="0"/>
          </a:p>
          <a:p>
            <a:pPr>
              <a:buNone/>
            </a:pPr>
            <a:r>
              <a:rPr lang="en-US" sz="2800" dirty="0" smtClean="0"/>
              <a:t>    This exhibits the fact that the parameters are functionally independent with each free to vary in (0,1)</a:t>
            </a:r>
            <a:endParaRPr lang="en-US" sz="2800" dirty="0"/>
          </a:p>
        </p:txBody>
      </p:sp>
      <p:graphicFrame>
        <p:nvGraphicFramePr>
          <p:cNvPr id="43013" name="Object 5"/>
          <p:cNvGraphicFramePr>
            <a:graphicFrameLocks noGrp="1" noChangeAspect="1"/>
          </p:cNvGraphicFramePr>
          <p:nvPr>
            <p:ph sz="quarter" idx="2"/>
          </p:nvPr>
        </p:nvGraphicFramePr>
        <p:xfrm>
          <a:off x="5560748" y="1302873"/>
          <a:ext cx="1265887" cy="472196"/>
        </p:xfrm>
        <a:graphic>
          <a:graphicData uri="http://schemas.openxmlformats.org/presentationml/2006/ole">
            <mc:AlternateContent xmlns:mc="http://schemas.openxmlformats.org/markup-compatibility/2006">
              <mc:Choice xmlns:v="urn:schemas-microsoft-com:vml" Requires="v">
                <p:oleObj spid="_x0000_s41993" name="Equation" r:id="rId3" imgW="749160" imgH="279360" progId="Equation.3">
                  <p:embed/>
                </p:oleObj>
              </mc:Choice>
              <mc:Fallback>
                <p:oleObj name="Equation" r:id="rId3" imgW="749160" imgH="2793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0748" y="1302873"/>
                        <a:ext cx="1265887" cy="47219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43016" name="Object 8"/>
          <p:cNvGraphicFramePr>
            <a:graphicFrameLocks noGrp="1" noChangeAspect="1"/>
          </p:cNvGraphicFramePr>
          <p:nvPr>
            <p:ph sz="quarter" idx="3"/>
          </p:nvPr>
        </p:nvGraphicFramePr>
        <p:xfrm>
          <a:off x="1961727" y="2239170"/>
          <a:ext cx="981125" cy="459580"/>
        </p:xfrm>
        <a:graphic>
          <a:graphicData uri="http://schemas.openxmlformats.org/presentationml/2006/ole">
            <mc:AlternateContent xmlns:mc="http://schemas.openxmlformats.org/markup-compatibility/2006">
              <mc:Choice xmlns:v="urn:schemas-microsoft-com:vml" Requires="v">
                <p:oleObj spid="_x0000_s41994" name="Equation" r:id="rId5" imgW="596880" imgH="279360" progId="Equation.3">
                  <p:embed/>
                </p:oleObj>
              </mc:Choice>
              <mc:Fallback>
                <p:oleObj name="Equation" r:id="rId5" imgW="596880" imgH="2793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1727" y="2239170"/>
                        <a:ext cx="981125" cy="45958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43019" name="Object 11"/>
          <p:cNvGraphicFramePr>
            <a:graphicFrameLocks noChangeAspect="1"/>
          </p:cNvGraphicFramePr>
          <p:nvPr/>
        </p:nvGraphicFramePr>
        <p:xfrm>
          <a:off x="1758950" y="4465638"/>
          <a:ext cx="4559300" cy="712787"/>
        </p:xfrm>
        <a:graphic>
          <a:graphicData uri="http://schemas.openxmlformats.org/presentationml/2006/ole">
            <mc:AlternateContent xmlns:mc="http://schemas.openxmlformats.org/markup-compatibility/2006">
              <mc:Choice xmlns:v="urn:schemas-microsoft-com:vml" Requires="v">
                <p:oleObj spid="_x0000_s41995" name="Equation" r:id="rId7" imgW="1955520" imgH="304560" progId="Equation.3">
                  <p:embed/>
                </p:oleObj>
              </mc:Choice>
              <mc:Fallback>
                <p:oleObj name="Equation" r:id="rId7" imgW="1955520" imgH="3045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8950" y="4465638"/>
                        <a:ext cx="4559300" cy="71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8775047E-341D-574A-9BF3-832193D0D9B4}" type="slidenum">
              <a:rPr lang="en-US"/>
              <a:pPr/>
              <a:t>21</a:t>
            </a:fld>
            <a:endParaRPr lang="en-US"/>
          </a:p>
        </p:txBody>
      </p:sp>
      <p:sp>
        <p:nvSpPr>
          <p:cNvPr id="148483" name="Rectangle 3"/>
          <p:cNvSpPr>
            <a:spLocks noGrp="1" noChangeArrowheads="1"/>
          </p:cNvSpPr>
          <p:nvPr>
            <p:ph type="body" idx="1"/>
          </p:nvPr>
        </p:nvSpPr>
        <p:spPr>
          <a:xfrm>
            <a:off x="457200" y="228600"/>
            <a:ext cx="8686800" cy="6400800"/>
          </a:xfrm>
        </p:spPr>
        <p:txBody>
          <a:bodyPr>
            <a:normAutofit lnSpcReduction="10000"/>
          </a:bodyPr>
          <a:lstStyle/>
          <a:p>
            <a:pPr>
              <a:lnSpc>
                <a:spcPct val="90000"/>
              </a:lnSpc>
              <a:buFont typeface="Wingdings" pitchFamily="-110" charset="2"/>
              <a:buChar char="Ø"/>
            </a:pPr>
            <a:r>
              <a:rPr lang="en-US" sz="2400" dirty="0"/>
              <a:t>The </a:t>
            </a:r>
            <a:r>
              <a:rPr lang="en-US" sz="2400" b="1" dirty="0"/>
              <a:t>tree structure</a:t>
            </a:r>
            <a:r>
              <a:rPr lang="en-US" sz="2400" dirty="0"/>
              <a:t> is a</a:t>
            </a:r>
            <a:r>
              <a:rPr lang="en-US" sz="2400" dirty="0" smtClean="0"/>
              <a:t> full binary </a:t>
            </a:r>
            <a:r>
              <a:rPr lang="en-US" sz="2400" dirty="0"/>
              <a:t>tree</a:t>
            </a:r>
            <a:r>
              <a:rPr lang="en-US" sz="2400" dirty="0" smtClean="0"/>
              <a:t> (FBT) with </a:t>
            </a:r>
            <a:r>
              <a:rPr lang="en-US" sz="2400" dirty="0"/>
              <a:t>a single initial </a:t>
            </a:r>
            <a:r>
              <a:rPr lang="en-US" sz="2400" dirty="0" smtClean="0"/>
              <a:t>node (the root), </a:t>
            </a:r>
            <a:r>
              <a:rPr lang="en-US" sz="2400" dirty="0"/>
              <a:t>intermediate nodes, and terminal </a:t>
            </a:r>
            <a:r>
              <a:rPr lang="en-US" sz="2400" dirty="0" smtClean="0"/>
              <a:t>nodes (the leafs). All intermediate nodes have exactly two children and all nodes but the root have exactly one parent</a:t>
            </a:r>
          </a:p>
          <a:p>
            <a:pPr>
              <a:lnSpc>
                <a:spcPct val="90000"/>
              </a:lnSpc>
              <a:buNone/>
            </a:pPr>
            <a:r>
              <a:rPr lang="en-US" sz="2400" dirty="0" smtClean="0"/>
              <a:t>                    </a:t>
            </a:r>
          </a:p>
          <a:p>
            <a:pPr>
              <a:lnSpc>
                <a:spcPct val="90000"/>
              </a:lnSpc>
              <a:buNone/>
            </a:pPr>
            <a:r>
              <a:rPr lang="en-US" sz="2400" dirty="0" smtClean="0"/>
              <a:t>  If                      is in the FBT,         is a parent of            and</a:t>
            </a:r>
          </a:p>
          <a:p>
            <a:pPr>
              <a:lnSpc>
                <a:spcPct val="90000"/>
              </a:lnSpc>
              <a:buNone/>
            </a:pPr>
            <a:r>
              <a:rPr lang="en-US" sz="2400" dirty="0" smtClean="0"/>
              <a:t>         is a child of </a:t>
            </a:r>
          </a:p>
          <a:p>
            <a:pPr>
              <a:lnSpc>
                <a:spcPct val="90000"/>
              </a:lnSpc>
              <a:buNone/>
            </a:pPr>
            <a:r>
              <a:rPr lang="en-US" sz="2400" dirty="0" smtClean="0"/>
              <a:t>   </a:t>
            </a:r>
          </a:p>
          <a:p>
            <a:pPr>
              <a:lnSpc>
                <a:spcPct val="90000"/>
              </a:lnSpc>
            </a:pPr>
            <a:r>
              <a:rPr lang="en-US" sz="2400" dirty="0" smtClean="0"/>
              <a:t>Associated </a:t>
            </a:r>
            <a:r>
              <a:rPr lang="en-US" sz="2400" dirty="0"/>
              <a:t>with each non-terminal node is a </a:t>
            </a:r>
            <a:r>
              <a:rPr lang="en-US" sz="2400" dirty="0" smtClean="0"/>
              <a:t>parameter</a:t>
            </a:r>
          </a:p>
          <a:p>
            <a:pPr>
              <a:lnSpc>
                <a:spcPct val="90000"/>
              </a:lnSpc>
              <a:buNone/>
            </a:pPr>
            <a:r>
              <a:rPr lang="en-US" sz="2400" dirty="0" smtClean="0"/>
              <a:t>            ( </a:t>
            </a:r>
            <a:r>
              <a:rPr lang="en-US" sz="2400" dirty="0"/>
              <a:t>or a number</a:t>
            </a:r>
            <a:r>
              <a:rPr lang="en-US" sz="2400" dirty="0" smtClean="0"/>
              <a:t> </a:t>
            </a:r>
            <a:r>
              <a:rPr lang="en-US" sz="2400" i="1" dirty="0" err="1"/>
              <a:t>x</a:t>
            </a:r>
            <a:r>
              <a:rPr lang="en-US" sz="2400" dirty="0" smtClean="0"/>
              <a:t> </a:t>
            </a:r>
            <a:r>
              <a:rPr lang="en-US" sz="2400" dirty="0"/>
              <a:t>in (0,1))</a:t>
            </a:r>
            <a:r>
              <a:rPr lang="en-US" sz="2400" dirty="0" smtClean="0"/>
              <a:t>. Associated with each leaf is a category </a:t>
            </a:r>
          </a:p>
          <a:p>
            <a:pPr>
              <a:lnSpc>
                <a:spcPct val="90000"/>
              </a:lnSpc>
              <a:buNone/>
            </a:pPr>
            <a:endParaRPr lang="en-US" sz="2400" dirty="0"/>
          </a:p>
          <a:p>
            <a:pPr>
              <a:lnSpc>
                <a:spcPct val="90000"/>
              </a:lnSpc>
            </a:pPr>
            <a:r>
              <a:rPr lang="en-US" sz="2400" dirty="0"/>
              <a:t>Each non-terminal node has</a:t>
            </a:r>
            <a:r>
              <a:rPr lang="en-US" sz="2400" dirty="0" smtClean="0"/>
              <a:t> two links </a:t>
            </a:r>
            <a:r>
              <a:rPr lang="en-US" sz="2400" dirty="0"/>
              <a:t>that correspond, respectively, to the success or failure of the cognitive act represented by</a:t>
            </a:r>
            <a:r>
              <a:rPr lang="en-US" sz="2400" dirty="0" smtClean="0"/>
              <a:t>      (</a:t>
            </a:r>
            <a:r>
              <a:rPr lang="en-US" sz="2400" dirty="0"/>
              <a:t>or</a:t>
            </a:r>
            <a:r>
              <a:rPr lang="en-US" sz="2400" dirty="0" smtClean="0"/>
              <a:t> </a:t>
            </a:r>
            <a:r>
              <a:rPr lang="en-US" sz="2400" dirty="0" err="1"/>
              <a:t>x</a:t>
            </a:r>
            <a:r>
              <a:rPr lang="en-US" sz="2400" dirty="0" smtClean="0"/>
              <a:t>)</a:t>
            </a:r>
            <a:r>
              <a:rPr lang="en-US" sz="2400" dirty="0"/>
              <a:t>.</a:t>
            </a:r>
          </a:p>
          <a:p>
            <a:pPr>
              <a:lnSpc>
                <a:spcPct val="90000"/>
              </a:lnSpc>
              <a:buNone/>
            </a:pPr>
            <a:endParaRPr lang="en-US" sz="2400" dirty="0"/>
          </a:p>
          <a:p>
            <a:pPr>
              <a:lnSpc>
                <a:spcPct val="90000"/>
              </a:lnSpc>
            </a:pPr>
            <a:r>
              <a:rPr lang="en-US" sz="2400" dirty="0"/>
              <a:t>Parameters</a:t>
            </a:r>
            <a:r>
              <a:rPr lang="en-US" sz="2400" dirty="0" smtClean="0"/>
              <a:t> and categories can </a:t>
            </a:r>
            <a:r>
              <a:rPr lang="en-US" sz="2400" dirty="0"/>
              <a:t>occur several times in a tree, and the numerical links are there to join trees or represent hypotheses.</a:t>
            </a:r>
          </a:p>
        </p:txBody>
      </p:sp>
      <p:graphicFrame>
        <p:nvGraphicFramePr>
          <p:cNvPr id="43010" name="Object 2"/>
          <p:cNvGraphicFramePr>
            <a:graphicFrameLocks noChangeAspect="1"/>
          </p:cNvGraphicFramePr>
          <p:nvPr/>
        </p:nvGraphicFramePr>
        <p:xfrm>
          <a:off x="934670" y="3249777"/>
          <a:ext cx="321257" cy="407500"/>
        </p:xfrm>
        <a:graphic>
          <a:graphicData uri="http://schemas.openxmlformats.org/presentationml/2006/ole">
            <mc:AlternateContent xmlns:mc="http://schemas.openxmlformats.org/markup-compatibility/2006">
              <mc:Choice xmlns:v="urn:schemas-microsoft-com:vml" Requires="v">
                <p:oleObj spid="_x0000_s43029" name="Equation" r:id="rId3" imgW="139700" imgH="177800" progId="Equation.3">
                  <p:embed/>
                </p:oleObj>
              </mc:Choice>
              <mc:Fallback>
                <p:oleObj name="Equation" r:id="rId3" imgW="1397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670" y="3249777"/>
                        <a:ext cx="321257" cy="4075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43011" name="Object 3"/>
          <p:cNvGraphicFramePr>
            <a:graphicFrameLocks noChangeAspect="1"/>
          </p:cNvGraphicFramePr>
          <p:nvPr/>
        </p:nvGraphicFramePr>
        <p:xfrm>
          <a:off x="2827603" y="5035429"/>
          <a:ext cx="306610" cy="388449"/>
        </p:xfrm>
        <a:graphic>
          <a:graphicData uri="http://schemas.openxmlformats.org/presentationml/2006/ole">
            <mc:AlternateContent xmlns:mc="http://schemas.openxmlformats.org/markup-compatibility/2006">
              <mc:Choice xmlns:v="urn:schemas-microsoft-com:vml" Requires="v">
                <p:oleObj spid="_x0000_s43030" name="Equation" r:id="rId5" imgW="139700" imgH="177800" progId="Equation.3">
                  <p:embed/>
                </p:oleObj>
              </mc:Choice>
              <mc:Fallback>
                <p:oleObj name="Equation" r:id="rId5" imgW="1397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7603" y="5035429"/>
                        <a:ext cx="306610" cy="388449"/>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1095299" y="1791519"/>
          <a:ext cx="1146843" cy="458737"/>
        </p:xfrm>
        <a:graphic>
          <a:graphicData uri="http://schemas.openxmlformats.org/presentationml/2006/ole">
            <mc:AlternateContent xmlns:mc="http://schemas.openxmlformats.org/markup-compatibility/2006">
              <mc:Choice xmlns:v="urn:schemas-microsoft-com:vml" Requires="v">
                <p:oleObj spid="_x0000_s43031" name="Equation" r:id="rId7" imgW="508000" imgH="203200" progId="Equation.3">
                  <p:embed/>
                </p:oleObj>
              </mc:Choice>
              <mc:Fallback>
                <p:oleObj name="Equation" r:id="rId7" imgW="508000" imgH="2032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5299" y="1791519"/>
                        <a:ext cx="1146843" cy="458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5" name="Object 7"/>
          <p:cNvGraphicFramePr>
            <a:graphicFrameLocks noChangeAspect="1"/>
          </p:cNvGraphicFramePr>
          <p:nvPr/>
        </p:nvGraphicFramePr>
        <p:xfrm>
          <a:off x="2827603" y="2220913"/>
          <a:ext cx="314325" cy="400050"/>
        </p:xfrm>
        <a:graphic>
          <a:graphicData uri="http://schemas.openxmlformats.org/presentationml/2006/ole">
            <mc:AlternateContent xmlns:mc="http://schemas.openxmlformats.org/markup-compatibility/2006">
              <mc:Choice xmlns:v="urn:schemas-microsoft-com:vml" Requires="v">
                <p:oleObj spid="_x0000_s43032" name="Equation" r:id="rId9" imgW="139700" imgH="177800" progId="Equation.3">
                  <p:embed/>
                </p:oleObj>
              </mc:Choice>
              <mc:Fallback>
                <p:oleObj name="Equation" r:id="rId9" imgW="139700" imgH="1778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27603" y="2220913"/>
                        <a:ext cx="314325"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6" name="Object 8"/>
          <p:cNvGraphicFramePr>
            <a:graphicFrameLocks noChangeAspect="1"/>
          </p:cNvGraphicFramePr>
          <p:nvPr/>
        </p:nvGraphicFramePr>
        <p:xfrm>
          <a:off x="6367462" y="1762126"/>
          <a:ext cx="371475" cy="458787"/>
        </p:xfrm>
        <a:graphic>
          <a:graphicData uri="http://schemas.openxmlformats.org/presentationml/2006/ole">
            <mc:AlternateContent xmlns:mc="http://schemas.openxmlformats.org/markup-compatibility/2006">
              <mc:Choice xmlns:v="urn:schemas-microsoft-com:vml" Requires="v">
                <p:oleObj spid="_x0000_s43033" name="Equation" r:id="rId11" imgW="165100" imgH="203200" progId="Equation.3">
                  <p:embed/>
                </p:oleObj>
              </mc:Choice>
              <mc:Fallback>
                <p:oleObj name="Equation" r:id="rId11" imgW="165100" imgH="20320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67462" y="1762126"/>
                        <a:ext cx="371475" cy="45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7" name="Object 9"/>
          <p:cNvGraphicFramePr>
            <a:graphicFrameLocks noChangeAspect="1"/>
          </p:cNvGraphicFramePr>
          <p:nvPr/>
        </p:nvGraphicFramePr>
        <p:xfrm>
          <a:off x="723824" y="2220913"/>
          <a:ext cx="371475" cy="458787"/>
        </p:xfrm>
        <a:graphic>
          <a:graphicData uri="http://schemas.openxmlformats.org/presentationml/2006/ole">
            <mc:AlternateContent xmlns:mc="http://schemas.openxmlformats.org/markup-compatibility/2006">
              <mc:Choice xmlns:v="urn:schemas-microsoft-com:vml" Requires="v">
                <p:oleObj spid="_x0000_s43034" name="Equation" r:id="rId13" imgW="165100" imgH="203200" progId="Equation.3">
                  <p:embed/>
                </p:oleObj>
              </mc:Choice>
              <mc:Fallback>
                <p:oleObj name="Equation" r:id="rId13" imgW="165100" imgH="203200" progId="Equation.3">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824" y="2220913"/>
                        <a:ext cx="371475" cy="45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8" name="Object 10"/>
          <p:cNvGraphicFramePr>
            <a:graphicFrameLocks noChangeAspect="1"/>
          </p:cNvGraphicFramePr>
          <p:nvPr/>
        </p:nvGraphicFramePr>
        <p:xfrm>
          <a:off x="4060825" y="1850206"/>
          <a:ext cx="314325" cy="400050"/>
        </p:xfrm>
        <a:graphic>
          <a:graphicData uri="http://schemas.openxmlformats.org/presentationml/2006/ole">
            <mc:AlternateContent xmlns:mc="http://schemas.openxmlformats.org/markup-compatibility/2006">
              <mc:Choice xmlns:v="urn:schemas-microsoft-com:vml" Requires="v">
                <p:oleObj spid="_x0000_s43035" name="Equation" r:id="rId15" imgW="139700" imgH="177800" progId="Equation.3">
                  <p:embed/>
                </p:oleObj>
              </mc:Choice>
              <mc:Fallback>
                <p:oleObj name="Equation" r:id="rId15" imgW="139700" imgH="177800" progId="Equation.3">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60825" y="1850206"/>
                        <a:ext cx="314325"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2044661" y="3657277"/>
          <a:ext cx="394961" cy="421292"/>
        </p:xfrm>
        <a:graphic>
          <a:graphicData uri="http://schemas.openxmlformats.org/presentationml/2006/ole">
            <mc:AlternateContent xmlns:mc="http://schemas.openxmlformats.org/markup-compatibility/2006">
              <mc:Choice xmlns:v="urn:schemas-microsoft-com:vml" Requires="v">
                <p:oleObj spid="_x0000_s43036" name="Equation" r:id="rId17" imgW="190500" imgH="203200" progId="Equation.3">
                  <p:embed/>
                </p:oleObj>
              </mc:Choice>
              <mc:Fallback>
                <p:oleObj name="Equation" r:id="rId17" imgW="190500" imgH="203200" progId="Equation.3">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44661" y="3657277"/>
                        <a:ext cx="394961" cy="421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63D22C1F-89D6-7040-9161-4A85A0E24087}" type="slidenum">
              <a:rPr lang="en-US"/>
              <a:pPr/>
              <a:t>22</a:t>
            </a:fld>
            <a:endParaRPr lang="en-US"/>
          </a:p>
        </p:txBody>
      </p:sp>
      <p:sp>
        <p:nvSpPr>
          <p:cNvPr id="149507" name="Rectangle 3"/>
          <p:cNvSpPr>
            <a:spLocks noGrp="1" noChangeArrowheads="1"/>
          </p:cNvSpPr>
          <p:nvPr>
            <p:ph type="body" sz="half" idx="1"/>
          </p:nvPr>
        </p:nvSpPr>
        <p:spPr>
          <a:xfrm>
            <a:off x="304800" y="381000"/>
            <a:ext cx="8534400" cy="6172200"/>
          </a:xfrm>
        </p:spPr>
        <p:txBody>
          <a:bodyPr/>
          <a:lstStyle/>
          <a:p>
            <a:pPr>
              <a:buFontTx/>
              <a:buNone/>
            </a:pPr>
            <a:endParaRPr lang="en-US" sz="2800" dirty="0"/>
          </a:p>
          <a:p>
            <a:pPr>
              <a:buFont typeface="Wingdings" charset="2"/>
              <a:buChar char="v"/>
            </a:pPr>
            <a:r>
              <a:rPr lang="en-US" sz="2800" dirty="0"/>
              <a:t>The final aspect of an MPT model</a:t>
            </a:r>
            <a:r>
              <a:rPr lang="en-US" sz="2800" dirty="0" smtClean="0"/>
              <a:t> are </a:t>
            </a:r>
            <a:r>
              <a:rPr lang="en-US" sz="2800" dirty="0"/>
              <a:t>the </a:t>
            </a:r>
            <a:r>
              <a:rPr lang="en-US" sz="2800" b="1" dirty="0"/>
              <a:t>computational rules</a:t>
            </a:r>
            <a:r>
              <a:rPr lang="en-US" sz="2800" dirty="0"/>
              <a:t> that compute category probabilities in terms of the parameters.</a:t>
            </a:r>
          </a:p>
          <a:p>
            <a:endParaRPr lang="en-US" sz="2800" dirty="0"/>
          </a:p>
          <a:p>
            <a:pPr>
              <a:buFont typeface="Wingdings" charset="2"/>
              <a:buChar char="v"/>
            </a:pPr>
            <a:r>
              <a:rPr lang="en-US" sz="2800" dirty="0"/>
              <a:t>Each tree consists of a set of branches each terminating in a category. Branch probabilities are products of link probabilities.</a:t>
            </a:r>
          </a:p>
          <a:p>
            <a:endParaRPr lang="en-US" sz="2800" dirty="0" smtClean="0"/>
          </a:p>
          <a:p>
            <a:pPr>
              <a:buFont typeface="Wingdings" charset="2"/>
              <a:buChar char="v"/>
            </a:pPr>
            <a:r>
              <a:rPr lang="en-US" sz="2800" dirty="0" smtClean="0"/>
              <a:t> This </a:t>
            </a:r>
            <a:r>
              <a:rPr lang="en-US" sz="2800" dirty="0"/>
              <a:t>rule represents a Markovian assumption of the sort seen in probabilistic automata, e.g.</a:t>
            </a:r>
          </a:p>
        </p:txBody>
      </p:sp>
      <p:sp>
        <p:nvSpPr>
          <p:cNvPr id="149512"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prstTxWarp prst="textNoShape">
              <a:avLst/>
            </a:prstTxWarp>
            <a:spAutoFit/>
          </a:bodyPr>
          <a:lstStyle/>
          <a:p>
            <a:endParaRPr lang="en-US"/>
          </a:p>
        </p:txBody>
      </p:sp>
      <p:graphicFrame>
        <p:nvGraphicFramePr>
          <p:cNvPr id="149513" name="Object 9"/>
          <p:cNvGraphicFramePr>
            <a:graphicFrameLocks noGrp="1" noChangeAspect="1"/>
          </p:cNvGraphicFramePr>
          <p:nvPr>
            <p:ph sz="half" idx="2"/>
          </p:nvPr>
        </p:nvGraphicFramePr>
        <p:xfrm>
          <a:off x="838200" y="5715000"/>
          <a:ext cx="7924800" cy="684213"/>
        </p:xfrm>
        <a:graphic>
          <a:graphicData uri="http://schemas.openxmlformats.org/presentationml/2006/ole">
            <mc:AlternateContent xmlns:mc="http://schemas.openxmlformats.org/markup-compatibility/2006">
              <mc:Choice xmlns:v="urn:schemas-microsoft-com:vml" Requires="v">
                <p:oleObj spid="_x0000_s44037" name="Equation" r:id="rId3" imgW="3377880" imgH="291960" progId="Equation.3">
                  <p:embed/>
                </p:oleObj>
              </mc:Choice>
              <mc:Fallback>
                <p:oleObj name="Equation" r:id="rId3" imgW="3377880" imgH="2919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715000"/>
                        <a:ext cx="7924800" cy="68421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normAutofit/>
          </a:bodyPr>
          <a:lstStyle/>
          <a:p>
            <a:pPr algn="l"/>
            <a:r>
              <a:rPr lang="en-US" sz="3600" dirty="0" smtClean="0">
                <a:solidFill>
                  <a:srgbClr val="008000"/>
                </a:solidFill>
              </a:rPr>
              <a:t>         The </a:t>
            </a:r>
            <a:r>
              <a:rPr lang="en-US" sz="3600" dirty="0">
                <a:solidFill>
                  <a:srgbClr val="008000"/>
                </a:solidFill>
              </a:rPr>
              <a:t>Pair-</a:t>
            </a:r>
            <a:r>
              <a:rPr lang="en-US" sz="3600" dirty="0" smtClean="0">
                <a:solidFill>
                  <a:srgbClr val="008000"/>
                </a:solidFill>
              </a:rPr>
              <a:t>Clustering Tree</a:t>
            </a:r>
            <a:endParaRPr lang="en-US" sz="3600" dirty="0">
              <a:solidFill>
                <a:srgbClr val="008000"/>
              </a:solidFill>
            </a:endParaRPr>
          </a:p>
        </p:txBody>
      </p:sp>
      <p:sp>
        <p:nvSpPr>
          <p:cNvPr id="224259" name="Rectangle 3"/>
          <p:cNvSpPr>
            <a:spLocks noGrp="1" noChangeArrowheads="1"/>
          </p:cNvSpPr>
          <p:nvPr>
            <p:ph type="body" sz="half" idx="1"/>
          </p:nvPr>
        </p:nvSpPr>
        <p:spPr>
          <a:xfrm>
            <a:off x="0" y="1600200"/>
            <a:ext cx="9144000" cy="5257800"/>
          </a:xfrm>
        </p:spPr>
        <p:txBody>
          <a:bodyPr/>
          <a:lstStyle/>
          <a:p>
            <a:pPr>
              <a:buFontTx/>
              <a:buNone/>
            </a:pPr>
            <a:r>
              <a:rPr lang="en-US" sz="1800" dirty="0"/>
              <a:t>    Published in Batchelder &amp; </a:t>
            </a:r>
            <a:r>
              <a:rPr lang="en-US" sz="1800" dirty="0" err="1"/>
              <a:t>Riefer</a:t>
            </a:r>
            <a:r>
              <a:rPr lang="en-US" sz="1800" dirty="0"/>
              <a:t> ( </a:t>
            </a:r>
            <a:r>
              <a:rPr lang="en-US" sz="1800" i="1" dirty="0" smtClean="0">
                <a:solidFill>
                  <a:srgbClr val="CC0000"/>
                </a:solidFill>
              </a:rPr>
              <a:t>British </a:t>
            </a:r>
            <a:r>
              <a:rPr lang="en-US" sz="1800" i="1" dirty="0">
                <a:solidFill>
                  <a:srgbClr val="CC0000"/>
                </a:solidFill>
              </a:rPr>
              <a:t>Journal of Statistical &amp; Mathematical Psychology, </a:t>
            </a:r>
            <a:r>
              <a:rPr lang="en-US" sz="1800" dirty="0" smtClean="0">
                <a:solidFill>
                  <a:srgbClr val="CC0000"/>
                </a:solidFill>
              </a:rPr>
              <a:t>1986; Psych Rev, 1980</a:t>
            </a:r>
            <a:r>
              <a:rPr lang="en-US" sz="1800" dirty="0" smtClean="0"/>
              <a:t> </a:t>
            </a:r>
            <a:r>
              <a:rPr lang="en-US" sz="1800" dirty="0"/>
              <a:t>)</a:t>
            </a:r>
          </a:p>
        </p:txBody>
      </p:sp>
      <p:sp>
        <p:nvSpPr>
          <p:cNvPr id="224260" name="Text Box 4"/>
          <p:cNvSpPr txBox="1">
            <a:spLocks noChangeArrowheads="1"/>
          </p:cNvSpPr>
          <p:nvPr/>
        </p:nvSpPr>
        <p:spPr bwMode="auto">
          <a:xfrm>
            <a:off x="980023" y="5340492"/>
            <a:ext cx="4755742" cy="369332"/>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1800" dirty="0"/>
              <a:t>E</a:t>
            </a:r>
            <a:r>
              <a:rPr lang="en-US" sz="1800" baseline="-25000" dirty="0"/>
              <a:t>1         </a:t>
            </a:r>
            <a:r>
              <a:rPr lang="en-US" sz="1800" dirty="0"/>
              <a:t> </a:t>
            </a:r>
            <a:r>
              <a:rPr lang="en-US" sz="1800" dirty="0" smtClean="0"/>
              <a:t>     E</a:t>
            </a:r>
            <a:r>
              <a:rPr lang="en-US" sz="1800" baseline="-25000" dirty="0" smtClean="0"/>
              <a:t>4 </a:t>
            </a:r>
            <a:r>
              <a:rPr lang="en-US" sz="1800" dirty="0" smtClean="0"/>
              <a:t>                   E</a:t>
            </a:r>
            <a:r>
              <a:rPr lang="en-US" sz="1800" baseline="-25000" dirty="0" smtClean="0"/>
              <a:t>2                    </a:t>
            </a:r>
            <a:r>
              <a:rPr lang="en-US" sz="1800" dirty="0" smtClean="0"/>
              <a:t>E</a:t>
            </a:r>
            <a:r>
              <a:rPr lang="en-US" sz="1800" baseline="-25000" dirty="0" smtClean="0"/>
              <a:t>3             </a:t>
            </a:r>
            <a:r>
              <a:rPr lang="en-US" sz="1800" dirty="0" smtClean="0"/>
              <a:t>E</a:t>
            </a:r>
            <a:r>
              <a:rPr lang="en-US" sz="1800" baseline="-25000" dirty="0" smtClean="0"/>
              <a:t>3                 </a:t>
            </a:r>
            <a:r>
              <a:rPr lang="en-US" sz="1800" dirty="0"/>
              <a:t>E</a:t>
            </a:r>
            <a:r>
              <a:rPr lang="en-US" sz="1800" baseline="-25000" dirty="0"/>
              <a:t>4             </a:t>
            </a:r>
            <a:endParaRPr lang="en-US" sz="1800" dirty="0"/>
          </a:p>
        </p:txBody>
      </p:sp>
      <p:sp>
        <p:nvSpPr>
          <p:cNvPr id="224261" name="Line 5"/>
          <p:cNvSpPr>
            <a:spLocks noChangeShapeType="1"/>
          </p:cNvSpPr>
          <p:nvPr/>
        </p:nvSpPr>
        <p:spPr bwMode="auto">
          <a:xfrm flipH="1">
            <a:off x="1447800" y="3048000"/>
            <a:ext cx="1066800" cy="11430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224262" name="Line 6"/>
          <p:cNvSpPr>
            <a:spLocks noChangeShapeType="1"/>
          </p:cNvSpPr>
          <p:nvPr/>
        </p:nvSpPr>
        <p:spPr bwMode="auto">
          <a:xfrm flipH="1">
            <a:off x="1066800" y="4191000"/>
            <a:ext cx="381000" cy="11430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224263" name="Line 7"/>
          <p:cNvSpPr>
            <a:spLocks noChangeShapeType="1"/>
          </p:cNvSpPr>
          <p:nvPr/>
        </p:nvSpPr>
        <p:spPr bwMode="auto">
          <a:xfrm>
            <a:off x="2514600" y="3048000"/>
            <a:ext cx="1447800" cy="7620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224264" name="Line 8"/>
          <p:cNvSpPr>
            <a:spLocks noChangeShapeType="1"/>
          </p:cNvSpPr>
          <p:nvPr/>
        </p:nvSpPr>
        <p:spPr bwMode="auto">
          <a:xfrm flipH="1">
            <a:off x="3505200" y="3810000"/>
            <a:ext cx="457200" cy="9144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224265" name="Line 9"/>
          <p:cNvSpPr>
            <a:spLocks noChangeShapeType="1"/>
          </p:cNvSpPr>
          <p:nvPr/>
        </p:nvSpPr>
        <p:spPr bwMode="auto">
          <a:xfrm>
            <a:off x="3962400" y="3810000"/>
            <a:ext cx="762000" cy="8382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224266" name="Line 10"/>
          <p:cNvSpPr>
            <a:spLocks noChangeShapeType="1"/>
          </p:cNvSpPr>
          <p:nvPr/>
        </p:nvSpPr>
        <p:spPr bwMode="auto">
          <a:xfrm flipH="1">
            <a:off x="3124200" y="4724400"/>
            <a:ext cx="381000" cy="6096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224267" name="Line 11"/>
          <p:cNvSpPr>
            <a:spLocks noChangeShapeType="1"/>
          </p:cNvSpPr>
          <p:nvPr/>
        </p:nvSpPr>
        <p:spPr bwMode="auto">
          <a:xfrm flipH="1">
            <a:off x="4572000" y="4648200"/>
            <a:ext cx="152400" cy="6858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224268" name="Text Box 12"/>
          <p:cNvSpPr txBox="1">
            <a:spLocks noChangeArrowheads="1"/>
          </p:cNvSpPr>
          <p:nvPr/>
        </p:nvSpPr>
        <p:spPr bwMode="auto">
          <a:xfrm>
            <a:off x="746125" y="2855913"/>
            <a:ext cx="184150" cy="366712"/>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endParaRPr lang="en-US" sz="1800"/>
          </a:p>
        </p:txBody>
      </p:sp>
      <p:sp>
        <p:nvSpPr>
          <p:cNvPr id="224269" name="Text Box 13"/>
          <p:cNvSpPr txBox="1">
            <a:spLocks noChangeArrowheads="1"/>
          </p:cNvSpPr>
          <p:nvPr/>
        </p:nvSpPr>
        <p:spPr bwMode="auto">
          <a:xfrm>
            <a:off x="1752600" y="3200400"/>
            <a:ext cx="184150" cy="366713"/>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endParaRPr lang="en-US" sz="1800"/>
          </a:p>
        </p:txBody>
      </p:sp>
      <p:sp>
        <p:nvSpPr>
          <p:cNvPr id="224270" name="Text Box 14"/>
          <p:cNvSpPr txBox="1">
            <a:spLocks noChangeArrowheads="1"/>
          </p:cNvSpPr>
          <p:nvPr/>
        </p:nvSpPr>
        <p:spPr bwMode="auto">
          <a:xfrm>
            <a:off x="914400" y="4495800"/>
            <a:ext cx="260350" cy="366713"/>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1800" i="1"/>
              <a:t>r</a:t>
            </a:r>
          </a:p>
        </p:txBody>
      </p:sp>
      <p:sp>
        <p:nvSpPr>
          <p:cNvPr id="224271" name="Text Box 15"/>
          <p:cNvSpPr txBox="1">
            <a:spLocks noChangeArrowheads="1"/>
          </p:cNvSpPr>
          <p:nvPr/>
        </p:nvSpPr>
        <p:spPr bwMode="auto">
          <a:xfrm>
            <a:off x="1600200" y="3276600"/>
            <a:ext cx="298450" cy="366713"/>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1800" i="1"/>
              <a:t>c</a:t>
            </a:r>
          </a:p>
        </p:txBody>
      </p:sp>
      <p:sp>
        <p:nvSpPr>
          <p:cNvPr id="224272" name="Text Box 16"/>
          <p:cNvSpPr txBox="1">
            <a:spLocks noChangeArrowheads="1"/>
          </p:cNvSpPr>
          <p:nvPr/>
        </p:nvSpPr>
        <p:spPr bwMode="auto">
          <a:xfrm>
            <a:off x="2895600" y="4800600"/>
            <a:ext cx="311150" cy="366713"/>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1800" i="1"/>
              <a:t>u</a:t>
            </a:r>
          </a:p>
        </p:txBody>
      </p:sp>
      <p:sp>
        <p:nvSpPr>
          <p:cNvPr id="224273" name="Text Box 17"/>
          <p:cNvSpPr txBox="1">
            <a:spLocks noChangeArrowheads="1"/>
          </p:cNvSpPr>
          <p:nvPr/>
        </p:nvSpPr>
        <p:spPr bwMode="auto">
          <a:xfrm>
            <a:off x="3276600" y="4114800"/>
            <a:ext cx="311150" cy="366713"/>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1800" i="1"/>
              <a:t>u</a:t>
            </a:r>
          </a:p>
        </p:txBody>
      </p:sp>
      <p:sp>
        <p:nvSpPr>
          <p:cNvPr id="224274" name="Text Box 18"/>
          <p:cNvSpPr txBox="1">
            <a:spLocks noChangeArrowheads="1"/>
          </p:cNvSpPr>
          <p:nvPr/>
        </p:nvSpPr>
        <p:spPr bwMode="auto">
          <a:xfrm>
            <a:off x="4191000" y="4876800"/>
            <a:ext cx="311150" cy="366713"/>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1800" i="1"/>
              <a:t>u</a:t>
            </a:r>
          </a:p>
        </p:txBody>
      </p:sp>
      <p:sp>
        <p:nvSpPr>
          <p:cNvPr id="224275" name="Text Box 19"/>
          <p:cNvSpPr txBox="1">
            <a:spLocks noChangeArrowheads="1"/>
          </p:cNvSpPr>
          <p:nvPr/>
        </p:nvSpPr>
        <p:spPr bwMode="auto">
          <a:xfrm>
            <a:off x="2743200" y="3276600"/>
            <a:ext cx="501650" cy="366713"/>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1800" i="1"/>
              <a:t>1-c</a:t>
            </a:r>
          </a:p>
        </p:txBody>
      </p:sp>
      <p:sp>
        <p:nvSpPr>
          <p:cNvPr id="224276" name="Text Box 20"/>
          <p:cNvSpPr txBox="1">
            <a:spLocks noChangeArrowheads="1"/>
          </p:cNvSpPr>
          <p:nvPr/>
        </p:nvSpPr>
        <p:spPr bwMode="auto">
          <a:xfrm>
            <a:off x="1295400" y="4572000"/>
            <a:ext cx="463550" cy="366713"/>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1800" i="1"/>
              <a:t>1-r</a:t>
            </a:r>
          </a:p>
        </p:txBody>
      </p:sp>
      <p:sp>
        <p:nvSpPr>
          <p:cNvPr id="224277" name="Line 21"/>
          <p:cNvSpPr>
            <a:spLocks noChangeShapeType="1"/>
          </p:cNvSpPr>
          <p:nvPr/>
        </p:nvSpPr>
        <p:spPr bwMode="auto">
          <a:xfrm>
            <a:off x="1447800" y="4191000"/>
            <a:ext cx="533400" cy="11430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224278" name="Text Box 22"/>
          <p:cNvSpPr txBox="1">
            <a:spLocks noChangeArrowheads="1"/>
          </p:cNvSpPr>
          <p:nvPr/>
        </p:nvSpPr>
        <p:spPr bwMode="auto">
          <a:xfrm>
            <a:off x="4648200" y="4876800"/>
            <a:ext cx="514350" cy="366713"/>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1800" i="1"/>
              <a:t>1-u</a:t>
            </a:r>
          </a:p>
        </p:txBody>
      </p:sp>
      <p:sp>
        <p:nvSpPr>
          <p:cNvPr id="224279" name="Text Box 23"/>
          <p:cNvSpPr txBox="1">
            <a:spLocks noChangeArrowheads="1"/>
          </p:cNvSpPr>
          <p:nvPr/>
        </p:nvSpPr>
        <p:spPr bwMode="auto">
          <a:xfrm>
            <a:off x="3810000" y="4114800"/>
            <a:ext cx="514350" cy="366713"/>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1800" i="1"/>
              <a:t>1-u</a:t>
            </a:r>
          </a:p>
        </p:txBody>
      </p:sp>
      <p:sp>
        <p:nvSpPr>
          <p:cNvPr id="224280" name="Text Box 24"/>
          <p:cNvSpPr txBox="1">
            <a:spLocks noChangeArrowheads="1"/>
          </p:cNvSpPr>
          <p:nvPr/>
        </p:nvSpPr>
        <p:spPr bwMode="auto">
          <a:xfrm>
            <a:off x="3276600" y="4876800"/>
            <a:ext cx="514350" cy="366713"/>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1800" i="1"/>
              <a:t>1-u</a:t>
            </a:r>
          </a:p>
        </p:txBody>
      </p:sp>
      <p:sp>
        <p:nvSpPr>
          <p:cNvPr id="224281" name="Line 25"/>
          <p:cNvSpPr>
            <a:spLocks noChangeShapeType="1"/>
          </p:cNvSpPr>
          <p:nvPr/>
        </p:nvSpPr>
        <p:spPr bwMode="auto">
          <a:xfrm>
            <a:off x="3505200" y="4648200"/>
            <a:ext cx="381000" cy="6858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224282" name="Line 26"/>
          <p:cNvSpPr>
            <a:spLocks noChangeShapeType="1"/>
          </p:cNvSpPr>
          <p:nvPr/>
        </p:nvSpPr>
        <p:spPr bwMode="auto">
          <a:xfrm>
            <a:off x="4724400" y="4572000"/>
            <a:ext cx="685800" cy="83820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224283" name="Text Box 27"/>
          <p:cNvSpPr txBox="1">
            <a:spLocks noChangeArrowheads="1"/>
          </p:cNvSpPr>
          <p:nvPr/>
        </p:nvSpPr>
        <p:spPr bwMode="auto">
          <a:xfrm>
            <a:off x="5486400" y="2057400"/>
            <a:ext cx="3544888" cy="4116388"/>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2400" b="1">
                <a:solidFill>
                  <a:srgbClr val="FF9900"/>
                </a:solidFill>
              </a:rPr>
              <a:t>Parameters</a:t>
            </a:r>
          </a:p>
          <a:p>
            <a:pPr>
              <a:spcBef>
                <a:spcPct val="0"/>
              </a:spcBef>
              <a:buFontTx/>
              <a:buNone/>
            </a:pPr>
            <a:r>
              <a:rPr lang="en-US" sz="1800" i="1"/>
              <a:t>c-</a:t>
            </a:r>
            <a:r>
              <a:rPr lang="en-US" sz="1800"/>
              <a:t> prob. of forming a cluster</a:t>
            </a:r>
          </a:p>
          <a:p>
            <a:pPr>
              <a:spcBef>
                <a:spcPct val="0"/>
              </a:spcBef>
              <a:buFontTx/>
              <a:buNone/>
            </a:pPr>
            <a:r>
              <a:rPr lang="en-US" sz="1800" i="1"/>
              <a:t>r</a:t>
            </a:r>
            <a:r>
              <a:rPr lang="en-US" sz="1800"/>
              <a:t>- prob. Retrieving a cluster</a:t>
            </a:r>
          </a:p>
          <a:p>
            <a:pPr>
              <a:spcBef>
                <a:spcPct val="0"/>
              </a:spcBef>
              <a:buFontTx/>
              <a:buNone/>
            </a:pPr>
            <a:r>
              <a:rPr lang="en-US" sz="1800" i="1"/>
              <a:t>u</a:t>
            </a:r>
            <a:r>
              <a:rPr lang="en-US" sz="1800"/>
              <a:t>- prob. Storing and retrieving</a:t>
            </a:r>
          </a:p>
          <a:p>
            <a:pPr>
              <a:spcBef>
                <a:spcPct val="0"/>
              </a:spcBef>
              <a:buFontTx/>
              <a:buNone/>
            </a:pPr>
            <a:r>
              <a:rPr lang="en-US" sz="1800"/>
              <a:t>     a non-clustered word</a:t>
            </a:r>
          </a:p>
          <a:p>
            <a:pPr>
              <a:spcBef>
                <a:spcPct val="0"/>
              </a:spcBef>
              <a:buFontTx/>
              <a:buNone/>
            </a:pPr>
            <a:r>
              <a:rPr lang="en-US" sz="1800"/>
              <a:t>0&lt;</a:t>
            </a:r>
            <a:r>
              <a:rPr lang="en-US" sz="1800" i="1"/>
              <a:t>c</a:t>
            </a:r>
            <a:r>
              <a:rPr lang="en-US" sz="1800"/>
              <a:t>, </a:t>
            </a:r>
            <a:r>
              <a:rPr lang="en-US" sz="1800" i="1"/>
              <a:t>r</a:t>
            </a:r>
            <a:r>
              <a:rPr lang="en-US" sz="1800"/>
              <a:t>, </a:t>
            </a:r>
            <a:r>
              <a:rPr lang="en-US" sz="1800" i="1"/>
              <a:t>u</a:t>
            </a:r>
            <a:r>
              <a:rPr lang="en-US" sz="1800"/>
              <a:t>&lt; 1</a:t>
            </a:r>
          </a:p>
          <a:p>
            <a:pPr>
              <a:spcBef>
                <a:spcPct val="0"/>
              </a:spcBef>
              <a:buFontTx/>
              <a:buNone/>
            </a:pPr>
            <a:endParaRPr lang="en-US" sz="1800"/>
          </a:p>
          <a:p>
            <a:pPr>
              <a:spcBef>
                <a:spcPct val="0"/>
              </a:spcBef>
              <a:buFontTx/>
              <a:buNone/>
            </a:pPr>
            <a:r>
              <a:rPr lang="en-US" sz="2400" b="1">
                <a:solidFill>
                  <a:schemeClr val="accent2"/>
                </a:solidFill>
              </a:rPr>
              <a:t>Category Probabilities</a:t>
            </a:r>
          </a:p>
          <a:p>
            <a:pPr>
              <a:spcBef>
                <a:spcPct val="0"/>
              </a:spcBef>
              <a:buFontTx/>
              <a:buNone/>
            </a:pPr>
            <a:r>
              <a:rPr lang="en-US" sz="1800"/>
              <a:t>     Pr(E</a:t>
            </a:r>
            <a:r>
              <a:rPr lang="en-US" sz="1800" baseline="-25000"/>
              <a:t>1</a:t>
            </a:r>
            <a:r>
              <a:rPr lang="en-US" sz="1800"/>
              <a:t>)=</a:t>
            </a:r>
            <a:r>
              <a:rPr lang="en-US" sz="1800" i="1"/>
              <a:t>cr;  </a:t>
            </a:r>
            <a:r>
              <a:rPr lang="en-US" sz="1800"/>
              <a:t>Pr(E</a:t>
            </a:r>
            <a:r>
              <a:rPr lang="en-US" sz="1800" baseline="-25000"/>
              <a:t>2</a:t>
            </a:r>
            <a:r>
              <a:rPr lang="en-US" sz="1800"/>
              <a:t>)=(1-</a:t>
            </a:r>
            <a:r>
              <a:rPr lang="en-US" sz="1800" i="1"/>
              <a:t>c</a:t>
            </a:r>
            <a:r>
              <a:rPr lang="en-US" sz="1800"/>
              <a:t>)</a:t>
            </a:r>
            <a:r>
              <a:rPr lang="en-US" sz="1800" i="1"/>
              <a:t>u</a:t>
            </a:r>
            <a:r>
              <a:rPr lang="en-US" sz="1800" baseline="30000"/>
              <a:t>2</a:t>
            </a:r>
          </a:p>
          <a:p>
            <a:pPr>
              <a:spcBef>
                <a:spcPct val="0"/>
              </a:spcBef>
              <a:buFontTx/>
              <a:buNone/>
            </a:pPr>
            <a:endParaRPr lang="en-US" sz="1800" baseline="30000"/>
          </a:p>
          <a:p>
            <a:pPr>
              <a:spcBef>
                <a:spcPct val="0"/>
              </a:spcBef>
              <a:buFontTx/>
              <a:buNone/>
            </a:pPr>
            <a:r>
              <a:rPr lang="en-US" sz="1800"/>
              <a:t>     Pr(E</a:t>
            </a:r>
            <a:r>
              <a:rPr lang="en-US" sz="1800" baseline="-25000"/>
              <a:t>3</a:t>
            </a:r>
            <a:r>
              <a:rPr lang="en-US" sz="1800"/>
              <a:t>)=(1-</a:t>
            </a:r>
            <a:r>
              <a:rPr lang="en-US" sz="1800" i="1"/>
              <a:t>c</a:t>
            </a:r>
            <a:r>
              <a:rPr lang="en-US" sz="1800"/>
              <a:t>)</a:t>
            </a:r>
            <a:r>
              <a:rPr lang="en-US" sz="1800" i="1"/>
              <a:t>u</a:t>
            </a:r>
            <a:r>
              <a:rPr lang="en-US" sz="1800"/>
              <a:t>(1-</a:t>
            </a:r>
            <a:r>
              <a:rPr lang="en-US" sz="1800" i="1"/>
              <a:t>u</a:t>
            </a:r>
            <a:r>
              <a:rPr lang="en-US" sz="1800"/>
              <a:t>)+(1-</a:t>
            </a:r>
            <a:r>
              <a:rPr lang="en-US" sz="1800" i="1"/>
              <a:t>c</a:t>
            </a:r>
            <a:r>
              <a:rPr lang="en-US" sz="1800"/>
              <a:t>)(1-</a:t>
            </a:r>
            <a:r>
              <a:rPr lang="en-US" sz="1800" i="1"/>
              <a:t>u</a:t>
            </a:r>
            <a:r>
              <a:rPr lang="en-US" sz="1800"/>
              <a:t>)</a:t>
            </a:r>
            <a:r>
              <a:rPr lang="en-US" sz="1800" i="1"/>
              <a:t>u</a:t>
            </a:r>
          </a:p>
          <a:p>
            <a:pPr>
              <a:spcBef>
                <a:spcPct val="0"/>
              </a:spcBef>
              <a:buFontTx/>
              <a:buNone/>
            </a:pPr>
            <a:r>
              <a:rPr lang="en-US" sz="1800"/>
              <a:t>     </a:t>
            </a:r>
          </a:p>
          <a:p>
            <a:pPr>
              <a:spcBef>
                <a:spcPct val="0"/>
              </a:spcBef>
              <a:buFontTx/>
              <a:buNone/>
            </a:pPr>
            <a:r>
              <a:rPr lang="en-US" sz="1800"/>
              <a:t>      </a:t>
            </a:r>
            <a:endParaRPr lang="en-US" sz="2400">
              <a:solidFill>
                <a:srgbClr val="FF9900"/>
              </a:solidFill>
            </a:endParaRPr>
          </a:p>
          <a:p>
            <a:pPr>
              <a:spcBef>
                <a:spcPct val="0"/>
              </a:spcBef>
              <a:buFontTx/>
              <a:buNone/>
            </a:pPr>
            <a:endParaRPr lang="en-US" sz="2400"/>
          </a:p>
        </p:txBody>
      </p:sp>
      <p:sp>
        <p:nvSpPr>
          <p:cNvPr id="224284" name="Text Box 28"/>
          <p:cNvSpPr txBox="1">
            <a:spLocks noChangeArrowheads="1"/>
          </p:cNvSpPr>
          <p:nvPr/>
        </p:nvSpPr>
        <p:spPr bwMode="auto">
          <a:xfrm>
            <a:off x="152400" y="5638800"/>
            <a:ext cx="1658938" cy="457200"/>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2400">
                <a:solidFill>
                  <a:srgbClr val="CC0000"/>
                </a:solidFill>
              </a:rPr>
              <a:t>Categories</a:t>
            </a:r>
          </a:p>
        </p:txBody>
      </p:sp>
      <p:sp>
        <p:nvSpPr>
          <p:cNvPr id="224285" name="Text Box 29"/>
          <p:cNvSpPr txBox="1">
            <a:spLocks noChangeArrowheads="1"/>
          </p:cNvSpPr>
          <p:nvPr/>
        </p:nvSpPr>
        <p:spPr bwMode="auto">
          <a:xfrm>
            <a:off x="685800" y="6172200"/>
            <a:ext cx="8135949" cy="646331"/>
          </a:xfrm>
          <a:prstGeom prst="rect">
            <a:avLst/>
          </a:prstGeom>
          <a:noFill/>
          <a:ln w="9525">
            <a:noFill/>
            <a:miter lim="800000"/>
            <a:headEnd/>
            <a:tailEnd/>
          </a:ln>
          <a:effectLst/>
        </p:spPr>
        <p:txBody>
          <a:bodyPr wrap="none">
            <a:prstTxWarp prst="textNoShape">
              <a:avLst/>
            </a:prstTxWarp>
            <a:spAutoFit/>
          </a:bodyPr>
          <a:lstStyle/>
          <a:p>
            <a:pPr>
              <a:spcBef>
                <a:spcPct val="0"/>
              </a:spcBef>
              <a:buFontTx/>
              <a:buNone/>
            </a:pPr>
            <a:r>
              <a:rPr lang="en-US" sz="1800" dirty="0"/>
              <a:t>Model is simple.</a:t>
            </a:r>
            <a:r>
              <a:rPr lang="en-US" sz="1800" dirty="0" smtClean="0"/>
              <a:t> Makes approximations: only </a:t>
            </a:r>
            <a:r>
              <a:rPr lang="en-US" sz="1800" dirty="0"/>
              <a:t>clustered pairs lead to E</a:t>
            </a:r>
            <a:r>
              <a:rPr lang="en-US" sz="1800" baseline="-25000" dirty="0"/>
              <a:t>1 </a:t>
            </a:r>
            <a:r>
              <a:rPr lang="en-US" sz="1800" dirty="0"/>
              <a:t>, non clustered</a:t>
            </a:r>
            <a:r>
              <a:rPr lang="en-US" sz="1800" dirty="0" smtClean="0"/>
              <a:t> </a:t>
            </a:r>
          </a:p>
          <a:p>
            <a:pPr>
              <a:spcBef>
                <a:spcPct val="0"/>
              </a:spcBef>
              <a:buFontTx/>
              <a:buNone/>
            </a:pPr>
            <a:r>
              <a:rPr lang="en-US" sz="1800" dirty="0" smtClean="0"/>
              <a:t>items </a:t>
            </a:r>
            <a:r>
              <a:rPr lang="en-US" sz="1800" dirty="0"/>
              <a:t>independent</a:t>
            </a:r>
            <a:r>
              <a:rPr lang="en-US" sz="1800" dirty="0" smtClean="0"/>
              <a:t>. Model </a:t>
            </a:r>
            <a:r>
              <a:rPr lang="en-US" sz="1800" dirty="0"/>
              <a:t>has 6 branches, 4 categories, 3 </a:t>
            </a:r>
            <a:r>
              <a:rPr lang="en-US" sz="1800" dirty="0" err="1"/>
              <a:t>df</a:t>
            </a:r>
            <a:r>
              <a:rPr lang="en-US" sz="1800" dirty="0"/>
              <a:t>, 3 latent parameters</a:t>
            </a:r>
          </a:p>
        </p:txBody>
      </p:sp>
      <p:graphicFrame>
        <p:nvGraphicFramePr>
          <p:cNvPr id="288772" name="Object 1028"/>
          <p:cNvGraphicFramePr>
            <a:graphicFrameLocks noGrp="1" noChangeAspect="1"/>
          </p:cNvGraphicFramePr>
          <p:nvPr>
            <p:ph sz="half" idx="2"/>
          </p:nvPr>
        </p:nvGraphicFramePr>
        <p:xfrm>
          <a:off x="5913449" y="5334000"/>
          <a:ext cx="2963900" cy="346075"/>
        </p:xfrm>
        <a:graphic>
          <a:graphicData uri="http://schemas.openxmlformats.org/presentationml/2006/ole">
            <mc:AlternateContent xmlns:mc="http://schemas.openxmlformats.org/markup-compatibility/2006">
              <mc:Choice xmlns:v="urn:schemas-microsoft-com:vml" Requires="v">
                <p:oleObj spid="_x0000_s115717" name="Equation" r:id="rId4" imgW="1942920" imgH="228600" progId="Equation.3">
                  <p:embed/>
                </p:oleObj>
              </mc:Choice>
              <mc:Fallback>
                <p:oleObj name="Equation" r:id="rId4" imgW="194292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449" y="5334000"/>
                        <a:ext cx="2963900" cy="34607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995CAEBE-CEAC-6245-ACAC-2C07C49C7F83}" type="slidenum">
              <a:rPr lang="en-US"/>
              <a:pPr/>
              <a:t>24</a:t>
            </a:fld>
            <a:endParaRPr lang="en-US"/>
          </a:p>
        </p:txBody>
      </p:sp>
      <p:graphicFrame>
        <p:nvGraphicFramePr>
          <p:cNvPr id="151556" name="Object 4"/>
          <p:cNvGraphicFramePr>
            <a:graphicFrameLocks noGrp="1" noChangeAspect="1"/>
          </p:cNvGraphicFramePr>
          <p:nvPr>
            <p:ph sz="half" idx="1"/>
          </p:nvPr>
        </p:nvGraphicFramePr>
        <p:xfrm>
          <a:off x="1671638" y="946150"/>
          <a:ext cx="5711825" cy="957263"/>
        </p:xfrm>
        <a:graphic>
          <a:graphicData uri="http://schemas.openxmlformats.org/presentationml/2006/ole">
            <mc:AlternateContent xmlns:mc="http://schemas.openxmlformats.org/markup-compatibility/2006">
              <mc:Choice xmlns:v="urn:schemas-microsoft-com:vml" Requires="v">
                <p:oleObj spid="_x0000_s45065" name="Equation" r:id="rId3" imgW="2273300" imgH="381000" progId="Equation.3">
                  <p:embed/>
                </p:oleObj>
              </mc:Choice>
              <mc:Fallback>
                <p:oleObj name="Equation" r:id="rId3" imgW="2273300" imgH="381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638" y="946150"/>
                        <a:ext cx="5711825" cy="95726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151559" name="Text Box 7"/>
          <p:cNvSpPr txBox="1">
            <a:spLocks noChangeArrowheads="1"/>
          </p:cNvSpPr>
          <p:nvPr/>
        </p:nvSpPr>
        <p:spPr bwMode="auto">
          <a:xfrm>
            <a:off x="152400" y="1970068"/>
            <a:ext cx="8991600" cy="3416320"/>
          </a:xfrm>
          <a:prstGeom prst="rect">
            <a:avLst/>
          </a:prstGeom>
          <a:noFill/>
          <a:ln w="9525">
            <a:noFill/>
            <a:miter lim="800000"/>
            <a:headEnd/>
            <a:tailEnd/>
          </a:ln>
          <a:effectLst/>
        </p:spPr>
        <p:txBody>
          <a:bodyPr>
            <a:prstTxWarp prst="textNoShape">
              <a:avLst/>
            </a:prstTxWarp>
            <a:spAutoFit/>
          </a:bodyPr>
          <a:lstStyle/>
          <a:p>
            <a:pPr marL="742950" indent="-285750">
              <a:buFontTx/>
              <a:buNone/>
            </a:pPr>
            <a:r>
              <a:rPr lang="en-US" sz="2400" i="1" dirty="0"/>
              <a:t>   </a:t>
            </a:r>
            <a:r>
              <a:rPr lang="en-US" sz="2400" i="1" dirty="0" err="1"/>
              <a:t>a</a:t>
            </a:r>
            <a:r>
              <a:rPr lang="en-US" sz="2400" i="1" baseline="-25000" dirty="0" err="1"/>
              <a:t>ks</a:t>
            </a:r>
            <a:r>
              <a:rPr lang="en-US" sz="2400" baseline="-25000" dirty="0"/>
              <a:t>  </a:t>
            </a:r>
            <a:r>
              <a:rPr lang="en-US" sz="2400" dirty="0"/>
              <a:t>and</a:t>
            </a:r>
            <a:r>
              <a:rPr lang="en-US" sz="2400" baseline="-25000" dirty="0"/>
              <a:t> </a:t>
            </a:r>
            <a:r>
              <a:rPr lang="en-US" sz="2400" i="1" dirty="0" err="1"/>
              <a:t>b</a:t>
            </a:r>
            <a:r>
              <a:rPr lang="en-US" sz="2400" i="1" baseline="-25000" dirty="0" err="1"/>
              <a:t>ks</a:t>
            </a:r>
            <a:r>
              <a:rPr lang="en-US" sz="2400" dirty="0"/>
              <a:t>, respectively, are the number of occurrences of</a:t>
            </a:r>
            <a:r>
              <a:rPr lang="en-US" sz="2400" dirty="0" smtClean="0"/>
              <a:t> </a:t>
            </a:r>
            <a:r>
              <a:rPr lang="en-US" sz="2400" dirty="0" smtClean="0">
                <a:ea typeface="Arial" pitchFamily="-110" charset="0"/>
                <a:cs typeface="Arial" pitchFamily="-110" charset="0"/>
              </a:rPr>
              <a:t> </a:t>
            </a:r>
            <a:r>
              <a:rPr lang="en-US" sz="2400" dirty="0" err="1" smtClean="0">
                <a:ea typeface="Arial" pitchFamily="-110" charset="0"/>
                <a:cs typeface="Arial" pitchFamily="-110" charset="0"/>
              </a:rPr>
              <a:t>θ</a:t>
            </a:r>
            <a:r>
              <a:rPr lang="en-US" sz="2400" i="1" baseline="-25000" dirty="0" err="1" smtClean="0">
                <a:ea typeface="Arial" pitchFamily="-110" charset="0"/>
                <a:cs typeface="Arial" pitchFamily="-110" charset="0"/>
              </a:rPr>
              <a:t>s</a:t>
            </a:r>
            <a:endParaRPr lang="en-US" sz="2400" i="1" dirty="0" smtClean="0">
              <a:ea typeface="Arial" pitchFamily="-110" charset="0"/>
              <a:cs typeface="Arial" pitchFamily="-110" charset="0"/>
            </a:endParaRPr>
          </a:p>
          <a:p>
            <a:pPr marL="742950" indent="-285750">
              <a:buFontTx/>
              <a:buNone/>
            </a:pPr>
            <a:r>
              <a:rPr lang="en-US" sz="2400" dirty="0" smtClean="0">
                <a:ea typeface="Arial" pitchFamily="-110" charset="0"/>
                <a:cs typeface="Arial" pitchFamily="-110" charset="0"/>
              </a:rPr>
              <a:t>   and </a:t>
            </a:r>
            <a:r>
              <a:rPr lang="en-US" sz="2400" dirty="0">
                <a:ea typeface="Arial" pitchFamily="-110" charset="0"/>
                <a:cs typeface="Arial" pitchFamily="-110" charset="0"/>
              </a:rPr>
              <a:t>(1</a:t>
            </a:r>
            <a:r>
              <a:rPr lang="en-US" sz="2400" dirty="0" smtClean="0">
                <a:ea typeface="Arial" pitchFamily="-110" charset="0"/>
                <a:cs typeface="Arial" pitchFamily="-110" charset="0"/>
              </a:rPr>
              <a:t>-θ</a:t>
            </a:r>
            <a:r>
              <a:rPr lang="en-US" sz="2400" i="1" baseline="-25000" dirty="0" smtClean="0">
                <a:ea typeface="Arial" pitchFamily="-110" charset="0"/>
                <a:cs typeface="Arial" pitchFamily="-110" charset="0"/>
              </a:rPr>
              <a:t>s</a:t>
            </a:r>
            <a:r>
              <a:rPr lang="en-US" sz="2400" dirty="0">
                <a:ea typeface="Arial" pitchFamily="-110" charset="0"/>
                <a:cs typeface="Arial" pitchFamily="-110" charset="0"/>
              </a:rPr>
              <a:t>) on branch </a:t>
            </a:r>
            <a:r>
              <a:rPr lang="en-US" sz="2400" i="1" dirty="0" err="1">
                <a:ea typeface="Arial" pitchFamily="-110" charset="0"/>
                <a:cs typeface="Arial" pitchFamily="-110" charset="0"/>
              </a:rPr>
              <a:t>k</a:t>
            </a:r>
            <a:r>
              <a:rPr lang="en-US" sz="2400" dirty="0">
                <a:ea typeface="Arial" pitchFamily="-110" charset="0"/>
                <a:cs typeface="Arial" pitchFamily="-110" charset="0"/>
              </a:rPr>
              <a:t> and </a:t>
            </a:r>
            <a:r>
              <a:rPr lang="en-US" sz="2400" i="1" dirty="0">
                <a:ea typeface="Arial" pitchFamily="-110" charset="0"/>
                <a:cs typeface="Arial" pitchFamily="-110" charset="0"/>
              </a:rPr>
              <a:t>c</a:t>
            </a:r>
            <a:r>
              <a:rPr lang="en-US" sz="2400" i="1" baseline="-25000" dirty="0">
                <a:ea typeface="Arial" pitchFamily="-110" charset="0"/>
                <a:cs typeface="Arial" pitchFamily="-110" charset="0"/>
              </a:rPr>
              <a:t>k</a:t>
            </a:r>
            <a:r>
              <a:rPr lang="en-US" sz="2400" dirty="0">
                <a:ea typeface="Arial" pitchFamily="-110" charset="0"/>
                <a:cs typeface="Arial" pitchFamily="-110" charset="0"/>
              </a:rPr>
              <a:t> is the product of the numbers on numerical links or</a:t>
            </a:r>
            <a:r>
              <a:rPr lang="en-US" sz="2400" dirty="0" smtClean="0">
                <a:ea typeface="Arial" pitchFamily="-110" charset="0"/>
                <a:cs typeface="Arial" pitchFamily="-110" charset="0"/>
              </a:rPr>
              <a:t> set to one </a:t>
            </a:r>
            <a:r>
              <a:rPr lang="en-US" sz="2400" dirty="0">
                <a:ea typeface="Arial" pitchFamily="-110" charset="0"/>
                <a:cs typeface="Arial" pitchFamily="-110" charset="0"/>
              </a:rPr>
              <a:t>if there are no numerical links on branch </a:t>
            </a:r>
            <a:r>
              <a:rPr lang="en-US" sz="2400" i="1" dirty="0" err="1">
                <a:ea typeface="Arial" pitchFamily="-110" charset="0"/>
                <a:cs typeface="Arial" pitchFamily="-110" charset="0"/>
              </a:rPr>
              <a:t>k</a:t>
            </a:r>
            <a:r>
              <a:rPr lang="en-US" sz="2400" dirty="0">
                <a:ea typeface="Arial" pitchFamily="-110" charset="0"/>
                <a:cs typeface="Arial" pitchFamily="-110" charset="0"/>
              </a:rPr>
              <a:t>.</a:t>
            </a:r>
          </a:p>
          <a:p>
            <a:pPr marL="742950" indent="-285750">
              <a:buFontTx/>
              <a:buNone/>
            </a:pPr>
            <a:endParaRPr lang="en-US" sz="2400" dirty="0">
              <a:ea typeface="Arial" pitchFamily="-110" charset="0"/>
              <a:cs typeface="Arial" pitchFamily="-110" charset="0"/>
            </a:endParaRPr>
          </a:p>
          <a:p>
            <a:pPr marL="742950" indent="-285750">
              <a:buFontTx/>
              <a:buChar char="•"/>
            </a:pPr>
            <a:r>
              <a:rPr lang="en-US" sz="2400" dirty="0">
                <a:ea typeface="Arial" pitchFamily="-110" charset="0"/>
                <a:cs typeface="Arial" pitchFamily="-110" charset="0"/>
              </a:rPr>
              <a:t>Branches map many-one into categories, so category probabilities are sums of branch probabilities.</a:t>
            </a:r>
          </a:p>
          <a:p>
            <a:pPr marL="742950" indent="-285750">
              <a:buFontTx/>
              <a:buChar char="•"/>
            </a:pPr>
            <a:endParaRPr lang="en-US" sz="2400" dirty="0">
              <a:ea typeface="Arial" pitchFamily="-110" charset="0"/>
              <a:cs typeface="Arial" pitchFamily="-110" charset="0"/>
            </a:endParaRPr>
          </a:p>
          <a:p>
            <a:pPr marL="742950" indent="-285750">
              <a:buFontTx/>
              <a:buNone/>
            </a:pPr>
            <a:r>
              <a:rPr lang="en-US" sz="2400" dirty="0">
                <a:ea typeface="Arial" pitchFamily="-110" charset="0"/>
                <a:cs typeface="Arial" pitchFamily="-110" charset="0"/>
              </a:rPr>
              <a:t>                 </a:t>
            </a:r>
            <a:endParaRPr lang="el-GR" sz="2400" dirty="0">
              <a:ea typeface="Arial" pitchFamily="-110" charset="0"/>
              <a:cs typeface="Arial" pitchFamily="-110" charset="0"/>
            </a:endParaRPr>
          </a:p>
        </p:txBody>
      </p:sp>
      <p:sp>
        <p:nvSpPr>
          <p:cNvPr id="151561"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prstTxWarp prst="textNoShape">
              <a:avLst/>
            </a:prstTxWarp>
            <a:spAutoFit/>
          </a:bodyPr>
          <a:lstStyle/>
          <a:p>
            <a:endParaRPr lang="en-US"/>
          </a:p>
        </p:txBody>
      </p:sp>
      <p:graphicFrame>
        <p:nvGraphicFramePr>
          <p:cNvPr id="151560" name="Object 8"/>
          <p:cNvGraphicFramePr>
            <a:graphicFrameLocks noChangeAspect="1"/>
          </p:cNvGraphicFramePr>
          <p:nvPr/>
        </p:nvGraphicFramePr>
        <p:xfrm>
          <a:off x="2787650" y="4554538"/>
          <a:ext cx="4441825" cy="858837"/>
        </p:xfrm>
        <a:graphic>
          <a:graphicData uri="http://schemas.openxmlformats.org/presentationml/2006/ole">
            <mc:AlternateContent xmlns:mc="http://schemas.openxmlformats.org/markup-compatibility/2006">
              <mc:Choice xmlns:v="urn:schemas-microsoft-com:vml" Requires="v">
                <p:oleObj spid="_x0000_s45066" name="Equation" r:id="rId5" imgW="2159000" imgH="419100" progId="Equation.3">
                  <p:embed/>
                </p:oleObj>
              </mc:Choice>
              <mc:Fallback>
                <p:oleObj name="Equation" r:id="rId5" imgW="2159000" imgH="4191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7650" y="4554538"/>
                        <a:ext cx="4441825" cy="858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1563" name="Text Box 11"/>
          <p:cNvSpPr txBox="1">
            <a:spLocks noChangeArrowheads="1"/>
          </p:cNvSpPr>
          <p:nvPr/>
        </p:nvSpPr>
        <p:spPr bwMode="auto">
          <a:xfrm>
            <a:off x="0" y="5591175"/>
            <a:ext cx="8891588" cy="895350"/>
          </a:xfrm>
          <a:prstGeom prst="rect">
            <a:avLst/>
          </a:prstGeom>
          <a:noFill/>
          <a:ln w="9525">
            <a:noFill/>
            <a:miter lim="800000"/>
            <a:headEnd/>
            <a:tailEnd/>
          </a:ln>
          <a:effectLst/>
        </p:spPr>
        <p:txBody>
          <a:bodyPr wrap="none">
            <a:prstTxWarp prst="textNoShape">
              <a:avLst/>
            </a:prstTxWarp>
            <a:spAutoFit/>
          </a:bodyPr>
          <a:lstStyle/>
          <a:p>
            <a:pPr marL="742950" indent="-285750">
              <a:buFontTx/>
              <a:buNone/>
            </a:pPr>
            <a:r>
              <a:rPr lang="en-US" sz="2400" dirty="0"/>
              <a:t>      where                             and  </a:t>
            </a:r>
            <a:r>
              <a:rPr lang="en-US" sz="2400" i="1" dirty="0" err="1"/>
              <a:t>I</a:t>
            </a:r>
            <a:r>
              <a:rPr lang="en-US" sz="2400" i="1" baseline="-25000" dirty="0" err="1"/>
              <a:t>j</a:t>
            </a:r>
            <a:r>
              <a:rPr lang="en-US" sz="2400" i="1" baseline="-25000" dirty="0"/>
              <a:t> </a:t>
            </a:r>
            <a:r>
              <a:rPr lang="en-US" sz="2400" dirty="0"/>
              <a:t>is the number of  branches</a:t>
            </a:r>
          </a:p>
          <a:p>
            <a:pPr marL="742950" indent="-285750">
              <a:buFontTx/>
              <a:buNone/>
            </a:pPr>
            <a:r>
              <a:rPr lang="en-US" sz="2400" dirty="0"/>
              <a:t>      leading to </a:t>
            </a:r>
            <a:r>
              <a:rPr lang="en-US" sz="2400" i="1" dirty="0" err="1"/>
              <a:t>C</a:t>
            </a:r>
            <a:r>
              <a:rPr lang="en-US" sz="2400" i="1" baseline="-25000" dirty="0" err="1"/>
              <a:t>j</a:t>
            </a:r>
            <a:r>
              <a:rPr lang="en-US" sz="2400" dirty="0"/>
              <a:t>, </a:t>
            </a:r>
            <a:r>
              <a:rPr lang="en-US" sz="2400" i="1" dirty="0" err="1"/>
              <a:t>j</a:t>
            </a:r>
            <a:r>
              <a:rPr lang="en-US" sz="2400" dirty="0"/>
              <a:t>=1,...,</a:t>
            </a:r>
            <a:r>
              <a:rPr lang="en-US" sz="2400" i="1" dirty="0"/>
              <a:t>J</a:t>
            </a:r>
            <a:r>
              <a:rPr lang="en-US" sz="2400" dirty="0"/>
              <a:t>.</a:t>
            </a:r>
            <a:r>
              <a:rPr lang="en-US" dirty="0"/>
              <a:t> </a:t>
            </a:r>
          </a:p>
        </p:txBody>
      </p:sp>
      <p:graphicFrame>
        <p:nvGraphicFramePr>
          <p:cNvPr id="151567" name="Object 15"/>
          <p:cNvGraphicFramePr>
            <a:graphicFrameLocks noGrp="1" noChangeAspect="1"/>
          </p:cNvGraphicFramePr>
          <p:nvPr>
            <p:ph sz="half" idx="2"/>
          </p:nvPr>
        </p:nvGraphicFramePr>
        <p:xfrm>
          <a:off x="2001020" y="5720096"/>
          <a:ext cx="1681980" cy="410828"/>
        </p:xfrm>
        <a:graphic>
          <a:graphicData uri="http://schemas.openxmlformats.org/presentationml/2006/ole">
            <mc:AlternateContent xmlns:mc="http://schemas.openxmlformats.org/markup-compatibility/2006">
              <mc:Choice xmlns:v="urn:schemas-microsoft-com:vml" Requires="v">
                <p:oleObj spid="_x0000_s45067" name="Equation" r:id="rId7" imgW="1143000" imgH="279360" progId="Equation.3">
                  <p:embed/>
                </p:oleObj>
              </mc:Choice>
              <mc:Fallback>
                <p:oleObj name="Equation" r:id="rId7" imgW="1143000" imgH="2793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1020" y="5720096"/>
                        <a:ext cx="1681980" cy="41082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9" name="TextBox 8"/>
          <p:cNvSpPr txBox="1"/>
          <p:nvPr/>
        </p:nvSpPr>
        <p:spPr>
          <a:xfrm>
            <a:off x="547650" y="466035"/>
            <a:ext cx="8510062" cy="584776"/>
          </a:xfrm>
          <a:prstGeom prst="rect">
            <a:avLst/>
          </a:prstGeom>
          <a:noFill/>
        </p:spPr>
        <p:txBody>
          <a:bodyPr wrap="none" rtlCol="0">
            <a:spAutoFit/>
          </a:bodyPr>
          <a:lstStyle/>
          <a:p>
            <a:r>
              <a:rPr lang="en-US" sz="3200" dirty="0" smtClean="0"/>
              <a:t>General Computational Formula for BMPT Models</a:t>
            </a:r>
            <a:endParaRPr lang="en-US"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D970DDC4-1E55-EE4D-8173-94999E137719}" type="slidenum">
              <a:rPr lang="en-US"/>
              <a:pPr/>
              <a:t>25</a:t>
            </a:fld>
            <a:endParaRPr lang="en-US"/>
          </a:p>
        </p:txBody>
      </p:sp>
      <p:sp>
        <p:nvSpPr>
          <p:cNvPr id="155651" name="Rectangle 3"/>
          <p:cNvSpPr>
            <a:spLocks noGrp="1" noChangeArrowheads="1"/>
          </p:cNvSpPr>
          <p:nvPr>
            <p:ph type="body" sz="half" idx="1"/>
          </p:nvPr>
        </p:nvSpPr>
        <p:spPr>
          <a:xfrm>
            <a:off x="457200" y="1600200"/>
            <a:ext cx="8382000" cy="5257800"/>
          </a:xfrm>
        </p:spPr>
        <p:txBody>
          <a:bodyPr/>
          <a:lstStyle/>
          <a:p>
            <a:pPr>
              <a:lnSpc>
                <a:spcPct val="90000"/>
              </a:lnSpc>
            </a:pPr>
            <a:r>
              <a:rPr lang="en-US" sz="2800" dirty="0"/>
              <a:t>Given this structure it is to see that for every</a:t>
            </a:r>
          </a:p>
          <a:p>
            <a:pPr>
              <a:lnSpc>
                <a:spcPct val="90000"/>
              </a:lnSpc>
              <a:buFontTx/>
              <a:buNone/>
            </a:pPr>
            <a:r>
              <a:rPr lang="en-US" sz="2800" dirty="0"/>
              <a:t>                      </a:t>
            </a:r>
            <a:r>
              <a:rPr lang="en-US" sz="2800" dirty="0" smtClean="0"/>
              <a:t>  , </a:t>
            </a:r>
            <a:r>
              <a:rPr lang="en-US" sz="2800" dirty="0"/>
              <a:t>category probabilities satisfy</a:t>
            </a:r>
          </a:p>
          <a:p>
            <a:pPr>
              <a:lnSpc>
                <a:spcPct val="90000"/>
              </a:lnSpc>
              <a:buFontTx/>
              <a:buNone/>
            </a:pPr>
            <a:r>
              <a:rPr lang="en-US" sz="2800" dirty="0"/>
              <a:t>    </a:t>
            </a:r>
          </a:p>
          <a:p>
            <a:pPr>
              <a:lnSpc>
                <a:spcPct val="90000"/>
              </a:lnSpc>
              <a:buFontTx/>
              <a:buNone/>
            </a:pPr>
            <a:r>
              <a:rPr lang="en-US" sz="2800" dirty="0"/>
              <a:t>    </a:t>
            </a:r>
            <a:r>
              <a:rPr lang="en-US" sz="2800" dirty="0" smtClean="0"/>
              <a:t> </a:t>
            </a:r>
          </a:p>
          <a:p>
            <a:pPr>
              <a:lnSpc>
                <a:spcPct val="90000"/>
              </a:lnSpc>
              <a:buFontTx/>
              <a:buNone/>
            </a:pPr>
            <a:endParaRPr lang="en-US" sz="2800" dirty="0"/>
          </a:p>
          <a:p>
            <a:pPr>
              <a:lnSpc>
                <a:spcPct val="90000"/>
              </a:lnSpc>
            </a:pPr>
            <a:r>
              <a:rPr lang="en-US" sz="2800" dirty="0"/>
              <a:t> Thus if category counts, &lt;</a:t>
            </a:r>
            <a:r>
              <a:rPr lang="en-US" sz="2800" i="1" dirty="0" err="1"/>
              <a:t>N</a:t>
            </a:r>
            <a:r>
              <a:rPr lang="en-US" sz="2800" i="1" baseline="-25000" dirty="0" err="1"/>
              <a:t>j</a:t>
            </a:r>
            <a:r>
              <a:rPr lang="en-US" sz="2800" i="1" dirty="0"/>
              <a:t>&gt;, </a:t>
            </a:r>
            <a:r>
              <a:rPr lang="en-US" sz="2800" dirty="0"/>
              <a:t>are obtained</a:t>
            </a:r>
          </a:p>
          <a:p>
            <a:pPr>
              <a:lnSpc>
                <a:spcPct val="90000"/>
              </a:lnSpc>
              <a:buFontTx/>
              <a:buNone/>
            </a:pPr>
            <a:r>
              <a:rPr lang="en-US" sz="2800" dirty="0"/>
              <a:t>     under </a:t>
            </a:r>
            <a:r>
              <a:rPr lang="en-US" sz="2800" dirty="0" err="1"/>
              <a:t>i.i.d</a:t>
            </a:r>
            <a:r>
              <a:rPr lang="en-US" sz="2800" dirty="0"/>
              <a:t>. conditions, then each</a:t>
            </a:r>
            <a:r>
              <a:rPr lang="en-US" sz="2800" dirty="0" smtClean="0"/>
              <a:t> BMPT leads to </a:t>
            </a:r>
            <a:r>
              <a:rPr lang="en-US" sz="2800" dirty="0"/>
              <a:t>a</a:t>
            </a:r>
          </a:p>
          <a:p>
            <a:pPr>
              <a:lnSpc>
                <a:spcPct val="90000"/>
              </a:lnSpc>
              <a:buFontTx/>
              <a:buNone/>
            </a:pPr>
            <a:r>
              <a:rPr lang="en-US" sz="2800" dirty="0"/>
              <a:t>     parameterized multinomial</a:t>
            </a:r>
            <a:r>
              <a:rPr lang="en-US" sz="2800" dirty="0" smtClean="0"/>
              <a:t> distribution, </a:t>
            </a:r>
            <a:r>
              <a:rPr lang="en-US" sz="2800" dirty="0"/>
              <a:t>where</a:t>
            </a:r>
          </a:p>
          <a:p>
            <a:pPr>
              <a:lnSpc>
                <a:spcPct val="90000"/>
              </a:lnSpc>
            </a:pPr>
            <a:endParaRPr lang="en-US" sz="2800" dirty="0"/>
          </a:p>
          <a:p>
            <a:pPr>
              <a:lnSpc>
                <a:spcPct val="90000"/>
              </a:lnSpc>
            </a:pPr>
            <a:endParaRPr lang="en-US" sz="2800" dirty="0"/>
          </a:p>
          <a:p>
            <a:pPr>
              <a:lnSpc>
                <a:spcPct val="90000"/>
              </a:lnSpc>
              <a:buFontTx/>
              <a:buNone/>
            </a:pPr>
            <a:r>
              <a:rPr lang="en-US" sz="2800" dirty="0"/>
              <a:t>                                                                         </a:t>
            </a:r>
          </a:p>
        </p:txBody>
      </p:sp>
      <p:graphicFrame>
        <p:nvGraphicFramePr>
          <p:cNvPr id="155652" name="Object 4"/>
          <p:cNvGraphicFramePr>
            <a:graphicFrameLocks noGrp="1" noChangeAspect="1"/>
          </p:cNvGraphicFramePr>
          <p:nvPr>
            <p:ph sz="quarter" idx="2"/>
          </p:nvPr>
        </p:nvGraphicFramePr>
        <p:xfrm>
          <a:off x="926123" y="2133600"/>
          <a:ext cx="1600200" cy="525463"/>
        </p:xfrm>
        <a:graphic>
          <a:graphicData uri="http://schemas.openxmlformats.org/presentationml/2006/ole">
            <mc:AlternateContent xmlns:mc="http://schemas.openxmlformats.org/markup-compatibility/2006">
              <mc:Choice xmlns:v="urn:schemas-microsoft-com:vml" Requires="v">
                <p:oleObj spid="_x0000_s46091" name="Equation" r:id="rId3" imgW="812520" imgH="266400" progId="Equation.3">
                  <p:embed/>
                </p:oleObj>
              </mc:Choice>
              <mc:Fallback>
                <p:oleObj name="Equation" r:id="rId3" imgW="812520" imgH="26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123" y="2133600"/>
                        <a:ext cx="1600200" cy="52546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155655" name="Object 7"/>
          <p:cNvGraphicFramePr>
            <a:graphicFrameLocks noGrp="1" noChangeAspect="1"/>
          </p:cNvGraphicFramePr>
          <p:nvPr>
            <p:ph sz="quarter" idx="3"/>
          </p:nvPr>
        </p:nvGraphicFramePr>
        <p:xfrm>
          <a:off x="2004646" y="2823308"/>
          <a:ext cx="3722242" cy="865187"/>
        </p:xfrm>
        <a:graphic>
          <a:graphicData uri="http://schemas.openxmlformats.org/presentationml/2006/ole">
            <mc:AlternateContent xmlns:mc="http://schemas.openxmlformats.org/markup-compatibility/2006">
              <mc:Choice xmlns:v="urn:schemas-microsoft-com:vml" Requires="v">
                <p:oleObj spid="_x0000_s46092" name="Equation" r:id="rId5" imgW="1638300" imgH="381000" progId="Equation.3">
                  <p:embed/>
                </p:oleObj>
              </mc:Choice>
              <mc:Fallback>
                <p:oleObj name="Equation" r:id="rId5" imgW="1638300" imgH="381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4646" y="2823308"/>
                        <a:ext cx="3722242" cy="86518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155658" name="Text Box 10"/>
          <p:cNvSpPr txBox="1">
            <a:spLocks noChangeArrowheads="1"/>
          </p:cNvSpPr>
          <p:nvPr/>
        </p:nvSpPr>
        <p:spPr bwMode="auto">
          <a:xfrm>
            <a:off x="228600" y="3429000"/>
            <a:ext cx="2667000" cy="396875"/>
          </a:xfrm>
          <a:prstGeom prst="rect">
            <a:avLst/>
          </a:prstGeom>
          <a:noFill/>
          <a:ln w="9525">
            <a:noFill/>
            <a:miter lim="800000"/>
            <a:headEnd/>
            <a:tailEnd/>
          </a:ln>
          <a:effectLst/>
        </p:spPr>
        <p:txBody>
          <a:bodyPr>
            <a:prstTxWarp prst="textNoShape">
              <a:avLst/>
            </a:prstTxWarp>
            <a:spAutoFit/>
          </a:bodyPr>
          <a:lstStyle/>
          <a:p>
            <a:pPr marL="742950" indent="-285750">
              <a:buFontTx/>
              <a:buNone/>
            </a:pPr>
            <a:r>
              <a:rPr lang="en-US"/>
              <a:t> </a:t>
            </a:r>
          </a:p>
        </p:txBody>
      </p:sp>
      <p:graphicFrame>
        <p:nvGraphicFramePr>
          <p:cNvPr id="155659" name="Rectangle 1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6093" name="Equation" r:id="rId7" imgW="0" imgH="0" progId="Equation.3">
                  <p:embed/>
                </p:oleObj>
              </mc:Choice>
              <mc:Fallback>
                <p:oleObj name="Equation" r:id="rId7" imgW="0" imgH="0" progId="Equation.3">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5660" name="Object 12"/>
          <p:cNvGraphicFramePr>
            <a:graphicFrameLocks noChangeAspect="1"/>
          </p:cNvGraphicFramePr>
          <p:nvPr/>
        </p:nvGraphicFramePr>
        <p:xfrm>
          <a:off x="1447800" y="5458180"/>
          <a:ext cx="5507892" cy="1275995"/>
        </p:xfrm>
        <a:graphic>
          <a:graphicData uri="http://schemas.openxmlformats.org/presentationml/2006/ole">
            <mc:AlternateContent xmlns:mc="http://schemas.openxmlformats.org/markup-compatibility/2006">
              <mc:Choice xmlns:v="urn:schemas-microsoft-com:vml" Requires="v">
                <p:oleObj spid="_x0000_s46094" name="Equation" r:id="rId8" imgW="2628720" imgH="609480" progId="Equation.3">
                  <p:embed/>
                </p:oleObj>
              </mc:Choice>
              <mc:Fallback>
                <p:oleObj name="Equation" r:id="rId8" imgW="2628720" imgH="60948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5458180"/>
                        <a:ext cx="5507892" cy="12759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31"/>
            <a:ext cx="8229600" cy="1143000"/>
          </a:xfrm>
        </p:spPr>
        <p:txBody>
          <a:bodyPr/>
          <a:lstStyle/>
          <a:p>
            <a:pPr algn="l"/>
            <a:r>
              <a:rPr lang="en-US" dirty="0" smtClean="0"/>
              <a:t>II.C Critical Issues</a:t>
            </a:r>
            <a:endParaRPr lang="en-US" dirty="0"/>
          </a:p>
        </p:txBody>
      </p:sp>
      <p:sp>
        <p:nvSpPr>
          <p:cNvPr id="3" name="Text Placeholder 2"/>
          <p:cNvSpPr>
            <a:spLocks noGrp="1"/>
          </p:cNvSpPr>
          <p:nvPr>
            <p:ph type="body" sz="half" idx="1"/>
          </p:nvPr>
        </p:nvSpPr>
        <p:spPr>
          <a:xfrm>
            <a:off x="457200" y="1113692"/>
            <a:ext cx="8520723" cy="5023338"/>
          </a:xfrm>
        </p:spPr>
        <p:txBody>
          <a:bodyPr>
            <a:noAutofit/>
          </a:bodyPr>
          <a:lstStyle/>
          <a:p>
            <a:pPr>
              <a:buNone/>
            </a:pPr>
            <a:r>
              <a:rPr lang="en-US" sz="2400" dirty="0" smtClean="0"/>
              <a:t>       </a:t>
            </a:r>
            <a:r>
              <a:rPr lang="en-US" sz="2400" dirty="0" smtClean="0">
                <a:solidFill>
                  <a:srgbClr val="0000FF"/>
                </a:solidFill>
              </a:rPr>
              <a:t>Building a useful MPT model is an art. One has to :</a:t>
            </a:r>
          </a:p>
          <a:p>
            <a:pPr>
              <a:buNone/>
            </a:pPr>
            <a:r>
              <a:rPr lang="en-US" sz="2400" dirty="0" smtClean="0"/>
              <a:t>      1. Decide what aspect(s) of cognition one wants to measure,</a:t>
            </a:r>
          </a:p>
          <a:p>
            <a:pPr>
              <a:buNone/>
            </a:pPr>
            <a:r>
              <a:rPr lang="en-US" sz="2400" dirty="0" smtClean="0"/>
              <a:t>          and think of a simple, non-trivial paradigm that results in</a:t>
            </a:r>
          </a:p>
          <a:p>
            <a:pPr>
              <a:buNone/>
            </a:pPr>
            <a:r>
              <a:rPr lang="en-US" sz="2400" dirty="0" smtClean="0"/>
              <a:t>          relevant data.</a:t>
            </a:r>
          </a:p>
          <a:p>
            <a:pPr>
              <a:buNone/>
            </a:pPr>
            <a:r>
              <a:rPr lang="en-US" sz="2400" dirty="0" smtClean="0"/>
              <a:t>      2. Find a clever way to get enough categories. Too many leads</a:t>
            </a:r>
          </a:p>
          <a:p>
            <a:pPr>
              <a:buNone/>
            </a:pPr>
            <a:r>
              <a:rPr lang="en-US" sz="2400" dirty="0" smtClean="0"/>
              <a:t>          to sparse counts, too few leads to a non identified model, e.g.</a:t>
            </a:r>
          </a:p>
          <a:p>
            <a:pPr>
              <a:buNone/>
            </a:pPr>
            <a:r>
              <a:rPr lang="en-US" sz="2400" dirty="0" smtClean="0"/>
              <a:t>           story behind the pair-clustering model.</a:t>
            </a:r>
          </a:p>
          <a:p>
            <a:pPr>
              <a:buNone/>
            </a:pPr>
            <a:r>
              <a:rPr lang="en-US" sz="2400" dirty="0" smtClean="0"/>
              <a:t>      3. Sense the critical cognitive components behind  a</a:t>
            </a:r>
          </a:p>
          <a:p>
            <a:pPr>
              <a:buNone/>
            </a:pPr>
            <a:r>
              <a:rPr lang="en-US" sz="2400" dirty="0" smtClean="0"/>
              <a:t>           categorical response, and agree to neglect the others.</a:t>
            </a:r>
          </a:p>
          <a:p>
            <a:pPr>
              <a:buNone/>
            </a:pPr>
            <a:r>
              <a:rPr lang="en-US" sz="2400" dirty="0" smtClean="0"/>
              <a:t>       4. Resist the temptation to try and expand the model to</a:t>
            </a:r>
          </a:p>
          <a:p>
            <a:pPr>
              <a:buNone/>
            </a:pPr>
            <a:r>
              <a:rPr lang="en-US" sz="2400" dirty="0" smtClean="0"/>
              <a:t>          cover more and more aspects of cognition.</a:t>
            </a:r>
          </a:p>
          <a:p>
            <a:pPr>
              <a:buNone/>
            </a:pPr>
            <a:r>
              <a:rPr lang="en-US" sz="2400" dirty="0" smtClean="0"/>
              <a:t>        5. Think of multi-group experiments where one can equate</a:t>
            </a:r>
          </a:p>
          <a:p>
            <a:pPr>
              <a:buNone/>
            </a:pPr>
            <a:r>
              <a:rPr lang="en-US" sz="2400" dirty="0" smtClean="0"/>
              <a:t>         some parameters across groups to increase #CATS/#PARMS </a:t>
            </a:r>
          </a:p>
          <a:p>
            <a:pPr>
              <a:buNone/>
            </a:pPr>
            <a:endParaRPr lang="en-US" sz="2400" dirty="0" smtClean="0"/>
          </a:p>
          <a:p>
            <a:pPr>
              <a:buNone/>
            </a:pPr>
            <a:r>
              <a:rPr lang="en-US" sz="2400" dirty="0" smtClean="0"/>
              <a:t>       </a:t>
            </a:r>
          </a:p>
          <a:p>
            <a:endParaRPr lang="en-US" sz="2400" dirty="0" smtClean="0"/>
          </a:p>
          <a:p>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l" eaLnBrk="1" hangingPunct="1"/>
            <a:r>
              <a:rPr lang="en-US" dirty="0"/>
              <a:t>		</a:t>
            </a:r>
            <a:r>
              <a:rPr lang="en-US" dirty="0" smtClean="0"/>
              <a:t>	      </a:t>
            </a:r>
            <a:r>
              <a:rPr lang="en-US" dirty="0"/>
              <a:t>Validity</a:t>
            </a:r>
          </a:p>
        </p:txBody>
      </p:sp>
      <p:sp>
        <p:nvSpPr>
          <p:cNvPr id="23555" name="Rectangle 3"/>
          <p:cNvSpPr>
            <a:spLocks noGrp="1" noChangeArrowheads="1"/>
          </p:cNvSpPr>
          <p:nvPr>
            <p:ph type="body" idx="1"/>
          </p:nvPr>
        </p:nvSpPr>
        <p:spPr>
          <a:xfrm>
            <a:off x="152400" y="1211692"/>
            <a:ext cx="8991600" cy="5029200"/>
          </a:xfrm>
        </p:spPr>
        <p:txBody>
          <a:bodyPr>
            <a:normAutofit fontScale="92500" lnSpcReduction="10000"/>
          </a:bodyPr>
          <a:lstStyle/>
          <a:p>
            <a:pPr eaLnBrk="1" hangingPunct="1">
              <a:buFont typeface="Wingdings" pitchFamily="-110" charset="2"/>
              <a:buChar char="v"/>
            </a:pPr>
            <a:r>
              <a:rPr lang="en-US" sz="2400" dirty="0"/>
              <a:t>Throughout the development of MPT modeling it has been essential to argue that the parameters are actually tapping the latent processes they are said to tap. </a:t>
            </a:r>
            <a:r>
              <a:rPr lang="en-US" sz="2400" b="1" dirty="0">
                <a:solidFill>
                  <a:srgbClr val="008000"/>
                </a:solidFill>
              </a:rPr>
              <a:t>This is not a statistical question of data fitting</a:t>
            </a:r>
            <a:r>
              <a:rPr lang="en-US" sz="2400" b="1" dirty="0" smtClean="0">
                <a:solidFill>
                  <a:srgbClr val="008000"/>
                </a:solidFill>
              </a:rPr>
              <a:t>.</a:t>
            </a:r>
          </a:p>
          <a:p>
            <a:pPr eaLnBrk="1" hangingPunct="1">
              <a:buNone/>
            </a:pPr>
            <a:endParaRPr lang="en-US" sz="2400" b="1" dirty="0" smtClean="0">
              <a:solidFill>
                <a:srgbClr val="008000"/>
              </a:solidFill>
            </a:endParaRPr>
          </a:p>
          <a:p>
            <a:pPr eaLnBrk="1" hangingPunct="1">
              <a:buNone/>
            </a:pPr>
            <a:r>
              <a:rPr lang="en-US" sz="2400" dirty="0" smtClean="0"/>
              <a:t>      </a:t>
            </a:r>
            <a:r>
              <a:rPr lang="en-US" sz="2400" dirty="0" err="1" smtClean="0"/>
              <a:t>Eg</a:t>
            </a:r>
            <a:r>
              <a:rPr lang="en-US" sz="2400" dirty="0" smtClean="0"/>
              <a:t>. Pair-Clustering Model- does </a:t>
            </a:r>
            <a:r>
              <a:rPr lang="en-US" sz="2400" i="1" dirty="0" err="1" smtClean="0"/>
              <a:t>r</a:t>
            </a:r>
            <a:r>
              <a:rPr lang="en-US" sz="2400" dirty="0" smtClean="0"/>
              <a:t> really measure cluster retrieval?</a:t>
            </a:r>
          </a:p>
          <a:p>
            <a:pPr eaLnBrk="1" hangingPunct="1">
              <a:buNone/>
            </a:pPr>
            <a:endParaRPr lang="en-US" sz="2400" dirty="0" smtClean="0"/>
          </a:p>
          <a:p>
            <a:pPr eaLnBrk="1" hangingPunct="1">
              <a:buFont typeface="Wingdings" pitchFamily="-110" charset="2"/>
              <a:buChar char="v"/>
            </a:pPr>
            <a:r>
              <a:rPr lang="en-US" sz="2400" dirty="0"/>
              <a:t> Lately all MPT papers I have seen that develop new models have a heavy dose of validity studies</a:t>
            </a:r>
            <a:r>
              <a:rPr lang="en-US" sz="2400" dirty="0" smtClean="0"/>
              <a:t> based on </a:t>
            </a:r>
            <a:r>
              <a:rPr lang="en-US" sz="2400" dirty="0" smtClean="0">
                <a:solidFill>
                  <a:srgbClr val="660066"/>
                </a:solidFill>
              </a:rPr>
              <a:t>‘selective influence</a:t>
            </a:r>
            <a:r>
              <a:rPr lang="en-US" sz="2400" dirty="0" smtClean="0"/>
              <a:t>’ in </a:t>
            </a:r>
            <a:r>
              <a:rPr lang="en-US" sz="2400" dirty="0"/>
              <a:t>them. This </a:t>
            </a:r>
            <a:r>
              <a:rPr lang="en-US" sz="2400" dirty="0" smtClean="0"/>
              <a:t>is essential to carry out cognitive psychometrics</a:t>
            </a:r>
          </a:p>
          <a:p>
            <a:pPr eaLnBrk="1" hangingPunct="1">
              <a:buNone/>
            </a:pPr>
            <a:endParaRPr lang="en-US" sz="2400" dirty="0"/>
          </a:p>
          <a:p>
            <a:pPr eaLnBrk="1" hangingPunct="1">
              <a:buFont typeface="Wingdings" pitchFamily="-110" charset="2"/>
              <a:buChar char="v"/>
            </a:pPr>
            <a:r>
              <a:rPr lang="en-US" sz="2400" dirty="0"/>
              <a:t>Rich </a:t>
            </a:r>
            <a:r>
              <a:rPr lang="en-US" sz="2400" dirty="0" smtClean="0"/>
              <a:t>Schweickert </a:t>
            </a:r>
            <a:r>
              <a:rPr lang="en-US" sz="2400" dirty="0"/>
              <a:t>has taken the study of validity</a:t>
            </a:r>
            <a:r>
              <a:rPr lang="en-US" sz="2400" dirty="0" smtClean="0"/>
              <a:t> based on </a:t>
            </a:r>
            <a:r>
              <a:rPr lang="en-US" sz="2400" dirty="0" smtClean="0">
                <a:solidFill>
                  <a:srgbClr val="660066"/>
                </a:solidFill>
              </a:rPr>
              <a:t>selective influence</a:t>
            </a:r>
            <a:r>
              <a:rPr lang="en-US" sz="2400" dirty="0" smtClean="0"/>
              <a:t> </a:t>
            </a:r>
            <a:r>
              <a:rPr lang="en-US" sz="2400" dirty="0"/>
              <a:t>to a higher </a:t>
            </a:r>
            <a:r>
              <a:rPr lang="en-US" sz="2400" dirty="0" smtClean="0"/>
              <a:t>level, e.g. </a:t>
            </a:r>
            <a:r>
              <a:rPr lang="en-US" sz="2400" dirty="0" err="1" smtClean="0"/>
              <a:t>Schweickert</a:t>
            </a:r>
            <a:r>
              <a:rPr lang="en-US" sz="2400" dirty="0" smtClean="0"/>
              <a:t>, Fisher, and Sung (2012) </a:t>
            </a:r>
            <a:r>
              <a:rPr lang="en-US" sz="2400" i="1" dirty="0" smtClean="0"/>
              <a:t>Discovering Cognitive Architecture by Selectively Influencing Mental Processes. </a:t>
            </a:r>
            <a:r>
              <a:rPr lang="en-US" sz="2400" dirty="0" smtClean="0"/>
              <a:t>World Scientific Publishing</a:t>
            </a:r>
            <a:endParaRPr lang="en-US" sz="2400"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smtClean="0"/>
              <a:t>What Happened to Multi-link MPT Models?</a:t>
            </a:r>
            <a:endParaRPr lang="en-US" sz="3600" dirty="0"/>
          </a:p>
        </p:txBody>
      </p:sp>
      <p:sp>
        <p:nvSpPr>
          <p:cNvPr id="3" name="Content Placeholder 2"/>
          <p:cNvSpPr>
            <a:spLocks noGrp="1"/>
          </p:cNvSpPr>
          <p:nvPr>
            <p:ph idx="1"/>
          </p:nvPr>
        </p:nvSpPr>
        <p:spPr>
          <a:xfrm>
            <a:off x="457200" y="1600200"/>
            <a:ext cx="8229600" cy="5111262"/>
          </a:xfrm>
        </p:spPr>
        <p:txBody>
          <a:bodyPr>
            <a:normAutofit/>
          </a:bodyPr>
          <a:lstStyle/>
          <a:p>
            <a:pPr>
              <a:buFont typeface="Wingdings" charset="2"/>
              <a:buChar char="v"/>
            </a:pPr>
            <a:r>
              <a:rPr lang="en-US" sz="2400" dirty="0" smtClean="0">
                <a:solidFill>
                  <a:srgbClr val="0000FF"/>
                </a:solidFill>
              </a:rPr>
              <a:t>Theorem</a:t>
            </a:r>
            <a:r>
              <a:rPr lang="en-US" sz="2400" dirty="0" smtClean="0"/>
              <a:t>: It turns out that every multi-link MPT model (MMPT) one that allows internal nodes to have 2 or more children) is </a:t>
            </a:r>
            <a:r>
              <a:rPr lang="en-US" sz="2400" b="1" dirty="0" smtClean="0">
                <a:solidFill>
                  <a:srgbClr val="0000FF"/>
                </a:solidFill>
              </a:rPr>
              <a:t>statistically equivalent</a:t>
            </a:r>
            <a:r>
              <a:rPr lang="en-US" sz="2400" dirty="0" smtClean="0"/>
              <a:t> to a BMPT.</a:t>
            </a:r>
          </a:p>
          <a:p>
            <a:pPr>
              <a:buFont typeface="Wingdings" charset="2"/>
              <a:buChar char="v"/>
            </a:pPr>
            <a:endParaRPr lang="en-US" sz="2400" dirty="0" smtClean="0"/>
          </a:p>
          <a:p>
            <a:pPr>
              <a:buFont typeface="Wingdings" charset="2"/>
              <a:buChar char="v"/>
            </a:pPr>
            <a:r>
              <a:rPr lang="en-US" sz="2400" dirty="0" smtClean="0"/>
              <a:t>Informally two models of categorical data are statistically equivalent if they entail exactly the same set of probability distributions over the data categories.</a:t>
            </a:r>
          </a:p>
          <a:p>
            <a:pPr>
              <a:buFont typeface="Wingdings" charset="2"/>
              <a:buChar char="v"/>
            </a:pPr>
            <a:endParaRPr lang="en-US" sz="2400" dirty="0" smtClean="0"/>
          </a:p>
          <a:p>
            <a:pPr>
              <a:buFont typeface="Wingdings" charset="2"/>
              <a:buChar char="v"/>
            </a:pPr>
            <a:r>
              <a:rPr lang="en-US" sz="2400" dirty="0" smtClean="0"/>
              <a:t>Suppose </a:t>
            </a:r>
            <a:r>
              <a:rPr lang="en-US" sz="2400" i="1" dirty="0" smtClean="0"/>
              <a:t>J</a:t>
            </a:r>
            <a:r>
              <a:rPr lang="en-US" sz="2400" dirty="0" smtClean="0"/>
              <a:t> categories, then the set of possible probability distributions is given by the simplex on </a:t>
            </a:r>
            <a:r>
              <a:rPr lang="en-US" sz="2400" i="1" dirty="0" smtClean="0"/>
              <a:t>J</a:t>
            </a:r>
            <a:r>
              <a:rPr lang="en-US" sz="2400" dirty="0" smtClean="0"/>
              <a:t> categories-</a:t>
            </a:r>
            <a:endParaRPr lang="en-US" sz="2400" dirty="0"/>
          </a:p>
        </p:txBody>
      </p:sp>
      <p:graphicFrame>
        <p:nvGraphicFramePr>
          <p:cNvPr id="4" name="Object 3"/>
          <p:cNvGraphicFramePr>
            <a:graphicFrameLocks noChangeAspect="1"/>
          </p:cNvGraphicFramePr>
          <p:nvPr/>
        </p:nvGraphicFramePr>
        <p:xfrm>
          <a:off x="2592388" y="5656263"/>
          <a:ext cx="4087812" cy="449262"/>
        </p:xfrm>
        <a:graphic>
          <a:graphicData uri="http://schemas.openxmlformats.org/presentationml/2006/ole">
            <mc:AlternateContent xmlns:mc="http://schemas.openxmlformats.org/markup-compatibility/2006">
              <mc:Choice xmlns:v="urn:schemas-microsoft-com:vml" Requires="v">
                <p:oleObj spid="_x0000_s58373" name="Equation" r:id="rId3" imgW="2311400" imgH="254000" progId="Equation.3">
                  <p:embed/>
                </p:oleObj>
              </mc:Choice>
              <mc:Fallback>
                <p:oleObj name="Equation" r:id="rId3" imgW="2311400" imgH="254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388" y="5656263"/>
                        <a:ext cx="4087812"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smtClean="0"/>
              <a:t>Formal Definitions of Statistical Equivalence</a:t>
            </a:r>
            <a:endParaRPr lang="en-US" sz="3600" dirty="0"/>
          </a:p>
        </p:txBody>
      </p:sp>
      <p:sp>
        <p:nvSpPr>
          <p:cNvPr id="3" name="Content Placeholder 2"/>
          <p:cNvSpPr>
            <a:spLocks noGrp="1"/>
          </p:cNvSpPr>
          <p:nvPr>
            <p:ph idx="1"/>
          </p:nvPr>
        </p:nvSpPr>
        <p:spPr>
          <a:xfrm>
            <a:off x="0" y="1600200"/>
            <a:ext cx="9144000" cy="5042877"/>
          </a:xfrm>
        </p:spPr>
        <p:txBody>
          <a:bodyPr>
            <a:normAutofit fontScale="92500" lnSpcReduction="20000"/>
          </a:bodyPr>
          <a:lstStyle/>
          <a:p>
            <a:pPr>
              <a:buFont typeface="Wingdings" charset="2"/>
              <a:buChar char="v"/>
            </a:pPr>
            <a:r>
              <a:rPr lang="en-US" sz="2400" dirty="0" smtClean="0"/>
              <a:t>Let             represent a parametric model on </a:t>
            </a:r>
            <a:r>
              <a:rPr lang="en-US" sz="2400" i="1" dirty="0" smtClean="0"/>
              <a:t>J</a:t>
            </a:r>
            <a:r>
              <a:rPr lang="en-US" sz="2400" dirty="0" smtClean="0"/>
              <a:t> categories, with parameter</a:t>
            </a:r>
          </a:p>
          <a:p>
            <a:pPr>
              <a:buNone/>
            </a:pPr>
            <a:r>
              <a:rPr lang="en-US" sz="2400" dirty="0" smtClean="0"/>
              <a:t>     space                                          .      Then there is a function</a:t>
            </a:r>
          </a:p>
          <a:p>
            <a:pPr>
              <a:buNone/>
            </a:pPr>
            <a:r>
              <a:rPr lang="en-US" sz="2400" dirty="0" smtClean="0"/>
              <a:t>                            </a:t>
            </a:r>
          </a:p>
          <a:p>
            <a:pPr>
              <a:buNone/>
            </a:pPr>
            <a:r>
              <a:rPr lang="en-US" sz="2400" dirty="0" smtClean="0"/>
              <a:t>                              that is </a:t>
            </a:r>
          </a:p>
          <a:p>
            <a:pPr>
              <a:buNone/>
            </a:pPr>
            <a:endParaRPr lang="en-US" sz="2400" dirty="0" smtClean="0"/>
          </a:p>
          <a:p>
            <a:pPr>
              <a:buFont typeface="Wingdings" charset="2"/>
              <a:buChar char="v"/>
            </a:pPr>
            <a:r>
              <a:rPr lang="en-US" sz="2400" dirty="0" smtClean="0"/>
              <a:t>Let                                                                                 be the range of </a:t>
            </a:r>
            <a:r>
              <a:rPr lang="en-US" sz="2400" i="1" dirty="0" err="1" smtClean="0"/>
              <a:t>h</a:t>
            </a:r>
            <a:r>
              <a:rPr lang="en-US" sz="2400" dirty="0" smtClean="0"/>
              <a:t> .</a:t>
            </a:r>
          </a:p>
          <a:p>
            <a:pPr>
              <a:buNone/>
            </a:pPr>
            <a:endParaRPr lang="en-US" sz="2400" dirty="0" smtClean="0"/>
          </a:p>
          <a:p>
            <a:pPr>
              <a:buFont typeface="Wingdings" charset="2"/>
              <a:buChar char="v"/>
            </a:pPr>
            <a:r>
              <a:rPr lang="en-US" sz="2400" dirty="0" err="1" smtClean="0"/>
              <a:t>Defn</a:t>
            </a:r>
            <a:r>
              <a:rPr lang="en-US" sz="2400" dirty="0" smtClean="0"/>
              <a:t>. Two models on </a:t>
            </a:r>
            <a:r>
              <a:rPr lang="en-US" sz="2400" i="1" dirty="0" smtClean="0"/>
              <a:t>J</a:t>
            </a:r>
            <a:r>
              <a:rPr lang="en-US" sz="2400" dirty="0" smtClean="0"/>
              <a:t> categories,              and</a:t>
            </a:r>
          </a:p>
          <a:p>
            <a:pPr>
              <a:buNone/>
            </a:pPr>
            <a:r>
              <a:rPr lang="en-US" sz="2400" dirty="0" smtClean="0"/>
              <a:t>                 are </a:t>
            </a:r>
            <a:r>
              <a:rPr lang="en-US" sz="2400" dirty="0" smtClean="0">
                <a:solidFill>
                  <a:srgbClr val="0000FF"/>
                </a:solidFill>
              </a:rPr>
              <a:t>statistically equivalent </a:t>
            </a:r>
            <a:r>
              <a:rPr lang="en-US" sz="2400" dirty="0" smtClean="0"/>
              <a:t>if</a:t>
            </a:r>
          </a:p>
          <a:p>
            <a:pPr>
              <a:buNone/>
            </a:pPr>
            <a:endParaRPr lang="en-US" sz="2400" dirty="0" smtClean="0"/>
          </a:p>
          <a:p>
            <a:pPr>
              <a:buFont typeface="Wingdings" charset="2"/>
              <a:buChar char="v"/>
            </a:pPr>
            <a:r>
              <a:rPr lang="en-US" sz="2400" dirty="0" smtClean="0"/>
              <a:t>  </a:t>
            </a:r>
            <a:r>
              <a:rPr lang="en-US" sz="2400" dirty="0" err="1" smtClean="0"/>
              <a:t>Defn</a:t>
            </a:r>
            <a:r>
              <a:rPr lang="en-US" sz="2400" dirty="0" smtClean="0"/>
              <a:t>. A model on </a:t>
            </a:r>
            <a:r>
              <a:rPr lang="en-US" sz="2400" i="1" dirty="0" smtClean="0"/>
              <a:t>J</a:t>
            </a:r>
            <a:r>
              <a:rPr lang="en-US" sz="2400" dirty="0" smtClean="0"/>
              <a:t> categories,               ,is </a:t>
            </a:r>
            <a:r>
              <a:rPr lang="en-US" sz="2400" dirty="0" smtClean="0">
                <a:solidFill>
                  <a:srgbClr val="0000FF"/>
                </a:solidFill>
              </a:rPr>
              <a:t>globally identified </a:t>
            </a:r>
            <a:r>
              <a:rPr lang="en-US" sz="2400" dirty="0" smtClean="0"/>
              <a:t>in case</a:t>
            </a:r>
          </a:p>
          <a:p>
            <a:pPr>
              <a:buNone/>
            </a:pPr>
            <a:r>
              <a:rPr lang="en-US" sz="2400" i="1" dirty="0" smtClean="0"/>
              <a:t>                  h</a:t>
            </a:r>
            <a:r>
              <a:rPr lang="en-US" sz="2400" baseline="-25000" dirty="0" smtClean="0"/>
              <a:t>1 </a:t>
            </a:r>
            <a:r>
              <a:rPr lang="en-US" sz="2400" dirty="0" smtClean="0"/>
              <a:t>is one-to-one</a:t>
            </a:r>
          </a:p>
          <a:p>
            <a:pPr>
              <a:buNone/>
            </a:pPr>
            <a:r>
              <a:rPr lang="en-US" sz="2400" dirty="0" smtClean="0"/>
              <a:t>     </a:t>
            </a:r>
            <a:r>
              <a:rPr lang="en-US" sz="2400" dirty="0" smtClean="0">
                <a:solidFill>
                  <a:srgbClr val="FF0000"/>
                </a:solidFill>
              </a:rPr>
              <a:t>NOTE: Any parametric statistical model has many statistically equivalent versions each with different parameters, that’s why validity studies are important.</a:t>
            </a:r>
            <a:endParaRPr lang="en-US" sz="2400" dirty="0">
              <a:solidFill>
                <a:srgbClr val="FF0000"/>
              </a:solidFill>
            </a:endParaRPr>
          </a:p>
        </p:txBody>
      </p:sp>
      <p:graphicFrame>
        <p:nvGraphicFramePr>
          <p:cNvPr id="4" name="Object 3"/>
          <p:cNvGraphicFramePr>
            <a:graphicFrameLocks noChangeAspect="1"/>
          </p:cNvGraphicFramePr>
          <p:nvPr/>
        </p:nvGraphicFramePr>
        <p:xfrm>
          <a:off x="932961" y="1723291"/>
          <a:ext cx="674078" cy="269632"/>
        </p:xfrm>
        <a:graphic>
          <a:graphicData uri="http://schemas.openxmlformats.org/presentationml/2006/ole">
            <mc:AlternateContent xmlns:mc="http://schemas.openxmlformats.org/markup-compatibility/2006">
              <mc:Choice xmlns:v="urn:schemas-microsoft-com:vml" Requires="v">
                <p:oleObj spid="_x0000_s59413" name="Equation" r:id="rId3" imgW="381000" imgH="152400" progId="Equation.3">
                  <p:embed/>
                </p:oleObj>
              </mc:Choice>
              <mc:Fallback>
                <p:oleObj name="Equation" r:id="rId3" imgW="381000" imgH="15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961" y="1723291"/>
                        <a:ext cx="674078" cy="2696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607039" y="1992922"/>
          <a:ext cx="2230673" cy="351945"/>
        </p:xfrm>
        <a:graphic>
          <a:graphicData uri="http://schemas.openxmlformats.org/presentationml/2006/ole">
            <mc:AlternateContent xmlns:mc="http://schemas.openxmlformats.org/markup-compatibility/2006">
              <mc:Choice xmlns:v="urn:schemas-microsoft-com:vml" Requires="v">
                <p:oleObj spid="_x0000_s59414" name="Equation" r:id="rId5" imgW="1371600" imgH="215900" progId="Equation.3">
                  <p:embed/>
                </p:oleObj>
              </mc:Choice>
              <mc:Fallback>
                <p:oleObj name="Equation" r:id="rId5" imgW="1371600" imgH="2159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7039" y="1992922"/>
                        <a:ext cx="2230673" cy="3519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574675" y="2606274"/>
          <a:ext cx="1149350" cy="309563"/>
        </p:xfrm>
        <a:graphic>
          <a:graphicData uri="http://schemas.openxmlformats.org/presentationml/2006/ole">
            <mc:AlternateContent xmlns:mc="http://schemas.openxmlformats.org/markup-compatibility/2006">
              <mc:Choice xmlns:v="urn:schemas-microsoft-com:vml" Requires="v">
                <p:oleObj spid="_x0000_s59415" name="Equation" r:id="rId7" imgW="660400" imgH="177800" progId="Equation.3">
                  <p:embed/>
                </p:oleObj>
              </mc:Choice>
              <mc:Fallback>
                <p:oleObj name="Equation" r:id="rId7" imgW="660400" imgH="177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675" y="2606274"/>
                        <a:ext cx="1149350"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2902942" y="2592475"/>
          <a:ext cx="2217339" cy="323362"/>
        </p:xfrm>
        <a:graphic>
          <a:graphicData uri="http://schemas.openxmlformats.org/presentationml/2006/ole">
            <mc:AlternateContent xmlns:mc="http://schemas.openxmlformats.org/markup-compatibility/2006">
              <mc:Choice xmlns:v="urn:schemas-microsoft-com:vml" Requires="v">
                <p:oleObj spid="_x0000_s59416" name="Equation" r:id="rId9" imgW="1219200" imgH="177800" progId="Equation.3">
                  <p:embed/>
                </p:oleObj>
              </mc:Choice>
              <mc:Fallback>
                <p:oleObj name="Equation" r:id="rId9" imgW="1219200" imgH="177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02942" y="2592475"/>
                        <a:ext cx="2217339" cy="323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1094526" y="3357562"/>
          <a:ext cx="4668837" cy="346075"/>
        </p:xfrm>
        <a:graphic>
          <a:graphicData uri="http://schemas.openxmlformats.org/presentationml/2006/ole">
            <mc:AlternateContent xmlns:mc="http://schemas.openxmlformats.org/markup-compatibility/2006">
              <mc:Choice xmlns:v="urn:schemas-microsoft-com:vml" Requires="v">
                <p:oleObj spid="_x0000_s59417" name="Equation" r:id="rId11" imgW="2743200" imgH="203200" progId="Equation.3">
                  <p:embed/>
                </p:oleObj>
              </mc:Choice>
              <mc:Fallback>
                <p:oleObj name="Equation" r:id="rId11" imgW="2743200" imgH="203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4526" y="3357562"/>
                        <a:ext cx="4668837"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399" name="Object 7"/>
          <p:cNvGraphicFramePr>
            <a:graphicFrameLocks noChangeAspect="1"/>
          </p:cNvGraphicFramePr>
          <p:nvPr/>
        </p:nvGraphicFramePr>
        <p:xfrm>
          <a:off x="5835724" y="3963195"/>
          <a:ext cx="896937" cy="314325"/>
        </p:xfrm>
        <a:graphic>
          <a:graphicData uri="http://schemas.openxmlformats.org/presentationml/2006/ole">
            <mc:AlternateContent xmlns:mc="http://schemas.openxmlformats.org/markup-compatibility/2006">
              <mc:Choice xmlns:v="urn:schemas-microsoft-com:vml" Requires="v">
                <p:oleObj spid="_x0000_s59418" name="Equation" r:id="rId13" imgW="508000" imgH="177800" progId="Equation.3">
                  <p:embed/>
                </p:oleObj>
              </mc:Choice>
              <mc:Fallback>
                <p:oleObj name="Equation" r:id="rId13" imgW="508000" imgH="1778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35724" y="3963195"/>
                        <a:ext cx="896937"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400" name="Object 8"/>
          <p:cNvGraphicFramePr>
            <a:graphicFrameLocks noChangeAspect="1"/>
          </p:cNvGraphicFramePr>
          <p:nvPr/>
        </p:nvGraphicFramePr>
        <p:xfrm>
          <a:off x="4316412" y="3963195"/>
          <a:ext cx="828675" cy="312738"/>
        </p:xfrm>
        <a:graphic>
          <a:graphicData uri="http://schemas.openxmlformats.org/presentationml/2006/ole">
            <mc:AlternateContent xmlns:mc="http://schemas.openxmlformats.org/markup-compatibility/2006">
              <mc:Choice xmlns:v="urn:schemas-microsoft-com:vml" Requires="v">
                <p:oleObj spid="_x0000_s59419" name="Equation" r:id="rId15" imgW="469900" imgH="177800" progId="Equation.3">
                  <p:embed/>
                </p:oleObj>
              </mc:Choice>
              <mc:Fallback>
                <p:oleObj name="Equation" r:id="rId15" imgW="469900" imgH="17780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16412" y="3963195"/>
                        <a:ext cx="828675"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4564548" y="4277520"/>
          <a:ext cx="1572603" cy="328604"/>
        </p:xfrm>
        <a:graphic>
          <a:graphicData uri="http://schemas.openxmlformats.org/presentationml/2006/ole">
            <mc:AlternateContent xmlns:mc="http://schemas.openxmlformats.org/markup-compatibility/2006">
              <mc:Choice xmlns:v="urn:schemas-microsoft-com:vml" Requires="v">
                <p:oleObj spid="_x0000_s59420" name="Equation" r:id="rId17" imgW="850900" imgH="177800" progId="Equation.3">
                  <p:embed/>
                </p:oleObj>
              </mc:Choice>
              <mc:Fallback>
                <p:oleObj name="Equation" r:id="rId17" imgW="850900" imgH="17780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64548" y="4277520"/>
                        <a:ext cx="1572603" cy="3286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402" name="Object 10"/>
          <p:cNvGraphicFramePr>
            <a:graphicFrameLocks noChangeAspect="1"/>
          </p:cNvGraphicFramePr>
          <p:nvPr/>
        </p:nvGraphicFramePr>
        <p:xfrm>
          <a:off x="4011612" y="4991832"/>
          <a:ext cx="828675" cy="312738"/>
        </p:xfrm>
        <a:graphic>
          <a:graphicData uri="http://schemas.openxmlformats.org/presentationml/2006/ole">
            <mc:AlternateContent xmlns:mc="http://schemas.openxmlformats.org/markup-compatibility/2006">
              <mc:Choice xmlns:v="urn:schemas-microsoft-com:vml" Requires="v">
                <p:oleObj spid="_x0000_s59421" name="Equation" r:id="rId19" imgW="469900" imgH="177800" progId="Equation.3">
                  <p:embed/>
                </p:oleObj>
              </mc:Choice>
              <mc:Fallback>
                <p:oleObj name="Equation" r:id="rId19" imgW="469900" imgH="177800" progId="Equation.3">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11612" y="4991832"/>
                        <a:ext cx="828675"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Orientation to MPT Models</a:t>
            </a:r>
            <a:endParaRPr lang="en-US" dirty="0"/>
          </a:p>
        </p:txBody>
      </p:sp>
      <p:sp>
        <p:nvSpPr>
          <p:cNvPr id="3" name="Content Placeholder 2"/>
          <p:cNvSpPr>
            <a:spLocks noGrp="1"/>
          </p:cNvSpPr>
          <p:nvPr>
            <p:ph idx="1"/>
          </p:nvPr>
        </p:nvSpPr>
        <p:spPr>
          <a:xfrm>
            <a:off x="205154" y="1600200"/>
            <a:ext cx="8763000" cy="5091723"/>
          </a:xfrm>
        </p:spPr>
        <p:txBody>
          <a:bodyPr>
            <a:normAutofit lnSpcReduction="10000"/>
          </a:bodyPr>
          <a:lstStyle/>
          <a:p>
            <a:pPr>
              <a:buFont typeface="Wingdings" charset="2"/>
              <a:buChar char="v"/>
            </a:pPr>
            <a:r>
              <a:rPr lang="en-US" sz="2400" dirty="0" smtClean="0"/>
              <a:t> Myself and students at UCI have been developing and analyzing MPT models for at least 25 years. David Riefer and I got started in the late 1970s, and Xiangen Hu added a lot of mathematical savvy to the project in the 1900s.</a:t>
            </a:r>
          </a:p>
          <a:p>
            <a:pPr>
              <a:buFont typeface="Wingdings" charset="2"/>
              <a:buChar char="v"/>
            </a:pPr>
            <a:endParaRPr lang="en-US" sz="2400" dirty="0" smtClean="0"/>
          </a:p>
          <a:p>
            <a:pPr>
              <a:buFont typeface="Wingdings" charset="2"/>
              <a:buChar char="v"/>
            </a:pPr>
            <a:r>
              <a:rPr lang="en-US" sz="2400" dirty="0" smtClean="0"/>
              <a:t>Originally we worked with particular models, but by the late 1980s we realized that we were making the same moves over and over again. That led us to formalize the entire class of MPT models and look for general class properties and general methods of inference.</a:t>
            </a:r>
          </a:p>
          <a:p>
            <a:pPr>
              <a:buNone/>
            </a:pPr>
            <a:endParaRPr lang="en-US" sz="2400" dirty="0" smtClean="0"/>
          </a:p>
          <a:p>
            <a:pPr>
              <a:buFont typeface="Wingdings" charset="2"/>
              <a:buChar char="v"/>
            </a:pPr>
            <a:r>
              <a:rPr lang="en-US" sz="2400" dirty="0" smtClean="0">
                <a:ea typeface="ＭＳ Ｐゴシック" pitchFamily="-110" charset="-128"/>
                <a:cs typeface="ＭＳ Ｐゴシック" pitchFamily="-110" charset="-128"/>
              </a:rPr>
              <a:t>Now MPT modeling is a very active area, e.g. Special Issue </a:t>
            </a:r>
            <a:r>
              <a:rPr lang="en-US" sz="2400" dirty="0" err="1" smtClean="0">
                <a:ea typeface="ＭＳ Ｐゴシック" pitchFamily="-110" charset="-128"/>
                <a:cs typeface="ＭＳ Ｐゴシック" pitchFamily="-110" charset="-128"/>
              </a:rPr>
              <a:t>Zeiutschrift</a:t>
            </a:r>
            <a:r>
              <a:rPr lang="en-US" sz="2400" dirty="0" smtClean="0">
                <a:ea typeface="ＭＳ Ｐゴシック" pitchFamily="-110" charset="-128"/>
                <a:cs typeface="ＭＳ Ｐゴシック" pitchFamily="-110" charset="-128"/>
              </a:rPr>
              <a:t> fur </a:t>
            </a:r>
            <a:r>
              <a:rPr lang="en-US" sz="2400" dirty="0" err="1" smtClean="0">
                <a:ea typeface="ＭＳ Ｐゴシック" pitchFamily="-110" charset="-128"/>
                <a:cs typeface="ＭＳ Ｐゴシック" pitchFamily="-110" charset="-128"/>
              </a:rPr>
              <a:t>Psychologie</a:t>
            </a:r>
            <a:r>
              <a:rPr lang="en-US" sz="2400" dirty="0" smtClean="0">
                <a:ea typeface="ＭＳ Ｐゴシック" pitchFamily="-110" charset="-128"/>
                <a:cs typeface="ＭＳ Ｐゴシック" pitchFamily="-110" charset="-128"/>
              </a:rPr>
              <a:t> 2009 on MPT Modeling</a:t>
            </a:r>
            <a:endParaRPr lang="en-US" sz="24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0" y="274638"/>
            <a:ext cx="9144000" cy="1143000"/>
          </a:xfrm>
        </p:spPr>
        <p:txBody>
          <a:bodyPr/>
          <a:lstStyle/>
          <a:p>
            <a:pPr algn="l"/>
            <a:r>
              <a:rPr lang="en-US" sz="3600" dirty="0" smtClean="0">
                <a:solidFill>
                  <a:srgbClr val="CC0000"/>
                </a:solidFill>
                <a:ea typeface="ＭＳ Ｐゴシック" pitchFamily="-110" charset="-128"/>
                <a:cs typeface="ＭＳ Ｐゴシック" pitchFamily="-110" charset="-128"/>
              </a:rPr>
              <a:t>         </a:t>
            </a:r>
            <a:r>
              <a:rPr lang="en-US" sz="3600" dirty="0" smtClean="0">
                <a:ea typeface="ＭＳ Ｐゴシック" pitchFamily="-110" charset="-128"/>
                <a:cs typeface="ＭＳ Ｐゴシック" pitchFamily="-110" charset="-128"/>
              </a:rPr>
              <a:t> </a:t>
            </a:r>
            <a:r>
              <a:rPr lang="en-US" sz="3600" dirty="0">
                <a:solidFill>
                  <a:srgbClr val="CC0000"/>
                </a:solidFill>
                <a:ea typeface="ＭＳ Ｐゴシック" pitchFamily="-110" charset="-128"/>
                <a:cs typeface="ＭＳ Ｐゴシック" pitchFamily="-110" charset="-128"/>
              </a:rPr>
              <a:t>ABO Blood  </a:t>
            </a:r>
            <a:r>
              <a:rPr lang="en-US" sz="3600" dirty="0" smtClean="0">
                <a:solidFill>
                  <a:srgbClr val="CC0000"/>
                </a:solidFill>
                <a:ea typeface="ＭＳ Ｐゴシック" pitchFamily="-110" charset="-128"/>
                <a:cs typeface="ＭＳ Ｐゴシック" pitchFamily="-110" charset="-128"/>
              </a:rPr>
              <a:t>Group Revisited</a:t>
            </a:r>
            <a:endParaRPr lang="en-US" sz="3600" dirty="0">
              <a:solidFill>
                <a:srgbClr val="CC0000"/>
              </a:solidFill>
              <a:ea typeface="ＭＳ Ｐゴシック" pitchFamily="-110" charset="-128"/>
              <a:cs typeface="ＭＳ Ｐゴシック" pitchFamily="-110" charset="-128"/>
            </a:endParaRPr>
          </a:p>
        </p:txBody>
      </p:sp>
      <p:sp>
        <p:nvSpPr>
          <p:cNvPr id="22532" name="Line 4"/>
          <p:cNvSpPr>
            <a:spLocks noChangeShapeType="1"/>
          </p:cNvSpPr>
          <p:nvPr/>
        </p:nvSpPr>
        <p:spPr bwMode="auto">
          <a:xfrm flipH="1">
            <a:off x="1143000" y="1828800"/>
            <a:ext cx="1981200" cy="1447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33" name="Line 5"/>
          <p:cNvSpPr>
            <a:spLocks noChangeShapeType="1"/>
          </p:cNvSpPr>
          <p:nvPr/>
        </p:nvSpPr>
        <p:spPr bwMode="auto">
          <a:xfrm>
            <a:off x="3124200" y="1828800"/>
            <a:ext cx="0" cy="1447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34" name="Line 6"/>
          <p:cNvSpPr>
            <a:spLocks noChangeShapeType="1"/>
          </p:cNvSpPr>
          <p:nvPr/>
        </p:nvSpPr>
        <p:spPr bwMode="auto">
          <a:xfrm>
            <a:off x="3124200" y="1828800"/>
            <a:ext cx="1828800" cy="1371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35" name="Line 7"/>
          <p:cNvSpPr>
            <a:spLocks noChangeShapeType="1"/>
          </p:cNvSpPr>
          <p:nvPr/>
        </p:nvSpPr>
        <p:spPr bwMode="auto">
          <a:xfrm flipH="1">
            <a:off x="381000" y="3200400"/>
            <a:ext cx="838200" cy="914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36" name="Line 8"/>
          <p:cNvSpPr>
            <a:spLocks noChangeShapeType="1"/>
          </p:cNvSpPr>
          <p:nvPr/>
        </p:nvSpPr>
        <p:spPr bwMode="auto">
          <a:xfrm flipH="1">
            <a:off x="1143000" y="3276600"/>
            <a:ext cx="76200" cy="838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37" name="Line 9"/>
          <p:cNvSpPr>
            <a:spLocks noChangeShapeType="1"/>
          </p:cNvSpPr>
          <p:nvPr/>
        </p:nvSpPr>
        <p:spPr bwMode="auto">
          <a:xfrm>
            <a:off x="1219200" y="3276600"/>
            <a:ext cx="685800" cy="762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38" name="Line 10"/>
          <p:cNvSpPr>
            <a:spLocks noChangeShapeType="1"/>
          </p:cNvSpPr>
          <p:nvPr/>
        </p:nvSpPr>
        <p:spPr bwMode="auto">
          <a:xfrm flipH="1">
            <a:off x="2362200" y="3276600"/>
            <a:ext cx="762000" cy="762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39" name="Line 11"/>
          <p:cNvSpPr>
            <a:spLocks noChangeShapeType="1"/>
          </p:cNvSpPr>
          <p:nvPr/>
        </p:nvSpPr>
        <p:spPr bwMode="auto">
          <a:xfrm>
            <a:off x="3124200" y="3352800"/>
            <a:ext cx="0" cy="685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40" name="Line 12"/>
          <p:cNvSpPr>
            <a:spLocks noChangeShapeType="1"/>
          </p:cNvSpPr>
          <p:nvPr/>
        </p:nvSpPr>
        <p:spPr bwMode="auto">
          <a:xfrm>
            <a:off x="3124200" y="3276600"/>
            <a:ext cx="685800" cy="685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41" name="Line 13"/>
          <p:cNvSpPr>
            <a:spLocks noChangeShapeType="1"/>
          </p:cNvSpPr>
          <p:nvPr/>
        </p:nvSpPr>
        <p:spPr bwMode="auto">
          <a:xfrm flipH="1">
            <a:off x="4343400" y="3200400"/>
            <a:ext cx="609600" cy="762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42" name="Line 14"/>
          <p:cNvSpPr>
            <a:spLocks noChangeShapeType="1"/>
          </p:cNvSpPr>
          <p:nvPr/>
        </p:nvSpPr>
        <p:spPr bwMode="auto">
          <a:xfrm>
            <a:off x="4953000" y="3200400"/>
            <a:ext cx="0" cy="762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43" name="Line 15"/>
          <p:cNvSpPr>
            <a:spLocks noChangeShapeType="1"/>
          </p:cNvSpPr>
          <p:nvPr/>
        </p:nvSpPr>
        <p:spPr bwMode="auto">
          <a:xfrm>
            <a:off x="4953000" y="3200400"/>
            <a:ext cx="685800" cy="609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44" name="Text Box 16"/>
          <p:cNvSpPr txBox="1">
            <a:spLocks noChangeArrowheads="1"/>
          </p:cNvSpPr>
          <p:nvPr/>
        </p:nvSpPr>
        <p:spPr bwMode="auto">
          <a:xfrm>
            <a:off x="304800" y="4038600"/>
            <a:ext cx="354013" cy="396875"/>
          </a:xfrm>
          <a:prstGeom prst="rect">
            <a:avLst/>
          </a:prstGeom>
          <a:noFill/>
          <a:ln w="9525">
            <a:noFill/>
            <a:miter lim="800000"/>
            <a:headEnd/>
            <a:tailEnd/>
          </a:ln>
        </p:spPr>
        <p:txBody>
          <a:bodyPr>
            <a:prstTxWarp prst="textNoShape">
              <a:avLst/>
            </a:prstTxWarp>
            <a:spAutoFit/>
          </a:bodyPr>
          <a:lstStyle/>
          <a:p>
            <a:r>
              <a:rPr lang="en-US"/>
              <a:t>A</a:t>
            </a:r>
          </a:p>
        </p:txBody>
      </p:sp>
      <p:sp>
        <p:nvSpPr>
          <p:cNvPr id="22545" name="Text Box 18"/>
          <p:cNvSpPr txBox="1">
            <a:spLocks noChangeArrowheads="1"/>
          </p:cNvSpPr>
          <p:nvPr/>
        </p:nvSpPr>
        <p:spPr bwMode="auto">
          <a:xfrm>
            <a:off x="1752600" y="2209800"/>
            <a:ext cx="325438" cy="396875"/>
          </a:xfrm>
          <a:prstGeom prst="rect">
            <a:avLst/>
          </a:prstGeom>
          <a:noFill/>
          <a:ln w="9525">
            <a:noFill/>
            <a:miter lim="800000"/>
            <a:headEnd/>
            <a:tailEnd/>
          </a:ln>
        </p:spPr>
        <p:txBody>
          <a:bodyPr wrap="none">
            <a:prstTxWarp prst="textNoShape">
              <a:avLst/>
            </a:prstTxWarp>
            <a:spAutoFit/>
          </a:bodyPr>
          <a:lstStyle/>
          <a:p>
            <a:r>
              <a:rPr lang="en-US" i="1"/>
              <a:t>p</a:t>
            </a:r>
          </a:p>
        </p:txBody>
      </p:sp>
      <p:sp>
        <p:nvSpPr>
          <p:cNvPr id="22546" name="Text Box 19"/>
          <p:cNvSpPr txBox="1">
            <a:spLocks noChangeArrowheads="1"/>
          </p:cNvSpPr>
          <p:nvPr/>
        </p:nvSpPr>
        <p:spPr bwMode="auto">
          <a:xfrm>
            <a:off x="2743200" y="2209800"/>
            <a:ext cx="304800" cy="701675"/>
          </a:xfrm>
          <a:prstGeom prst="rect">
            <a:avLst/>
          </a:prstGeom>
          <a:noFill/>
          <a:ln w="9525">
            <a:noFill/>
            <a:miter lim="800000"/>
            <a:headEnd/>
            <a:tailEnd/>
          </a:ln>
        </p:spPr>
        <p:txBody>
          <a:bodyPr>
            <a:prstTxWarp prst="textNoShape">
              <a:avLst/>
            </a:prstTxWarp>
            <a:spAutoFit/>
          </a:bodyPr>
          <a:lstStyle/>
          <a:p>
            <a:r>
              <a:rPr lang="en-US" i="1"/>
              <a:t>q</a:t>
            </a:r>
            <a:r>
              <a:rPr lang="en-US"/>
              <a:t>	</a:t>
            </a:r>
          </a:p>
        </p:txBody>
      </p:sp>
      <p:sp>
        <p:nvSpPr>
          <p:cNvPr id="22547" name="Text Box 20"/>
          <p:cNvSpPr txBox="1">
            <a:spLocks noChangeArrowheads="1"/>
          </p:cNvSpPr>
          <p:nvPr/>
        </p:nvSpPr>
        <p:spPr bwMode="auto">
          <a:xfrm>
            <a:off x="3581400" y="2286000"/>
            <a:ext cx="268288" cy="396875"/>
          </a:xfrm>
          <a:prstGeom prst="rect">
            <a:avLst/>
          </a:prstGeom>
          <a:noFill/>
          <a:ln w="9525">
            <a:noFill/>
            <a:miter lim="800000"/>
            <a:headEnd/>
            <a:tailEnd/>
          </a:ln>
        </p:spPr>
        <p:txBody>
          <a:bodyPr wrap="none">
            <a:prstTxWarp prst="textNoShape">
              <a:avLst/>
            </a:prstTxWarp>
            <a:spAutoFit/>
          </a:bodyPr>
          <a:lstStyle/>
          <a:p>
            <a:r>
              <a:rPr lang="en-US" i="1"/>
              <a:t>r</a:t>
            </a:r>
          </a:p>
        </p:txBody>
      </p:sp>
      <p:sp>
        <p:nvSpPr>
          <p:cNvPr id="22548" name="Text Box 23"/>
          <p:cNvSpPr>
            <a:spLocks noGrp="1" noChangeArrowheads="1"/>
          </p:cNvSpPr>
          <p:nvPr>
            <p:ph type="body" idx="1"/>
          </p:nvPr>
        </p:nvSpPr>
        <p:spPr>
          <a:xfrm>
            <a:off x="0" y="1143000"/>
            <a:ext cx="9448800" cy="5715000"/>
          </a:xfrm>
          <a:noFill/>
        </p:spPr>
        <p:txBody>
          <a:bodyPr/>
          <a:lstStyle/>
          <a:p>
            <a:pPr>
              <a:buFontTx/>
              <a:buNone/>
            </a:pPr>
            <a:endParaRPr lang="en-US" sz="2000" dirty="0">
              <a:ea typeface="ＭＳ Ｐゴシック" pitchFamily="-110" charset="-128"/>
              <a:cs typeface="ＭＳ Ｐゴシック" pitchFamily="-110" charset="-128"/>
            </a:endParaRPr>
          </a:p>
          <a:p>
            <a:pPr>
              <a:buFontTx/>
              <a:buNone/>
            </a:pPr>
            <a:r>
              <a:rPr lang="en-US" sz="2000" dirty="0" smtClean="0">
                <a:ea typeface="ＭＳ Ｐゴシック" pitchFamily="-110" charset="-128"/>
                <a:cs typeface="ＭＳ Ｐゴシック" pitchFamily="-110" charset="-128"/>
              </a:rPr>
              <a:t>DAD</a:t>
            </a:r>
          </a:p>
          <a:p>
            <a:pPr>
              <a:buFontTx/>
              <a:buNone/>
            </a:pPr>
            <a:endParaRPr lang="en-US" sz="2000" dirty="0">
              <a:ea typeface="ＭＳ Ｐゴシック" pitchFamily="-110" charset="-128"/>
              <a:cs typeface="ＭＳ Ｐゴシック" pitchFamily="-110" charset="-128"/>
            </a:endParaRPr>
          </a:p>
        </p:txBody>
      </p:sp>
      <p:sp>
        <p:nvSpPr>
          <p:cNvPr id="22549" name="Text Box 24"/>
          <p:cNvSpPr txBox="1">
            <a:spLocks noChangeArrowheads="1"/>
          </p:cNvSpPr>
          <p:nvPr/>
        </p:nvSpPr>
        <p:spPr bwMode="auto">
          <a:xfrm>
            <a:off x="990600" y="4038600"/>
            <a:ext cx="4953000" cy="369332"/>
          </a:xfrm>
          <a:prstGeom prst="rect">
            <a:avLst/>
          </a:prstGeom>
          <a:noFill/>
          <a:ln w="9525">
            <a:noFill/>
            <a:miter lim="800000"/>
            <a:headEnd/>
            <a:tailEnd/>
          </a:ln>
        </p:spPr>
        <p:txBody>
          <a:bodyPr>
            <a:prstTxWarp prst="textNoShape">
              <a:avLst/>
            </a:prstTxWarp>
            <a:spAutoFit/>
          </a:bodyPr>
          <a:lstStyle/>
          <a:p>
            <a:pPr>
              <a:spcBef>
                <a:spcPct val="50000"/>
              </a:spcBef>
            </a:pPr>
            <a:r>
              <a:rPr lang="en-US" dirty="0"/>
              <a:t>AB    </a:t>
            </a:r>
            <a:r>
              <a:rPr lang="en-US" dirty="0" smtClean="0"/>
              <a:t>    </a:t>
            </a:r>
            <a:r>
              <a:rPr lang="en-US" dirty="0"/>
              <a:t>A   </a:t>
            </a:r>
            <a:r>
              <a:rPr lang="en-US" dirty="0" smtClean="0"/>
              <a:t>       AB        B         B       A          B         O       </a:t>
            </a:r>
            <a:endParaRPr lang="en-US" dirty="0"/>
          </a:p>
        </p:txBody>
      </p:sp>
      <p:sp>
        <p:nvSpPr>
          <p:cNvPr id="22550" name="Text Box 25"/>
          <p:cNvSpPr txBox="1">
            <a:spLocks noChangeArrowheads="1"/>
          </p:cNvSpPr>
          <p:nvPr/>
        </p:nvSpPr>
        <p:spPr bwMode="auto">
          <a:xfrm>
            <a:off x="457200" y="3352800"/>
            <a:ext cx="325438" cy="396875"/>
          </a:xfrm>
          <a:prstGeom prst="rect">
            <a:avLst/>
          </a:prstGeom>
          <a:noFill/>
          <a:ln w="9525">
            <a:noFill/>
            <a:miter lim="800000"/>
            <a:headEnd/>
            <a:tailEnd/>
          </a:ln>
        </p:spPr>
        <p:txBody>
          <a:bodyPr wrap="none">
            <a:prstTxWarp prst="textNoShape">
              <a:avLst/>
            </a:prstTxWarp>
            <a:spAutoFit/>
          </a:bodyPr>
          <a:lstStyle/>
          <a:p>
            <a:r>
              <a:rPr lang="en-US" i="1"/>
              <a:t>p</a:t>
            </a:r>
          </a:p>
        </p:txBody>
      </p:sp>
      <p:sp>
        <p:nvSpPr>
          <p:cNvPr id="22551" name="Text Box 26"/>
          <p:cNvSpPr txBox="1">
            <a:spLocks noChangeArrowheads="1"/>
          </p:cNvSpPr>
          <p:nvPr/>
        </p:nvSpPr>
        <p:spPr bwMode="auto">
          <a:xfrm>
            <a:off x="822325" y="3440113"/>
            <a:ext cx="325438" cy="396875"/>
          </a:xfrm>
          <a:prstGeom prst="rect">
            <a:avLst/>
          </a:prstGeom>
          <a:noFill/>
          <a:ln w="9525">
            <a:noFill/>
            <a:miter lim="800000"/>
            <a:headEnd/>
            <a:tailEnd/>
          </a:ln>
        </p:spPr>
        <p:txBody>
          <a:bodyPr wrap="none">
            <a:prstTxWarp prst="textNoShape">
              <a:avLst/>
            </a:prstTxWarp>
            <a:spAutoFit/>
          </a:bodyPr>
          <a:lstStyle/>
          <a:p>
            <a:r>
              <a:rPr lang="en-US" i="1"/>
              <a:t>q</a:t>
            </a:r>
          </a:p>
        </p:txBody>
      </p:sp>
      <p:sp>
        <p:nvSpPr>
          <p:cNvPr id="22552" name="Text Box 27"/>
          <p:cNvSpPr txBox="1">
            <a:spLocks noChangeArrowheads="1"/>
          </p:cNvSpPr>
          <p:nvPr/>
        </p:nvSpPr>
        <p:spPr bwMode="auto">
          <a:xfrm>
            <a:off x="1279525" y="3440113"/>
            <a:ext cx="268288" cy="396875"/>
          </a:xfrm>
          <a:prstGeom prst="rect">
            <a:avLst/>
          </a:prstGeom>
          <a:noFill/>
          <a:ln w="9525">
            <a:noFill/>
            <a:miter lim="800000"/>
            <a:headEnd/>
            <a:tailEnd/>
          </a:ln>
        </p:spPr>
        <p:txBody>
          <a:bodyPr wrap="none">
            <a:prstTxWarp prst="textNoShape">
              <a:avLst/>
            </a:prstTxWarp>
            <a:spAutoFit/>
          </a:bodyPr>
          <a:lstStyle/>
          <a:p>
            <a:r>
              <a:rPr lang="en-US" i="1"/>
              <a:t>r</a:t>
            </a:r>
          </a:p>
        </p:txBody>
      </p:sp>
      <p:sp>
        <p:nvSpPr>
          <p:cNvPr id="22553" name="Text Box 28"/>
          <p:cNvSpPr txBox="1">
            <a:spLocks noChangeArrowheads="1"/>
          </p:cNvSpPr>
          <p:nvPr/>
        </p:nvSpPr>
        <p:spPr bwMode="auto">
          <a:xfrm>
            <a:off x="2438400" y="3352800"/>
            <a:ext cx="325438" cy="396875"/>
          </a:xfrm>
          <a:prstGeom prst="rect">
            <a:avLst/>
          </a:prstGeom>
          <a:noFill/>
          <a:ln w="9525">
            <a:noFill/>
            <a:miter lim="800000"/>
            <a:headEnd/>
            <a:tailEnd/>
          </a:ln>
        </p:spPr>
        <p:txBody>
          <a:bodyPr wrap="none">
            <a:prstTxWarp prst="textNoShape">
              <a:avLst/>
            </a:prstTxWarp>
            <a:spAutoFit/>
          </a:bodyPr>
          <a:lstStyle/>
          <a:p>
            <a:r>
              <a:rPr lang="en-US" i="1"/>
              <a:t>p</a:t>
            </a:r>
          </a:p>
        </p:txBody>
      </p:sp>
      <p:sp>
        <p:nvSpPr>
          <p:cNvPr id="22554" name="Text Box 29"/>
          <p:cNvSpPr txBox="1">
            <a:spLocks noChangeArrowheads="1"/>
          </p:cNvSpPr>
          <p:nvPr/>
        </p:nvSpPr>
        <p:spPr bwMode="auto">
          <a:xfrm>
            <a:off x="2879725" y="3440113"/>
            <a:ext cx="325438" cy="396875"/>
          </a:xfrm>
          <a:prstGeom prst="rect">
            <a:avLst/>
          </a:prstGeom>
          <a:noFill/>
          <a:ln w="9525">
            <a:noFill/>
            <a:miter lim="800000"/>
            <a:headEnd/>
            <a:tailEnd/>
          </a:ln>
        </p:spPr>
        <p:txBody>
          <a:bodyPr wrap="none">
            <a:prstTxWarp prst="textNoShape">
              <a:avLst/>
            </a:prstTxWarp>
            <a:spAutoFit/>
          </a:bodyPr>
          <a:lstStyle/>
          <a:p>
            <a:r>
              <a:rPr lang="en-US" i="1"/>
              <a:t>q</a:t>
            </a:r>
          </a:p>
        </p:txBody>
      </p:sp>
      <p:sp>
        <p:nvSpPr>
          <p:cNvPr id="22555" name="Text Box 30"/>
          <p:cNvSpPr txBox="1">
            <a:spLocks noChangeArrowheads="1"/>
          </p:cNvSpPr>
          <p:nvPr/>
        </p:nvSpPr>
        <p:spPr bwMode="auto">
          <a:xfrm>
            <a:off x="3260725" y="3440113"/>
            <a:ext cx="268288" cy="396875"/>
          </a:xfrm>
          <a:prstGeom prst="rect">
            <a:avLst/>
          </a:prstGeom>
          <a:noFill/>
          <a:ln w="9525">
            <a:noFill/>
            <a:miter lim="800000"/>
            <a:headEnd/>
            <a:tailEnd/>
          </a:ln>
        </p:spPr>
        <p:txBody>
          <a:bodyPr wrap="none">
            <a:prstTxWarp prst="textNoShape">
              <a:avLst/>
            </a:prstTxWarp>
            <a:spAutoFit/>
          </a:bodyPr>
          <a:lstStyle/>
          <a:p>
            <a:r>
              <a:rPr lang="en-US" i="1"/>
              <a:t>r</a:t>
            </a:r>
          </a:p>
        </p:txBody>
      </p:sp>
      <p:sp>
        <p:nvSpPr>
          <p:cNvPr id="22556" name="Text Box 31"/>
          <p:cNvSpPr txBox="1">
            <a:spLocks noChangeArrowheads="1"/>
          </p:cNvSpPr>
          <p:nvPr/>
        </p:nvSpPr>
        <p:spPr bwMode="auto">
          <a:xfrm>
            <a:off x="4267200" y="3352800"/>
            <a:ext cx="325438" cy="396875"/>
          </a:xfrm>
          <a:prstGeom prst="rect">
            <a:avLst/>
          </a:prstGeom>
          <a:noFill/>
          <a:ln w="9525">
            <a:noFill/>
            <a:miter lim="800000"/>
            <a:headEnd/>
            <a:tailEnd/>
          </a:ln>
        </p:spPr>
        <p:txBody>
          <a:bodyPr wrap="none">
            <a:prstTxWarp prst="textNoShape">
              <a:avLst/>
            </a:prstTxWarp>
            <a:spAutoFit/>
          </a:bodyPr>
          <a:lstStyle/>
          <a:p>
            <a:r>
              <a:rPr lang="en-US" i="1"/>
              <a:t>p</a:t>
            </a:r>
          </a:p>
        </p:txBody>
      </p:sp>
      <p:sp>
        <p:nvSpPr>
          <p:cNvPr id="22557" name="Text Box 32"/>
          <p:cNvSpPr txBox="1">
            <a:spLocks noChangeArrowheads="1"/>
          </p:cNvSpPr>
          <p:nvPr/>
        </p:nvSpPr>
        <p:spPr bwMode="auto">
          <a:xfrm>
            <a:off x="4724400" y="3429000"/>
            <a:ext cx="325438" cy="396875"/>
          </a:xfrm>
          <a:prstGeom prst="rect">
            <a:avLst/>
          </a:prstGeom>
          <a:noFill/>
          <a:ln w="9525">
            <a:noFill/>
            <a:miter lim="800000"/>
            <a:headEnd/>
            <a:tailEnd/>
          </a:ln>
        </p:spPr>
        <p:txBody>
          <a:bodyPr wrap="none">
            <a:prstTxWarp prst="textNoShape">
              <a:avLst/>
            </a:prstTxWarp>
            <a:spAutoFit/>
          </a:bodyPr>
          <a:lstStyle/>
          <a:p>
            <a:r>
              <a:rPr lang="en-US" i="1"/>
              <a:t>q</a:t>
            </a:r>
          </a:p>
        </p:txBody>
      </p:sp>
      <p:sp>
        <p:nvSpPr>
          <p:cNvPr id="22558" name="Text Box 33"/>
          <p:cNvSpPr txBox="1">
            <a:spLocks noChangeArrowheads="1"/>
          </p:cNvSpPr>
          <p:nvPr/>
        </p:nvSpPr>
        <p:spPr bwMode="auto">
          <a:xfrm>
            <a:off x="5013325" y="3363913"/>
            <a:ext cx="268288" cy="396875"/>
          </a:xfrm>
          <a:prstGeom prst="rect">
            <a:avLst/>
          </a:prstGeom>
          <a:noFill/>
          <a:ln w="9525">
            <a:noFill/>
            <a:miter lim="800000"/>
            <a:headEnd/>
            <a:tailEnd/>
          </a:ln>
        </p:spPr>
        <p:txBody>
          <a:bodyPr wrap="none">
            <a:prstTxWarp prst="textNoShape">
              <a:avLst/>
            </a:prstTxWarp>
            <a:spAutoFit/>
          </a:bodyPr>
          <a:lstStyle/>
          <a:p>
            <a:r>
              <a:rPr lang="en-US" i="1"/>
              <a:t>r</a:t>
            </a:r>
          </a:p>
        </p:txBody>
      </p:sp>
      <p:sp>
        <p:nvSpPr>
          <p:cNvPr id="22559" name="Text Box 34"/>
          <p:cNvSpPr txBox="1">
            <a:spLocks noChangeArrowheads="1"/>
          </p:cNvSpPr>
          <p:nvPr/>
        </p:nvSpPr>
        <p:spPr bwMode="auto">
          <a:xfrm>
            <a:off x="669925" y="4811713"/>
            <a:ext cx="1135063" cy="701675"/>
          </a:xfrm>
          <a:prstGeom prst="rect">
            <a:avLst/>
          </a:prstGeom>
          <a:noFill/>
          <a:ln w="9525">
            <a:noFill/>
            <a:miter lim="800000"/>
            <a:headEnd/>
            <a:tailEnd/>
          </a:ln>
        </p:spPr>
        <p:txBody>
          <a:bodyPr wrap="none">
            <a:prstTxWarp prst="textNoShape">
              <a:avLst/>
            </a:prstTxWarp>
            <a:spAutoFit/>
          </a:bodyPr>
          <a:lstStyle/>
          <a:p>
            <a:r>
              <a:rPr lang="en-US"/>
              <a:t>0&lt;</a:t>
            </a:r>
            <a:r>
              <a:rPr lang="en-US" i="1"/>
              <a:t>p</a:t>
            </a:r>
            <a:r>
              <a:rPr lang="en-US"/>
              <a:t>,</a:t>
            </a:r>
            <a:r>
              <a:rPr lang="en-US" i="1"/>
              <a:t>q</a:t>
            </a:r>
            <a:r>
              <a:rPr lang="en-US"/>
              <a:t>&lt;1</a:t>
            </a:r>
          </a:p>
          <a:p>
            <a:r>
              <a:rPr lang="en-US" i="1"/>
              <a:t>p</a:t>
            </a:r>
            <a:r>
              <a:rPr lang="en-US"/>
              <a:t>+</a:t>
            </a:r>
            <a:r>
              <a:rPr lang="en-US" i="1"/>
              <a:t>q</a:t>
            </a:r>
            <a:r>
              <a:rPr lang="en-US"/>
              <a:t>+</a:t>
            </a:r>
            <a:r>
              <a:rPr lang="en-US" i="1"/>
              <a:t>r</a:t>
            </a:r>
            <a:r>
              <a:rPr lang="en-US"/>
              <a:t>=1</a:t>
            </a:r>
          </a:p>
        </p:txBody>
      </p:sp>
      <p:sp>
        <p:nvSpPr>
          <p:cNvPr id="22560" name="Text Box 35"/>
          <p:cNvSpPr txBox="1">
            <a:spLocks noChangeArrowheads="1"/>
          </p:cNvSpPr>
          <p:nvPr/>
        </p:nvSpPr>
        <p:spPr bwMode="auto">
          <a:xfrm>
            <a:off x="0" y="2971800"/>
            <a:ext cx="803275" cy="396875"/>
          </a:xfrm>
          <a:prstGeom prst="rect">
            <a:avLst/>
          </a:prstGeom>
          <a:noFill/>
          <a:ln w="9525">
            <a:noFill/>
            <a:miter lim="800000"/>
            <a:headEnd/>
            <a:tailEnd/>
          </a:ln>
        </p:spPr>
        <p:txBody>
          <a:bodyPr wrap="none">
            <a:prstTxWarp prst="textNoShape">
              <a:avLst/>
            </a:prstTxWarp>
            <a:spAutoFit/>
          </a:bodyPr>
          <a:lstStyle/>
          <a:p>
            <a:r>
              <a:rPr lang="en-US"/>
              <a:t>MOM</a:t>
            </a:r>
          </a:p>
        </p:txBody>
      </p:sp>
      <p:sp>
        <p:nvSpPr>
          <p:cNvPr id="22561" name="Line 39"/>
          <p:cNvSpPr>
            <a:spLocks noChangeShapeType="1"/>
          </p:cNvSpPr>
          <p:nvPr/>
        </p:nvSpPr>
        <p:spPr bwMode="auto">
          <a:xfrm flipV="1">
            <a:off x="762000" y="1905000"/>
            <a:ext cx="2209800" cy="76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62" name="Line 40"/>
          <p:cNvSpPr>
            <a:spLocks noChangeShapeType="1"/>
          </p:cNvSpPr>
          <p:nvPr/>
        </p:nvSpPr>
        <p:spPr bwMode="auto">
          <a:xfrm>
            <a:off x="838200" y="3200400"/>
            <a:ext cx="15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2563" name="Text Box 41"/>
          <p:cNvSpPr txBox="1">
            <a:spLocks noChangeArrowheads="1"/>
          </p:cNvSpPr>
          <p:nvPr/>
        </p:nvSpPr>
        <p:spPr bwMode="auto">
          <a:xfrm>
            <a:off x="2346325" y="4735513"/>
            <a:ext cx="2043113" cy="1311275"/>
          </a:xfrm>
          <a:prstGeom prst="rect">
            <a:avLst/>
          </a:prstGeom>
          <a:noFill/>
          <a:ln w="9525">
            <a:noFill/>
            <a:miter lim="800000"/>
            <a:headEnd/>
            <a:tailEnd/>
          </a:ln>
        </p:spPr>
        <p:txBody>
          <a:bodyPr wrap="none">
            <a:prstTxWarp prst="textNoShape">
              <a:avLst/>
            </a:prstTxWarp>
            <a:spAutoFit/>
          </a:bodyPr>
          <a:lstStyle/>
          <a:p>
            <a:r>
              <a:rPr lang="en-US"/>
              <a:t>Pr(A) = </a:t>
            </a:r>
            <a:r>
              <a:rPr lang="en-US" i="1"/>
              <a:t>p</a:t>
            </a:r>
            <a:r>
              <a:rPr lang="en-US" baseline="30000"/>
              <a:t>2</a:t>
            </a:r>
            <a:r>
              <a:rPr lang="en-US"/>
              <a:t>+</a:t>
            </a:r>
            <a:r>
              <a:rPr lang="en-US" i="1"/>
              <a:t>pr</a:t>
            </a:r>
            <a:r>
              <a:rPr lang="en-US"/>
              <a:t>+</a:t>
            </a:r>
            <a:r>
              <a:rPr lang="en-US" i="1"/>
              <a:t>rp</a:t>
            </a:r>
          </a:p>
          <a:p>
            <a:r>
              <a:rPr lang="en-US"/>
              <a:t>Pr(AB)= </a:t>
            </a:r>
            <a:r>
              <a:rPr lang="en-US" i="1"/>
              <a:t>pq</a:t>
            </a:r>
            <a:r>
              <a:rPr lang="en-US"/>
              <a:t>+</a:t>
            </a:r>
            <a:r>
              <a:rPr lang="en-US" i="1"/>
              <a:t>qp</a:t>
            </a:r>
            <a:endParaRPr lang="en-US"/>
          </a:p>
          <a:p>
            <a:r>
              <a:rPr lang="en-US"/>
              <a:t>Pr(B) = </a:t>
            </a:r>
            <a:r>
              <a:rPr lang="en-US" i="1"/>
              <a:t>q</a:t>
            </a:r>
            <a:r>
              <a:rPr lang="en-US" baseline="30000"/>
              <a:t>2</a:t>
            </a:r>
            <a:r>
              <a:rPr lang="en-US"/>
              <a:t>+</a:t>
            </a:r>
            <a:r>
              <a:rPr lang="en-US" i="1"/>
              <a:t>qr</a:t>
            </a:r>
            <a:r>
              <a:rPr lang="en-US"/>
              <a:t>+</a:t>
            </a:r>
            <a:r>
              <a:rPr lang="en-US" i="1"/>
              <a:t>rq</a:t>
            </a:r>
          </a:p>
          <a:p>
            <a:r>
              <a:rPr lang="en-US"/>
              <a:t>Pr(O) = </a:t>
            </a:r>
            <a:r>
              <a:rPr lang="en-US" i="1"/>
              <a:t>r</a:t>
            </a:r>
            <a:r>
              <a:rPr lang="en-US" baseline="30000"/>
              <a:t>2</a:t>
            </a:r>
            <a:endParaRPr lang="en-US" i="1"/>
          </a:p>
        </p:txBody>
      </p:sp>
      <p:graphicFrame>
        <p:nvGraphicFramePr>
          <p:cNvPr id="22530" name="Object 2"/>
          <p:cNvGraphicFramePr>
            <a:graphicFrameLocks noChangeAspect="1"/>
          </p:cNvGraphicFramePr>
          <p:nvPr/>
        </p:nvGraphicFramePr>
        <p:xfrm>
          <a:off x="685800" y="6289675"/>
          <a:ext cx="3352800" cy="461963"/>
        </p:xfrm>
        <a:graphic>
          <a:graphicData uri="http://schemas.openxmlformats.org/presentationml/2006/ole">
            <mc:AlternateContent xmlns:mc="http://schemas.openxmlformats.org/markup-compatibility/2006">
              <mc:Choice xmlns:v="urn:schemas-microsoft-com:vml" Requires="v">
                <p:oleObj spid="_x0000_s118789" name="Equation" r:id="rId3" imgW="1701720" imgH="215640" progId="Equation.3">
                  <p:embed/>
                </p:oleObj>
              </mc:Choice>
              <mc:Fallback>
                <p:oleObj name="Equation" r:id="rId3" imgW="17017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289675"/>
                        <a:ext cx="3352800"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65" name="TextBox 36"/>
          <p:cNvSpPr txBox="1">
            <a:spLocks noChangeArrowheads="1"/>
          </p:cNvSpPr>
          <p:nvPr/>
        </p:nvSpPr>
        <p:spPr bwMode="auto">
          <a:xfrm>
            <a:off x="4191000" y="6324600"/>
            <a:ext cx="3676650" cy="400050"/>
          </a:xfrm>
          <a:prstGeom prst="rect">
            <a:avLst/>
          </a:prstGeom>
          <a:noFill/>
          <a:ln w="9525">
            <a:noFill/>
            <a:miter lim="800000"/>
            <a:headEnd/>
            <a:tailEnd/>
          </a:ln>
        </p:spPr>
        <p:txBody>
          <a:bodyPr wrap="none">
            <a:prstTxWarp prst="textNoShape">
              <a:avLst/>
            </a:prstTxWarp>
            <a:spAutoFit/>
          </a:bodyPr>
          <a:lstStyle/>
          <a:p>
            <a:r>
              <a:rPr lang="en-US"/>
              <a:t>Is a parameterized multinomial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0" y="274638"/>
            <a:ext cx="9144000" cy="1143000"/>
          </a:xfrm>
        </p:spPr>
        <p:txBody>
          <a:bodyPr>
            <a:noAutofit/>
          </a:bodyPr>
          <a:lstStyle/>
          <a:p>
            <a:pPr algn="l"/>
            <a:r>
              <a:rPr lang="en-US" sz="3600" dirty="0" smtClean="0">
                <a:solidFill>
                  <a:srgbClr val="008000"/>
                </a:solidFill>
                <a:ea typeface="ＭＳ Ｐゴシック" pitchFamily="-110" charset="-128"/>
                <a:cs typeface="ＭＳ Ｐゴシック" pitchFamily="-110" charset="-128"/>
              </a:rPr>
              <a:t>The BMPT Equivalent ABO Blood Group Model</a:t>
            </a:r>
            <a:endParaRPr lang="en-US" sz="3600" dirty="0">
              <a:solidFill>
                <a:srgbClr val="008000"/>
              </a:solidFill>
              <a:ea typeface="ＭＳ Ｐゴシック" pitchFamily="-110" charset="-128"/>
              <a:cs typeface="ＭＳ Ｐゴシック" pitchFamily="-110" charset="-128"/>
            </a:endParaRPr>
          </a:p>
        </p:txBody>
      </p:sp>
      <p:sp>
        <p:nvSpPr>
          <p:cNvPr id="36896" name="Rectangle 62"/>
          <p:cNvSpPr>
            <a:spLocks noChangeArrowheads="1"/>
          </p:cNvSpPr>
          <p:nvPr/>
        </p:nvSpPr>
        <p:spPr bwMode="auto">
          <a:xfrm>
            <a:off x="0" y="1752600"/>
            <a:ext cx="9296400" cy="50292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pPr>
            <a:endParaRPr lang="en-US" sz="3200"/>
          </a:p>
        </p:txBody>
      </p:sp>
      <p:sp>
        <p:nvSpPr>
          <p:cNvPr id="36897" name="Line 5"/>
          <p:cNvSpPr>
            <a:spLocks noChangeShapeType="1"/>
          </p:cNvSpPr>
          <p:nvPr/>
        </p:nvSpPr>
        <p:spPr bwMode="auto">
          <a:xfrm flipH="1">
            <a:off x="5334000" y="2057400"/>
            <a:ext cx="1295400" cy="685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898" name="Line 5"/>
          <p:cNvSpPr>
            <a:spLocks noChangeShapeType="1"/>
          </p:cNvSpPr>
          <p:nvPr/>
        </p:nvSpPr>
        <p:spPr bwMode="auto">
          <a:xfrm flipH="1">
            <a:off x="6858000" y="2743200"/>
            <a:ext cx="4572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899" name="Line 5"/>
          <p:cNvSpPr>
            <a:spLocks noChangeShapeType="1"/>
          </p:cNvSpPr>
          <p:nvPr/>
        </p:nvSpPr>
        <p:spPr bwMode="auto">
          <a:xfrm flipH="1">
            <a:off x="4876800" y="2743200"/>
            <a:ext cx="4572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00" name="Line 6"/>
          <p:cNvSpPr>
            <a:spLocks noChangeShapeType="1"/>
          </p:cNvSpPr>
          <p:nvPr/>
        </p:nvSpPr>
        <p:spPr bwMode="auto">
          <a:xfrm>
            <a:off x="5410200" y="2743200"/>
            <a:ext cx="3810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01" name="Line 6"/>
          <p:cNvSpPr>
            <a:spLocks noChangeShapeType="1"/>
          </p:cNvSpPr>
          <p:nvPr/>
        </p:nvSpPr>
        <p:spPr bwMode="auto">
          <a:xfrm>
            <a:off x="6629400" y="2057400"/>
            <a:ext cx="762000" cy="685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02" name="Line 5"/>
          <p:cNvSpPr>
            <a:spLocks noChangeShapeType="1"/>
          </p:cNvSpPr>
          <p:nvPr/>
        </p:nvSpPr>
        <p:spPr bwMode="auto">
          <a:xfrm flipH="1">
            <a:off x="5257800" y="3200400"/>
            <a:ext cx="4572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03" name="Line 6"/>
          <p:cNvSpPr>
            <a:spLocks noChangeShapeType="1"/>
          </p:cNvSpPr>
          <p:nvPr/>
        </p:nvSpPr>
        <p:spPr bwMode="auto">
          <a:xfrm>
            <a:off x="5715000" y="3124200"/>
            <a:ext cx="3810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04" name="Line 5"/>
          <p:cNvSpPr>
            <a:spLocks noChangeShapeType="1"/>
          </p:cNvSpPr>
          <p:nvPr/>
        </p:nvSpPr>
        <p:spPr bwMode="auto">
          <a:xfrm flipH="1">
            <a:off x="6400800" y="3200400"/>
            <a:ext cx="4572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05" name="Line 6"/>
          <p:cNvSpPr>
            <a:spLocks noChangeShapeType="1"/>
          </p:cNvSpPr>
          <p:nvPr/>
        </p:nvSpPr>
        <p:spPr bwMode="auto">
          <a:xfrm>
            <a:off x="6934200" y="3200400"/>
            <a:ext cx="3810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06" name="Line 5"/>
          <p:cNvSpPr>
            <a:spLocks noChangeShapeType="1"/>
          </p:cNvSpPr>
          <p:nvPr/>
        </p:nvSpPr>
        <p:spPr bwMode="auto">
          <a:xfrm flipH="1">
            <a:off x="6781800" y="3657600"/>
            <a:ext cx="4572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07" name="Line 6"/>
          <p:cNvSpPr>
            <a:spLocks noChangeShapeType="1"/>
          </p:cNvSpPr>
          <p:nvPr/>
        </p:nvSpPr>
        <p:spPr bwMode="auto">
          <a:xfrm>
            <a:off x="7239000" y="3581400"/>
            <a:ext cx="3810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08" name="Line 6"/>
          <p:cNvSpPr>
            <a:spLocks noChangeShapeType="1"/>
          </p:cNvSpPr>
          <p:nvPr/>
        </p:nvSpPr>
        <p:spPr bwMode="auto">
          <a:xfrm>
            <a:off x="7391400" y="2743200"/>
            <a:ext cx="6858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09" name="Line 5"/>
          <p:cNvSpPr>
            <a:spLocks noChangeShapeType="1"/>
          </p:cNvSpPr>
          <p:nvPr/>
        </p:nvSpPr>
        <p:spPr bwMode="auto">
          <a:xfrm flipH="1">
            <a:off x="7620000" y="3200400"/>
            <a:ext cx="4572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10" name="Line 6"/>
          <p:cNvSpPr>
            <a:spLocks noChangeShapeType="1"/>
          </p:cNvSpPr>
          <p:nvPr/>
        </p:nvSpPr>
        <p:spPr bwMode="auto">
          <a:xfrm>
            <a:off x="8077200" y="3200400"/>
            <a:ext cx="3810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11" name="Line 6"/>
          <p:cNvSpPr>
            <a:spLocks noChangeShapeType="1"/>
          </p:cNvSpPr>
          <p:nvPr/>
        </p:nvSpPr>
        <p:spPr bwMode="auto">
          <a:xfrm>
            <a:off x="8458200" y="3657600"/>
            <a:ext cx="3810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12" name="Line 5"/>
          <p:cNvSpPr>
            <a:spLocks noChangeShapeType="1"/>
          </p:cNvSpPr>
          <p:nvPr/>
        </p:nvSpPr>
        <p:spPr bwMode="auto">
          <a:xfrm flipH="1">
            <a:off x="8001000" y="3581400"/>
            <a:ext cx="4572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13" name="TextBox 102"/>
          <p:cNvSpPr txBox="1">
            <a:spLocks noChangeArrowheads="1"/>
          </p:cNvSpPr>
          <p:nvPr/>
        </p:nvSpPr>
        <p:spPr bwMode="auto">
          <a:xfrm>
            <a:off x="4648200" y="3200400"/>
            <a:ext cx="454025"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A</a:t>
            </a:r>
            <a:endParaRPr lang="en-US" sz="1800"/>
          </a:p>
        </p:txBody>
      </p:sp>
      <p:sp>
        <p:nvSpPr>
          <p:cNvPr id="36914" name="TextBox 104"/>
          <p:cNvSpPr txBox="1">
            <a:spLocks noChangeArrowheads="1"/>
          </p:cNvSpPr>
          <p:nvPr/>
        </p:nvSpPr>
        <p:spPr bwMode="auto">
          <a:xfrm>
            <a:off x="7924800" y="4038600"/>
            <a:ext cx="454025"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B</a:t>
            </a:r>
            <a:endParaRPr lang="en-US" sz="1800"/>
          </a:p>
        </p:txBody>
      </p:sp>
      <p:sp>
        <p:nvSpPr>
          <p:cNvPr id="36915" name="TextBox 105"/>
          <p:cNvSpPr txBox="1">
            <a:spLocks noChangeArrowheads="1"/>
          </p:cNvSpPr>
          <p:nvPr/>
        </p:nvSpPr>
        <p:spPr bwMode="auto">
          <a:xfrm>
            <a:off x="5029200" y="3657600"/>
            <a:ext cx="557213"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AB</a:t>
            </a:r>
            <a:endParaRPr lang="en-US" sz="1800"/>
          </a:p>
        </p:txBody>
      </p:sp>
      <p:sp>
        <p:nvSpPr>
          <p:cNvPr id="36916" name="TextBox 108"/>
          <p:cNvSpPr txBox="1">
            <a:spLocks noChangeArrowheads="1"/>
          </p:cNvSpPr>
          <p:nvPr/>
        </p:nvSpPr>
        <p:spPr bwMode="auto">
          <a:xfrm>
            <a:off x="5715000" y="3581400"/>
            <a:ext cx="454025"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A</a:t>
            </a:r>
            <a:endParaRPr lang="en-US" sz="1800"/>
          </a:p>
        </p:txBody>
      </p:sp>
      <p:sp>
        <p:nvSpPr>
          <p:cNvPr id="36917" name="TextBox 109"/>
          <p:cNvSpPr txBox="1">
            <a:spLocks noChangeArrowheads="1"/>
          </p:cNvSpPr>
          <p:nvPr/>
        </p:nvSpPr>
        <p:spPr bwMode="auto">
          <a:xfrm>
            <a:off x="6705600" y="4114800"/>
            <a:ext cx="454025"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B</a:t>
            </a:r>
            <a:endParaRPr lang="en-US" sz="1800"/>
          </a:p>
        </p:txBody>
      </p:sp>
      <p:sp>
        <p:nvSpPr>
          <p:cNvPr id="36918" name="TextBox 110"/>
          <p:cNvSpPr txBox="1">
            <a:spLocks noChangeArrowheads="1"/>
          </p:cNvSpPr>
          <p:nvPr/>
        </p:nvSpPr>
        <p:spPr bwMode="auto">
          <a:xfrm>
            <a:off x="8689975" y="4114800"/>
            <a:ext cx="471488"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O</a:t>
            </a:r>
            <a:endParaRPr lang="en-US" sz="1800"/>
          </a:p>
        </p:txBody>
      </p:sp>
      <p:sp>
        <p:nvSpPr>
          <p:cNvPr id="36919" name="TextBox 111"/>
          <p:cNvSpPr txBox="1">
            <a:spLocks noChangeArrowheads="1"/>
          </p:cNvSpPr>
          <p:nvPr/>
        </p:nvSpPr>
        <p:spPr bwMode="auto">
          <a:xfrm>
            <a:off x="6172200" y="3657600"/>
            <a:ext cx="557213"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AB</a:t>
            </a:r>
            <a:endParaRPr lang="en-US" sz="1800"/>
          </a:p>
        </p:txBody>
      </p:sp>
      <p:sp>
        <p:nvSpPr>
          <p:cNvPr id="36920" name="TextBox 112"/>
          <p:cNvSpPr txBox="1">
            <a:spLocks noChangeArrowheads="1"/>
          </p:cNvSpPr>
          <p:nvPr/>
        </p:nvSpPr>
        <p:spPr bwMode="auto">
          <a:xfrm>
            <a:off x="7391400" y="4114800"/>
            <a:ext cx="454025"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B</a:t>
            </a:r>
            <a:endParaRPr lang="en-US" sz="1800"/>
          </a:p>
        </p:txBody>
      </p:sp>
      <p:sp>
        <p:nvSpPr>
          <p:cNvPr id="36921" name="TextBox 113"/>
          <p:cNvSpPr txBox="1">
            <a:spLocks noChangeArrowheads="1"/>
          </p:cNvSpPr>
          <p:nvPr/>
        </p:nvSpPr>
        <p:spPr bwMode="auto">
          <a:xfrm>
            <a:off x="7543800" y="3581400"/>
            <a:ext cx="454025"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A</a:t>
            </a:r>
            <a:endParaRPr lang="en-US" sz="1800"/>
          </a:p>
        </p:txBody>
      </p:sp>
      <p:sp>
        <p:nvSpPr>
          <p:cNvPr id="36922" name="TextBox 114"/>
          <p:cNvSpPr txBox="1">
            <a:spLocks noChangeArrowheads="1"/>
          </p:cNvSpPr>
          <p:nvPr/>
        </p:nvSpPr>
        <p:spPr bwMode="auto">
          <a:xfrm>
            <a:off x="5715000" y="2057400"/>
            <a:ext cx="379413" cy="338138"/>
          </a:xfrm>
          <a:prstGeom prst="rect">
            <a:avLst/>
          </a:prstGeom>
          <a:noFill/>
          <a:ln w="9525">
            <a:noFill/>
            <a:miter lim="800000"/>
            <a:headEnd/>
            <a:tailEnd/>
          </a:ln>
        </p:spPr>
        <p:txBody>
          <a:bodyPr wrap="none">
            <a:prstTxWarp prst="textNoShape">
              <a:avLst/>
            </a:prstTxWarp>
            <a:spAutoFit/>
          </a:bodyPr>
          <a:lstStyle/>
          <a:p>
            <a:r>
              <a:rPr lang="en-US" sz="1600"/>
              <a:t>p*</a:t>
            </a:r>
          </a:p>
        </p:txBody>
      </p:sp>
      <p:sp>
        <p:nvSpPr>
          <p:cNvPr id="36923" name="TextBox 115"/>
          <p:cNvSpPr txBox="1">
            <a:spLocks noChangeArrowheads="1"/>
          </p:cNvSpPr>
          <p:nvPr/>
        </p:nvSpPr>
        <p:spPr bwMode="auto">
          <a:xfrm>
            <a:off x="7162800" y="2057400"/>
            <a:ext cx="560388" cy="338138"/>
          </a:xfrm>
          <a:prstGeom prst="rect">
            <a:avLst/>
          </a:prstGeom>
          <a:noFill/>
          <a:ln w="9525">
            <a:noFill/>
            <a:miter lim="800000"/>
            <a:headEnd/>
            <a:tailEnd/>
          </a:ln>
        </p:spPr>
        <p:txBody>
          <a:bodyPr wrap="none">
            <a:prstTxWarp prst="textNoShape">
              <a:avLst/>
            </a:prstTxWarp>
            <a:spAutoFit/>
          </a:bodyPr>
          <a:lstStyle/>
          <a:p>
            <a:r>
              <a:rPr lang="en-US" sz="1600"/>
              <a:t>1-p*</a:t>
            </a:r>
          </a:p>
        </p:txBody>
      </p:sp>
      <p:sp>
        <p:nvSpPr>
          <p:cNvPr id="36924" name="TextBox 116"/>
          <p:cNvSpPr txBox="1">
            <a:spLocks noChangeArrowheads="1"/>
          </p:cNvSpPr>
          <p:nvPr/>
        </p:nvSpPr>
        <p:spPr bwMode="auto">
          <a:xfrm>
            <a:off x="4800600" y="2667000"/>
            <a:ext cx="379413" cy="338138"/>
          </a:xfrm>
          <a:prstGeom prst="rect">
            <a:avLst/>
          </a:prstGeom>
          <a:noFill/>
          <a:ln w="9525">
            <a:noFill/>
            <a:miter lim="800000"/>
            <a:headEnd/>
            <a:tailEnd/>
          </a:ln>
        </p:spPr>
        <p:txBody>
          <a:bodyPr wrap="none">
            <a:prstTxWarp prst="textNoShape">
              <a:avLst/>
            </a:prstTxWarp>
            <a:spAutoFit/>
          </a:bodyPr>
          <a:lstStyle/>
          <a:p>
            <a:r>
              <a:rPr lang="en-US" sz="1600"/>
              <a:t>p*</a:t>
            </a:r>
          </a:p>
        </p:txBody>
      </p:sp>
      <p:sp>
        <p:nvSpPr>
          <p:cNvPr id="36925" name="TextBox 117"/>
          <p:cNvSpPr txBox="1">
            <a:spLocks noChangeArrowheads="1"/>
          </p:cNvSpPr>
          <p:nvPr/>
        </p:nvSpPr>
        <p:spPr bwMode="auto">
          <a:xfrm>
            <a:off x="5181600" y="2819400"/>
            <a:ext cx="560388" cy="338138"/>
          </a:xfrm>
          <a:prstGeom prst="rect">
            <a:avLst/>
          </a:prstGeom>
          <a:noFill/>
          <a:ln w="9525">
            <a:noFill/>
            <a:miter lim="800000"/>
            <a:headEnd/>
            <a:tailEnd/>
          </a:ln>
        </p:spPr>
        <p:txBody>
          <a:bodyPr wrap="none">
            <a:prstTxWarp prst="textNoShape">
              <a:avLst/>
            </a:prstTxWarp>
            <a:spAutoFit/>
          </a:bodyPr>
          <a:lstStyle/>
          <a:p>
            <a:r>
              <a:rPr lang="en-US" sz="1600"/>
              <a:t>1-p*</a:t>
            </a:r>
          </a:p>
        </p:txBody>
      </p:sp>
      <p:sp>
        <p:nvSpPr>
          <p:cNvPr id="36926" name="TextBox 118"/>
          <p:cNvSpPr txBox="1">
            <a:spLocks noChangeArrowheads="1"/>
          </p:cNvSpPr>
          <p:nvPr/>
        </p:nvSpPr>
        <p:spPr bwMode="auto">
          <a:xfrm>
            <a:off x="8001000" y="3581400"/>
            <a:ext cx="309563" cy="396875"/>
          </a:xfrm>
          <a:prstGeom prst="rect">
            <a:avLst/>
          </a:prstGeom>
          <a:noFill/>
          <a:ln w="9525">
            <a:noFill/>
            <a:miter lim="800000"/>
            <a:headEnd/>
            <a:tailEnd/>
          </a:ln>
        </p:spPr>
        <p:txBody>
          <a:bodyPr wrap="none">
            <a:prstTxWarp prst="textNoShape">
              <a:avLst/>
            </a:prstTxWarp>
            <a:spAutoFit/>
          </a:bodyPr>
          <a:lstStyle/>
          <a:p>
            <a:r>
              <a:rPr lang="en-US" i="1"/>
              <a:t>θ</a:t>
            </a:r>
          </a:p>
        </p:txBody>
      </p:sp>
      <p:sp>
        <p:nvSpPr>
          <p:cNvPr id="36928" name="TextBox 120"/>
          <p:cNvSpPr txBox="1">
            <a:spLocks noChangeArrowheads="1"/>
          </p:cNvSpPr>
          <p:nvPr/>
        </p:nvSpPr>
        <p:spPr bwMode="auto">
          <a:xfrm>
            <a:off x="8305800" y="3810000"/>
            <a:ext cx="490538" cy="396875"/>
          </a:xfrm>
          <a:prstGeom prst="rect">
            <a:avLst/>
          </a:prstGeom>
          <a:noFill/>
          <a:ln w="9525">
            <a:noFill/>
            <a:miter lim="800000"/>
            <a:headEnd/>
            <a:tailEnd/>
          </a:ln>
        </p:spPr>
        <p:txBody>
          <a:bodyPr wrap="none">
            <a:prstTxWarp prst="textNoShape">
              <a:avLst/>
            </a:prstTxWarp>
            <a:spAutoFit/>
          </a:bodyPr>
          <a:lstStyle/>
          <a:p>
            <a:r>
              <a:rPr lang="en-US" sz="1600"/>
              <a:t>1-</a:t>
            </a:r>
            <a:r>
              <a:rPr lang="en-US" i="1"/>
              <a:t>θ</a:t>
            </a:r>
            <a:endParaRPr lang="en-US" sz="1600"/>
          </a:p>
        </p:txBody>
      </p:sp>
      <p:sp>
        <p:nvSpPr>
          <p:cNvPr id="36929" name="TextBox 121"/>
          <p:cNvSpPr txBox="1">
            <a:spLocks noChangeArrowheads="1"/>
          </p:cNvSpPr>
          <p:nvPr/>
        </p:nvSpPr>
        <p:spPr bwMode="auto">
          <a:xfrm>
            <a:off x="5562600" y="3276600"/>
            <a:ext cx="490538" cy="396875"/>
          </a:xfrm>
          <a:prstGeom prst="rect">
            <a:avLst/>
          </a:prstGeom>
          <a:noFill/>
          <a:ln w="9525">
            <a:noFill/>
            <a:miter lim="800000"/>
            <a:headEnd/>
            <a:tailEnd/>
          </a:ln>
        </p:spPr>
        <p:txBody>
          <a:bodyPr wrap="none">
            <a:prstTxWarp prst="textNoShape">
              <a:avLst/>
            </a:prstTxWarp>
            <a:spAutoFit/>
          </a:bodyPr>
          <a:lstStyle/>
          <a:p>
            <a:r>
              <a:rPr lang="en-US" sz="1600"/>
              <a:t>1-</a:t>
            </a:r>
            <a:r>
              <a:rPr lang="en-US" i="1"/>
              <a:t>θ</a:t>
            </a:r>
            <a:endParaRPr lang="en-US" sz="1600"/>
          </a:p>
        </p:txBody>
      </p:sp>
      <p:sp>
        <p:nvSpPr>
          <p:cNvPr id="36930" name="TextBox 122"/>
          <p:cNvSpPr txBox="1">
            <a:spLocks noChangeArrowheads="1"/>
          </p:cNvSpPr>
          <p:nvPr/>
        </p:nvSpPr>
        <p:spPr bwMode="auto">
          <a:xfrm>
            <a:off x="7010400" y="3810000"/>
            <a:ext cx="490538" cy="396875"/>
          </a:xfrm>
          <a:prstGeom prst="rect">
            <a:avLst/>
          </a:prstGeom>
          <a:noFill/>
          <a:ln w="9525">
            <a:noFill/>
            <a:miter lim="800000"/>
            <a:headEnd/>
            <a:tailEnd/>
          </a:ln>
        </p:spPr>
        <p:txBody>
          <a:bodyPr wrap="none">
            <a:prstTxWarp prst="textNoShape">
              <a:avLst/>
            </a:prstTxWarp>
            <a:spAutoFit/>
          </a:bodyPr>
          <a:lstStyle/>
          <a:p>
            <a:r>
              <a:rPr lang="en-US" sz="1600"/>
              <a:t>1-</a:t>
            </a:r>
            <a:r>
              <a:rPr lang="en-US" i="1"/>
              <a:t>θ</a:t>
            </a:r>
          </a:p>
        </p:txBody>
      </p:sp>
      <p:sp>
        <p:nvSpPr>
          <p:cNvPr id="36931" name="TextBox 123"/>
          <p:cNvSpPr txBox="1">
            <a:spLocks noChangeArrowheads="1"/>
          </p:cNvSpPr>
          <p:nvPr/>
        </p:nvSpPr>
        <p:spPr bwMode="auto">
          <a:xfrm>
            <a:off x="6781800" y="3581400"/>
            <a:ext cx="298450" cy="396875"/>
          </a:xfrm>
          <a:prstGeom prst="rect">
            <a:avLst/>
          </a:prstGeom>
          <a:noFill/>
          <a:ln w="9525">
            <a:noFill/>
            <a:miter lim="800000"/>
            <a:headEnd/>
            <a:tailEnd/>
          </a:ln>
        </p:spPr>
        <p:txBody>
          <a:bodyPr>
            <a:prstTxWarp prst="textNoShape">
              <a:avLst/>
            </a:prstTxWarp>
            <a:spAutoFit/>
          </a:bodyPr>
          <a:lstStyle/>
          <a:p>
            <a:r>
              <a:rPr lang="en-US" i="1"/>
              <a:t>θ</a:t>
            </a:r>
          </a:p>
        </p:txBody>
      </p:sp>
      <p:sp>
        <p:nvSpPr>
          <p:cNvPr id="36932" name="TextBox 124"/>
          <p:cNvSpPr txBox="1">
            <a:spLocks noChangeArrowheads="1"/>
          </p:cNvSpPr>
          <p:nvPr/>
        </p:nvSpPr>
        <p:spPr bwMode="auto">
          <a:xfrm>
            <a:off x="6781799" y="2667000"/>
            <a:ext cx="377825" cy="369332"/>
          </a:xfrm>
          <a:prstGeom prst="rect">
            <a:avLst/>
          </a:prstGeom>
          <a:noFill/>
          <a:ln w="9525">
            <a:noFill/>
            <a:miter lim="800000"/>
            <a:headEnd/>
            <a:tailEnd/>
          </a:ln>
        </p:spPr>
        <p:txBody>
          <a:bodyPr wrap="square">
            <a:prstTxWarp prst="textNoShape">
              <a:avLst/>
            </a:prstTxWarp>
            <a:spAutoFit/>
          </a:bodyPr>
          <a:lstStyle/>
          <a:p>
            <a:r>
              <a:rPr lang="en-US" i="1" dirty="0" err="1" smtClean="0"/>
              <a:t>θ</a:t>
            </a:r>
            <a:endParaRPr lang="en-US" i="1" dirty="0"/>
          </a:p>
        </p:txBody>
      </p:sp>
      <p:sp>
        <p:nvSpPr>
          <p:cNvPr id="36933" name="TextBox 125"/>
          <p:cNvSpPr txBox="1">
            <a:spLocks noChangeArrowheads="1"/>
          </p:cNvSpPr>
          <p:nvPr/>
        </p:nvSpPr>
        <p:spPr bwMode="auto">
          <a:xfrm>
            <a:off x="7391400" y="2819400"/>
            <a:ext cx="490538" cy="396875"/>
          </a:xfrm>
          <a:prstGeom prst="rect">
            <a:avLst/>
          </a:prstGeom>
          <a:noFill/>
          <a:ln w="9525">
            <a:noFill/>
            <a:miter lim="800000"/>
            <a:headEnd/>
            <a:tailEnd/>
          </a:ln>
        </p:spPr>
        <p:txBody>
          <a:bodyPr wrap="none">
            <a:prstTxWarp prst="textNoShape">
              <a:avLst/>
            </a:prstTxWarp>
            <a:spAutoFit/>
          </a:bodyPr>
          <a:lstStyle/>
          <a:p>
            <a:r>
              <a:rPr lang="en-US" sz="1600"/>
              <a:t>1-</a:t>
            </a:r>
            <a:r>
              <a:rPr lang="en-US" i="1"/>
              <a:t>θ</a:t>
            </a:r>
          </a:p>
        </p:txBody>
      </p:sp>
      <p:sp>
        <p:nvSpPr>
          <p:cNvPr id="36934" name="TextBox 126"/>
          <p:cNvSpPr txBox="1">
            <a:spLocks noChangeArrowheads="1"/>
          </p:cNvSpPr>
          <p:nvPr/>
        </p:nvSpPr>
        <p:spPr bwMode="auto">
          <a:xfrm>
            <a:off x="6350000" y="3243262"/>
            <a:ext cx="379413" cy="338138"/>
          </a:xfrm>
          <a:prstGeom prst="rect">
            <a:avLst/>
          </a:prstGeom>
          <a:noFill/>
          <a:ln w="9525">
            <a:noFill/>
            <a:miter lim="800000"/>
            <a:headEnd/>
            <a:tailEnd/>
          </a:ln>
        </p:spPr>
        <p:txBody>
          <a:bodyPr wrap="none">
            <a:prstTxWarp prst="textNoShape">
              <a:avLst/>
            </a:prstTxWarp>
            <a:spAutoFit/>
          </a:bodyPr>
          <a:lstStyle/>
          <a:p>
            <a:r>
              <a:rPr lang="en-US" sz="1600" dirty="0" err="1"/>
              <a:t>p</a:t>
            </a:r>
            <a:r>
              <a:rPr lang="en-US" sz="1600" dirty="0"/>
              <a:t>*</a:t>
            </a:r>
          </a:p>
        </p:txBody>
      </p:sp>
      <p:sp>
        <p:nvSpPr>
          <p:cNvPr id="36935" name="TextBox 127"/>
          <p:cNvSpPr txBox="1">
            <a:spLocks noChangeArrowheads="1"/>
          </p:cNvSpPr>
          <p:nvPr/>
        </p:nvSpPr>
        <p:spPr bwMode="auto">
          <a:xfrm>
            <a:off x="6629400" y="3335337"/>
            <a:ext cx="560388" cy="338138"/>
          </a:xfrm>
          <a:prstGeom prst="rect">
            <a:avLst/>
          </a:prstGeom>
          <a:noFill/>
          <a:ln w="9525">
            <a:noFill/>
            <a:miter lim="800000"/>
            <a:headEnd/>
            <a:tailEnd/>
          </a:ln>
        </p:spPr>
        <p:txBody>
          <a:bodyPr wrap="none">
            <a:prstTxWarp prst="textNoShape">
              <a:avLst/>
            </a:prstTxWarp>
            <a:spAutoFit/>
          </a:bodyPr>
          <a:lstStyle/>
          <a:p>
            <a:r>
              <a:rPr lang="en-US" sz="1600" dirty="0"/>
              <a:t>1-p*</a:t>
            </a:r>
          </a:p>
        </p:txBody>
      </p:sp>
      <p:sp>
        <p:nvSpPr>
          <p:cNvPr id="36936" name="TextBox 128"/>
          <p:cNvSpPr txBox="1">
            <a:spLocks noChangeArrowheads="1"/>
          </p:cNvSpPr>
          <p:nvPr/>
        </p:nvSpPr>
        <p:spPr bwMode="auto">
          <a:xfrm>
            <a:off x="7620000" y="3200400"/>
            <a:ext cx="379413" cy="338138"/>
          </a:xfrm>
          <a:prstGeom prst="rect">
            <a:avLst/>
          </a:prstGeom>
          <a:noFill/>
          <a:ln w="9525">
            <a:noFill/>
            <a:miter lim="800000"/>
            <a:headEnd/>
            <a:tailEnd/>
          </a:ln>
        </p:spPr>
        <p:txBody>
          <a:bodyPr wrap="none">
            <a:prstTxWarp prst="textNoShape">
              <a:avLst/>
            </a:prstTxWarp>
            <a:spAutoFit/>
          </a:bodyPr>
          <a:lstStyle/>
          <a:p>
            <a:r>
              <a:rPr lang="en-US" sz="1600"/>
              <a:t>p*</a:t>
            </a:r>
          </a:p>
        </p:txBody>
      </p:sp>
      <p:sp>
        <p:nvSpPr>
          <p:cNvPr id="36937" name="TextBox 129"/>
          <p:cNvSpPr txBox="1">
            <a:spLocks noChangeArrowheads="1"/>
          </p:cNvSpPr>
          <p:nvPr/>
        </p:nvSpPr>
        <p:spPr bwMode="auto">
          <a:xfrm>
            <a:off x="7924800" y="3276600"/>
            <a:ext cx="560388" cy="338138"/>
          </a:xfrm>
          <a:prstGeom prst="rect">
            <a:avLst/>
          </a:prstGeom>
          <a:noFill/>
          <a:ln w="9525">
            <a:noFill/>
            <a:miter lim="800000"/>
            <a:headEnd/>
            <a:tailEnd/>
          </a:ln>
        </p:spPr>
        <p:txBody>
          <a:bodyPr wrap="none">
            <a:prstTxWarp prst="textNoShape">
              <a:avLst/>
            </a:prstTxWarp>
            <a:spAutoFit/>
          </a:bodyPr>
          <a:lstStyle/>
          <a:p>
            <a:r>
              <a:rPr lang="en-US" sz="1600"/>
              <a:t>1-p*</a:t>
            </a:r>
          </a:p>
        </p:txBody>
      </p:sp>
      <p:sp>
        <p:nvSpPr>
          <p:cNvPr id="36938" name="TextBox 130"/>
          <p:cNvSpPr txBox="1">
            <a:spLocks noChangeArrowheads="1"/>
          </p:cNvSpPr>
          <p:nvPr/>
        </p:nvSpPr>
        <p:spPr bwMode="auto">
          <a:xfrm>
            <a:off x="4876800" y="4876800"/>
            <a:ext cx="2842282" cy="646331"/>
          </a:xfrm>
          <a:prstGeom prst="rect">
            <a:avLst/>
          </a:prstGeom>
          <a:noFill/>
          <a:ln w="9525">
            <a:noFill/>
            <a:miter lim="800000"/>
            <a:headEnd/>
            <a:tailEnd/>
          </a:ln>
        </p:spPr>
        <p:txBody>
          <a:bodyPr wrap="none">
            <a:prstTxWarp prst="textNoShape">
              <a:avLst/>
            </a:prstTxWarp>
            <a:spAutoFit/>
          </a:bodyPr>
          <a:lstStyle/>
          <a:p>
            <a:r>
              <a:rPr lang="en-US" dirty="0"/>
              <a:t>New parameters: 0&lt;</a:t>
            </a:r>
            <a:r>
              <a:rPr lang="en-US" dirty="0" err="1"/>
              <a:t>p</a:t>
            </a:r>
            <a:r>
              <a:rPr lang="en-US" dirty="0"/>
              <a:t>*, </a:t>
            </a:r>
            <a:r>
              <a:rPr lang="en-US" i="1" dirty="0" err="1"/>
              <a:t>θ</a:t>
            </a:r>
            <a:r>
              <a:rPr lang="en-US" i="1" dirty="0"/>
              <a:t> </a:t>
            </a:r>
            <a:r>
              <a:rPr lang="en-US" dirty="0"/>
              <a:t>&lt;1</a:t>
            </a:r>
          </a:p>
          <a:p>
            <a:r>
              <a:rPr lang="en-US" dirty="0" err="1"/>
              <a:t>p</a:t>
            </a:r>
            <a:r>
              <a:rPr lang="en-US" dirty="0"/>
              <a:t>*=</a:t>
            </a:r>
            <a:r>
              <a:rPr lang="en-US" dirty="0" err="1"/>
              <a:t>p</a:t>
            </a:r>
            <a:r>
              <a:rPr lang="en-US" dirty="0"/>
              <a:t>,</a:t>
            </a:r>
            <a:r>
              <a:rPr lang="en-US" dirty="0" smtClean="0"/>
              <a:t> </a:t>
            </a:r>
            <a:r>
              <a:rPr lang="en-US" i="1" dirty="0" err="1" smtClean="0"/>
              <a:t>θ</a:t>
            </a:r>
            <a:r>
              <a:rPr lang="en-US" i="1" dirty="0" smtClean="0"/>
              <a:t> </a:t>
            </a:r>
            <a:r>
              <a:rPr lang="en-US" dirty="0"/>
              <a:t>=q/(1-p)</a:t>
            </a:r>
          </a:p>
        </p:txBody>
      </p:sp>
      <p:sp>
        <p:nvSpPr>
          <p:cNvPr id="36940" name="TextBox 132"/>
          <p:cNvSpPr txBox="1">
            <a:spLocks noChangeArrowheads="1"/>
          </p:cNvSpPr>
          <p:nvPr/>
        </p:nvSpPr>
        <p:spPr bwMode="auto">
          <a:xfrm>
            <a:off x="5029200" y="1676400"/>
            <a:ext cx="3228975" cy="400050"/>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ABO Model in BMPT Form</a:t>
            </a:r>
          </a:p>
        </p:txBody>
      </p:sp>
      <p:sp>
        <p:nvSpPr>
          <p:cNvPr id="36941" name="Text Box 77"/>
          <p:cNvSpPr txBox="1">
            <a:spLocks noChangeArrowheads="1"/>
          </p:cNvSpPr>
          <p:nvPr/>
        </p:nvSpPr>
        <p:spPr bwMode="auto">
          <a:xfrm>
            <a:off x="5257800" y="3048000"/>
            <a:ext cx="309563" cy="396875"/>
          </a:xfrm>
          <a:prstGeom prst="rect">
            <a:avLst/>
          </a:prstGeom>
          <a:noFill/>
          <a:ln w="9525">
            <a:noFill/>
            <a:miter lim="800000"/>
            <a:headEnd/>
            <a:tailEnd/>
          </a:ln>
        </p:spPr>
        <p:txBody>
          <a:bodyPr wrap="none">
            <a:prstTxWarp prst="textNoShape">
              <a:avLst/>
            </a:prstTxWarp>
            <a:spAutoFit/>
          </a:bodyPr>
          <a:lstStyle/>
          <a:p>
            <a:r>
              <a:rPr lang="en-US" i="1" dirty="0" err="1"/>
              <a:t>θ</a:t>
            </a:r>
            <a:endParaRPr lang="en-US" i="1" dirty="0"/>
          </a:p>
        </p:txBody>
      </p:sp>
      <p:sp>
        <p:nvSpPr>
          <p:cNvPr id="36942" name="TextBox 123"/>
          <p:cNvSpPr txBox="1">
            <a:spLocks noChangeArrowheads="1"/>
          </p:cNvSpPr>
          <p:nvPr/>
        </p:nvSpPr>
        <p:spPr bwMode="auto">
          <a:xfrm>
            <a:off x="6934200" y="4495800"/>
            <a:ext cx="609600" cy="338138"/>
          </a:xfrm>
          <a:prstGeom prst="rect">
            <a:avLst/>
          </a:prstGeom>
          <a:noFill/>
          <a:ln w="9525">
            <a:noFill/>
            <a:miter lim="800000"/>
            <a:headEnd/>
            <a:tailEnd/>
          </a:ln>
        </p:spPr>
        <p:txBody>
          <a:bodyPr>
            <a:prstTxWarp prst="textNoShape">
              <a:avLst/>
            </a:prstTxWarp>
            <a:spAutoFit/>
          </a:bodyPr>
          <a:lstStyle/>
          <a:p>
            <a:endParaRPr lang="en-US" sz="1600"/>
          </a:p>
        </p:txBody>
      </p:sp>
      <p:sp>
        <p:nvSpPr>
          <p:cNvPr id="36943" name="Text Box 80"/>
          <p:cNvSpPr txBox="1">
            <a:spLocks noChangeArrowheads="1"/>
          </p:cNvSpPr>
          <p:nvPr/>
        </p:nvSpPr>
        <p:spPr bwMode="auto">
          <a:xfrm>
            <a:off x="6765925" y="3516313"/>
            <a:ext cx="184150" cy="396875"/>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81" name="Object 80"/>
          <p:cNvGraphicFramePr>
            <a:graphicFrameLocks noChangeAspect="1"/>
          </p:cNvGraphicFramePr>
          <p:nvPr/>
        </p:nvGraphicFramePr>
        <p:xfrm>
          <a:off x="879719" y="2395538"/>
          <a:ext cx="1997185" cy="271462"/>
        </p:xfrm>
        <a:graphic>
          <a:graphicData uri="http://schemas.openxmlformats.org/presentationml/2006/ole">
            <mc:AlternateContent xmlns:mc="http://schemas.openxmlformats.org/markup-compatibility/2006">
              <mc:Choice xmlns:v="urn:schemas-microsoft-com:vml" Requires="v">
                <p:oleObj spid="_x0000_s61446" name="Equation" r:id="rId3" imgW="1308100" imgH="177800" progId="Equation.3">
                  <p:embed/>
                </p:oleObj>
              </mc:Choice>
              <mc:Fallback>
                <p:oleObj name="Equation" r:id="rId3" imgW="1308100" imgH="1778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719" y="2395538"/>
                        <a:ext cx="1997185" cy="271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 name="Text Box 77"/>
          <p:cNvSpPr txBox="1">
            <a:spLocks noChangeArrowheads="1"/>
          </p:cNvSpPr>
          <p:nvPr/>
        </p:nvSpPr>
        <p:spPr bwMode="auto">
          <a:xfrm>
            <a:off x="2876904" y="2346325"/>
            <a:ext cx="1345916" cy="369332"/>
          </a:xfrm>
          <a:prstGeom prst="rect">
            <a:avLst/>
          </a:prstGeom>
          <a:noFill/>
          <a:ln w="9525">
            <a:noFill/>
            <a:miter lim="800000"/>
            <a:headEnd/>
            <a:tailEnd/>
          </a:ln>
        </p:spPr>
        <p:txBody>
          <a:bodyPr wrap="none">
            <a:prstTxWarp prst="textNoShape">
              <a:avLst/>
            </a:prstTxWarp>
            <a:spAutoFit/>
          </a:bodyPr>
          <a:lstStyle/>
          <a:p>
            <a:r>
              <a:rPr lang="en-US" i="1" dirty="0" err="1" smtClean="0"/>
              <a:t>θ</a:t>
            </a:r>
            <a:r>
              <a:rPr lang="en-US" i="1" dirty="0" smtClean="0"/>
              <a:t> </a:t>
            </a:r>
            <a:r>
              <a:rPr lang="en-US" dirty="0" smtClean="0"/>
              <a:t>+ (1-p*)</a:t>
            </a:r>
            <a:r>
              <a:rPr lang="en-US" dirty="0" err="1" smtClean="0"/>
              <a:t>p</a:t>
            </a:r>
            <a:r>
              <a:rPr lang="en-US" dirty="0" smtClean="0"/>
              <a:t>*</a:t>
            </a:r>
            <a:endParaRPr lang="en-US" dirty="0"/>
          </a:p>
        </p:txBody>
      </p:sp>
      <p:sp>
        <p:nvSpPr>
          <p:cNvPr id="83" name="Text Box 77"/>
          <p:cNvSpPr txBox="1">
            <a:spLocks noChangeArrowheads="1"/>
          </p:cNvSpPr>
          <p:nvPr/>
        </p:nvSpPr>
        <p:spPr bwMode="auto">
          <a:xfrm>
            <a:off x="4068038" y="2318782"/>
            <a:ext cx="309563" cy="396875"/>
          </a:xfrm>
          <a:prstGeom prst="rect">
            <a:avLst/>
          </a:prstGeom>
          <a:noFill/>
          <a:ln w="9525">
            <a:noFill/>
            <a:miter lim="800000"/>
            <a:headEnd/>
            <a:tailEnd/>
          </a:ln>
        </p:spPr>
        <p:txBody>
          <a:bodyPr wrap="none">
            <a:prstTxWarp prst="textNoShape">
              <a:avLst/>
            </a:prstTxWarp>
            <a:spAutoFit/>
          </a:bodyPr>
          <a:lstStyle/>
          <a:p>
            <a:r>
              <a:rPr lang="en-US" i="1" dirty="0" err="1"/>
              <a:t>θ</a:t>
            </a:r>
            <a:endParaRPr lang="en-US" i="1" dirty="0"/>
          </a:p>
        </p:txBody>
      </p:sp>
      <p:sp>
        <p:nvSpPr>
          <p:cNvPr id="84" name="TextBox 83"/>
          <p:cNvSpPr txBox="1"/>
          <p:nvPr/>
        </p:nvSpPr>
        <p:spPr>
          <a:xfrm>
            <a:off x="1778000" y="3005138"/>
            <a:ext cx="2873728" cy="1754327"/>
          </a:xfrm>
          <a:prstGeom prst="rect">
            <a:avLst/>
          </a:prstGeom>
          <a:noFill/>
        </p:spPr>
        <p:txBody>
          <a:bodyPr wrap="none" rtlCol="0">
            <a:spAutoFit/>
          </a:bodyPr>
          <a:lstStyle/>
          <a:p>
            <a:r>
              <a:rPr lang="en-US" dirty="0" smtClean="0"/>
              <a:t>=p(1-p)q/(1-p)+(1-p)pq/(1-p)</a:t>
            </a:r>
          </a:p>
          <a:p>
            <a:endParaRPr lang="en-US" dirty="0" smtClean="0"/>
          </a:p>
          <a:p>
            <a:r>
              <a:rPr lang="en-US" dirty="0" smtClean="0"/>
              <a:t>=2pq</a:t>
            </a:r>
          </a:p>
          <a:p>
            <a:endParaRPr lang="en-US" dirty="0" smtClean="0"/>
          </a:p>
          <a:p>
            <a:r>
              <a:rPr lang="en-US" dirty="0" smtClean="0"/>
              <a:t>Same as for the ABO Blood </a:t>
            </a:r>
          </a:p>
          <a:p>
            <a:r>
              <a:rPr lang="en-US" dirty="0" smtClean="0"/>
              <a:t>Group Model earlier</a:t>
            </a:r>
            <a:endParaRPr lang="en-US" dirty="0"/>
          </a:p>
        </p:txBody>
      </p:sp>
      <p:sp>
        <p:nvSpPr>
          <p:cNvPr id="85" name="TextBox 84"/>
          <p:cNvSpPr txBox="1"/>
          <p:nvPr/>
        </p:nvSpPr>
        <p:spPr>
          <a:xfrm>
            <a:off x="933436" y="1752600"/>
            <a:ext cx="1538180" cy="369332"/>
          </a:xfrm>
          <a:prstGeom prst="rect">
            <a:avLst/>
          </a:prstGeom>
          <a:noFill/>
        </p:spPr>
        <p:txBody>
          <a:bodyPr wrap="square" rtlCol="0">
            <a:spAutoFit/>
          </a:bodyPr>
          <a:lstStyle/>
          <a:p>
            <a:r>
              <a:rPr lang="en-US" dirty="0" smtClean="0"/>
              <a:t>For example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III. Brief Survey of MPT Modeling Areas</a:t>
            </a:r>
            <a:endParaRPr lang="en-US" dirty="0"/>
          </a:p>
        </p:txBody>
      </p:sp>
      <p:sp>
        <p:nvSpPr>
          <p:cNvPr id="3" name="Content Placeholder 2"/>
          <p:cNvSpPr>
            <a:spLocks noGrp="1"/>
          </p:cNvSpPr>
          <p:nvPr>
            <p:ph idx="1"/>
          </p:nvPr>
        </p:nvSpPr>
        <p:spPr>
          <a:xfrm>
            <a:off x="156308" y="1600200"/>
            <a:ext cx="8831384" cy="5101492"/>
          </a:xfrm>
        </p:spPr>
        <p:txBody>
          <a:bodyPr>
            <a:normAutofit lnSpcReduction="10000"/>
          </a:bodyPr>
          <a:lstStyle/>
          <a:p>
            <a:pPr>
              <a:buFont typeface="Wingdings" charset="2"/>
              <a:buChar char="v"/>
            </a:pPr>
            <a:r>
              <a:rPr lang="en-US" sz="2400" dirty="0" smtClean="0"/>
              <a:t> The Batchelder &amp; </a:t>
            </a:r>
            <a:r>
              <a:rPr lang="en-US" sz="2400" dirty="0" err="1" smtClean="0"/>
              <a:t>Riefer</a:t>
            </a:r>
            <a:r>
              <a:rPr lang="en-US" sz="2400" dirty="0" smtClean="0"/>
              <a:t> (1999) and Erdfelder et al (2009) in your suggested readings contain almost all of the MPT modeling papers. The Erdfelder article lists 70 MPT models and model variants in 20 separate research areas.</a:t>
            </a:r>
          </a:p>
          <a:p>
            <a:pPr>
              <a:buFont typeface="Wingdings" charset="2"/>
              <a:buChar char="v"/>
            </a:pPr>
            <a:endParaRPr lang="en-US" sz="2400" dirty="0" smtClean="0"/>
          </a:p>
          <a:p>
            <a:pPr>
              <a:lnSpc>
                <a:spcPct val="90000"/>
              </a:lnSpc>
              <a:buFont typeface="Wingdings" charset="2"/>
              <a:buChar char="v"/>
            </a:pPr>
            <a:r>
              <a:rPr lang="en-US" sz="2400" dirty="0" smtClean="0"/>
              <a:t>Just in memory we have:</a:t>
            </a:r>
          </a:p>
          <a:p>
            <a:pPr>
              <a:lnSpc>
                <a:spcPct val="90000"/>
              </a:lnSpc>
              <a:buFontTx/>
              <a:buNone/>
            </a:pPr>
            <a:r>
              <a:rPr lang="en-US" sz="2400" dirty="0" smtClean="0"/>
              <a:t>       1. Proactive and retroactive interference;  2. Associative recall</a:t>
            </a:r>
          </a:p>
          <a:p>
            <a:pPr>
              <a:lnSpc>
                <a:spcPct val="90000"/>
              </a:lnSpc>
              <a:buFontTx/>
              <a:buNone/>
            </a:pPr>
            <a:r>
              <a:rPr lang="en-US" sz="2400" dirty="0" smtClean="0"/>
              <a:t>       3. Short term memory;  4. Recognition failure</a:t>
            </a:r>
          </a:p>
          <a:p>
            <a:pPr>
              <a:lnSpc>
                <a:spcPct val="90000"/>
              </a:lnSpc>
              <a:buFontTx/>
              <a:buNone/>
            </a:pPr>
            <a:r>
              <a:rPr lang="en-US" sz="2400" dirty="0" smtClean="0"/>
              <a:t>       5. Cued-then-free recall; 6. Pair clustering in free recall</a:t>
            </a:r>
          </a:p>
          <a:p>
            <a:pPr>
              <a:lnSpc>
                <a:spcPct val="90000"/>
              </a:lnSpc>
              <a:buFontTx/>
              <a:buNone/>
            </a:pPr>
            <a:r>
              <a:rPr lang="en-US" sz="2400" dirty="0" smtClean="0"/>
              <a:t>       7.The bizarreness effect;  8. Source monitoring</a:t>
            </a:r>
          </a:p>
          <a:p>
            <a:pPr>
              <a:lnSpc>
                <a:spcPct val="90000"/>
              </a:lnSpc>
              <a:buFontTx/>
              <a:buNone/>
            </a:pPr>
            <a:r>
              <a:rPr lang="en-US" sz="2400" dirty="0" smtClean="0"/>
              <a:t>       9. Process dissociation; 10. Eyewitness memory</a:t>
            </a:r>
          </a:p>
          <a:p>
            <a:pPr>
              <a:lnSpc>
                <a:spcPct val="90000"/>
              </a:lnSpc>
              <a:buFontTx/>
              <a:buNone/>
            </a:pPr>
            <a:r>
              <a:rPr lang="en-US" sz="2400" dirty="0" smtClean="0"/>
              <a:t>       11. Hindsight bias; 12. Prospective memory; </a:t>
            </a:r>
          </a:p>
          <a:p>
            <a:pPr>
              <a:lnSpc>
                <a:spcPct val="90000"/>
              </a:lnSpc>
              <a:buFontTx/>
              <a:buNone/>
            </a:pPr>
            <a:r>
              <a:rPr lang="en-US" sz="2400" dirty="0" smtClean="0"/>
              <a:t>       13. Gist and verbatim memory</a:t>
            </a:r>
          </a:p>
          <a:p>
            <a:pPr>
              <a:buFont typeface="Wingdings" charset="2"/>
              <a:buChar char="v"/>
            </a:pP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eaLnBrk="1" hangingPunct="1"/>
            <a:r>
              <a:rPr lang="en-US" dirty="0" smtClean="0"/>
              <a:t>   Some </a:t>
            </a:r>
            <a:r>
              <a:rPr lang="en-US" dirty="0"/>
              <a:t>New Areas of Applications</a:t>
            </a:r>
          </a:p>
        </p:txBody>
      </p:sp>
      <p:sp>
        <p:nvSpPr>
          <p:cNvPr id="21507" name="Rectangle 3"/>
          <p:cNvSpPr>
            <a:spLocks noGrp="1" noChangeArrowheads="1"/>
          </p:cNvSpPr>
          <p:nvPr>
            <p:ph type="body" idx="1"/>
          </p:nvPr>
        </p:nvSpPr>
        <p:spPr>
          <a:xfrm>
            <a:off x="0" y="1600200"/>
            <a:ext cx="9144000" cy="5029200"/>
          </a:xfrm>
        </p:spPr>
        <p:txBody>
          <a:bodyPr>
            <a:normAutofit/>
          </a:bodyPr>
          <a:lstStyle/>
          <a:p>
            <a:pPr eaLnBrk="1" hangingPunct="1">
              <a:buFont typeface="Wingdings" pitchFamily="-110" charset="2"/>
              <a:buChar char="v"/>
            </a:pPr>
            <a:endParaRPr lang="en-US" sz="2000" dirty="0" smtClean="0"/>
          </a:p>
          <a:p>
            <a:pPr eaLnBrk="1" hangingPunct="1">
              <a:buFont typeface="Wingdings" pitchFamily="-110" charset="2"/>
              <a:buChar char="v"/>
            </a:pPr>
            <a:r>
              <a:rPr lang="en-US" sz="2000" dirty="0"/>
              <a:t>There is now a growing set of applications to clinical assessment problems. Richard Neufeld has an APA book in 2007 that has articles by Batchelder and </a:t>
            </a:r>
            <a:r>
              <a:rPr lang="en-US" sz="2000" dirty="0" err="1"/>
              <a:t>Riefer</a:t>
            </a:r>
            <a:r>
              <a:rPr lang="en-US" sz="2000" dirty="0"/>
              <a:t> and Richard </a:t>
            </a:r>
            <a:r>
              <a:rPr lang="en-US" sz="2000" dirty="0" err="1"/>
              <a:t>Chechile</a:t>
            </a:r>
            <a:r>
              <a:rPr lang="en-US" sz="2000" dirty="0"/>
              <a:t> on such applications, also see</a:t>
            </a:r>
            <a:r>
              <a:rPr lang="en-US" sz="2000" dirty="0" smtClean="0"/>
              <a:t> also articles by </a:t>
            </a:r>
            <a:r>
              <a:rPr lang="en-US" sz="2000" dirty="0" err="1" smtClean="0"/>
              <a:t>Chechile</a:t>
            </a:r>
            <a:r>
              <a:rPr lang="en-US" sz="2000" dirty="0" smtClean="0"/>
              <a:t> and Smith&amp; Batchelder in a 2010 Special  Issue of </a:t>
            </a:r>
            <a:r>
              <a:rPr lang="en-US" sz="2000" u="sng" dirty="0" smtClean="0"/>
              <a:t>JMP</a:t>
            </a:r>
            <a:r>
              <a:rPr lang="en-US" sz="2000" dirty="0" smtClean="0"/>
              <a:t> on modeling clinical data.</a:t>
            </a:r>
          </a:p>
          <a:p>
            <a:pPr eaLnBrk="1" hangingPunct="1">
              <a:buFont typeface="Wingdings" pitchFamily="-110" charset="2"/>
              <a:buChar char="v"/>
            </a:pPr>
            <a:endParaRPr lang="en-US" sz="2000" dirty="0" smtClean="0"/>
          </a:p>
          <a:p>
            <a:pPr>
              <a:buFont typeface="Wingdings" pitchFamily="-110" charset="2"/>
              <a:buChar char="v"/>
            </a:pPr>
            <a:r>
              <a:rPr lang="en-US" sz="2000" dirty="0" smtClean="0"/>
              <a:t> Recently Batchelder, Hu, and Smith (2009). MPT models for discrete choice , </a:t>
            </a:r>
            <a:r>
              <a:rPr lang="en-US" sz="2000" u="sng" dirty="0" err="1" smtClean="0"/>
              <a:t>Zeitschrift</a:t>
            </a:r>
            <a:r>
              <a:rPr lang="en-US" sz="2000" u="sng" dirty="0" smtClean="0"/>
              <a:t> </a:t>
            </a:r>
            <a:r>
              <a:rPr lang="en-US" sz="2000" u="sng" dirty="0" err="1" smtClean="0"/>
              <a:t>f</a:t>
            </a:r>
            <a:r>
              <a:rPr lang="en-US" sz="2000" u="sng" dirty="0" err="1" smtClean="0">
                <a:ea typeface="Arial" pitchFamily="-110" charset="0"/>
                <a:cs typeface="Arial" pitchFamily="-110" charset="0"/>
              </a:rPr>
              <a:t>ür</a:t>
            </a:r>
            <a:r>
              <a:rPr lang="en-US" sz="2000" u="sng" dirty="0" smtClean="0">
                <a:ea typeface="Arial" pitchFamily="-110" charset="0"/>
                <a:cs typeface="Arial" pitchFamily="-110" charset="0"/>
              </a:rPr>
              <a:t> </a:t>
            </a:r>
            <a:r>
              <a:rPr lang="en-US" sz="2000" u="sng" dirty="0" err="1" smtClean="0">
                <a:ea typeface="Arial" pitchFamily="-110" charset="0"/>
                <a:cs typeface="Arial" pitchFamily="-110" charset="0"/>
              </a:rPr>
              <a:t>Psychologie</a:t>
            </a:r>
            <a:r>
              <a:rPr lang="en-US" sz="2000" dirty="0" smtClean="0"/>
              <a:t>, 217, 149-158.</a:t>
            </a:r>
          </a:p>
          <a:p>
            <a:pPr>
              <a:buNone/>
            </a:pPr>
            <a:r>
              <a:rPr lang="en-US" sz="2000" dirty="0" smtClean="0"/>
              <a:t>     have ventured into the area of paired-comparison scaling with MPT.</a:t>
            </a:r>
          </a:p>
          <a:p>
            <a:pPr eaLnBrk="1" hangingPunct="1">
              <a:buFont typeface="Wingdings" pitchFamily="-110" charset="2"/>
              <a:buChar char="v"/>
            </a:pPr>
            <a:endParaRPr lang="en-US" sz="2000" dirty="0" smtClean="0"/>
          </a:p>
          <a:p>
            <a:pPr eaLnBrk="1" hangingPunct="1">
              <a:buFont typeface="Wingdings" charset="2"/>
              <a:buChar char="v"/>
            </a:pPr>
            <a:r>
              <a:rPr lang="en-US" sz="2000" dirty="0" smtClean="0"/>
              <a:t>There </a:t>
            </a:r>
            <a:r>
              <a:rPr lang="en-US" sz="2000" dirty="0"/>
              <a:t>have been many recent applications to problems in social psychology. Thorsten </a:t>
            </a:r>
            <a:r>
              <a:rPr lang="en-US" sz="2000" dirty="0" err="1"/>
              <a:t>Meiser</a:t>
            </a:r>
            <a:r>
              <a:rPr lang="en-US" sz="2000" dirty="0"/>
              <a:t>, </a:t>
            </a:r>
            <a:r>
              <a:rPr lang="en-US" sz="2000" dirty="0" err="1"/>
              <a:t>Christolph</a:t>
            </a:r>
            <a:r>
              <a:rPr lang="en-US" sz="2000" dirty="0"/>
              <a:t> </a:t>
            </a:r>
            <a:r>
              <a:rPr lang="en-US" sz="2000" dirty="0" err="1"/>
              <a:t>Klauer</a:t>
            </a:r>
            <a:r>
              <a:rPr lang="en-US" sz="2000" dirty="0"/>
              <a:t>, and </a:t>
            </a:r>
            <a:r>
              <a:rPr lang="en-US" sz="2000" dirty="0" err="1"/>
              <a:t>Christolph</a:t>
            </a:r>
            <a:r>
              <a:rPr lang="en-US" sz="2000" dirty="0"/>
              <a:t> Stahl have done a lot of it,  and Stahl (2006, </a:t>
            </a:r>
            <a:r>
              <a:rPr lang="en-US" sz="2000" u="sng" dirty="0" err="1"/>
              <a:t>Zeitschrift</a:t>
            </a:r>
            <a:r>
              <a:rPr lang="en-US" sz="2000" u="sng" dirty="0"/>
              <a:t> </a:t>
            </a:r>
            <a:r>
              <a:rPr lang="en-US" sz="2000" u="sng" dirty="0" err="1"/>
              <a:t>f</a:t>
            </a:r>
            <a:r>
              <a:rPr lang="en-US" sz="2000" u="sng" dirty="0" err="1">
                <a:ea typeface="Arial" pitchFamily="-110" charset="0"/>
                <a:cs typeface="Arial" pitchFamily="-110" charset="0"/>
              </a:rPr>
              <a:t>ür</a:t>
            </a:r>
            <a:r>
              <a:rPr lang="en-US" sz="2000" u="sng" dirty="0">
                <a:ea typeface="Arial" pitchFamily="-110" charset="0"/>
                <a:cs typeface="Arial" pitchFamily="-110" charset="0"/>
              </a:rPr>
              <a:t> </a:t>
            </a:r>
            <a:r>
              <a:rPr lang="en-US" sz="2000" u="sng" dirty="0" err="1">
                <a:ea typeface="Arial" pitchFamily="-110" charset="0"/>
                <a:cs typeface="Arial" pitchFamily="-110" charset="0"/>
              </a:rPr>
              <a:t>Sozialpsychologie</a:t>
            </a:r>
            <a:r>
              <a:rPr lang="en-US" sz="2000" u="sng" dirty="0">
                <a:ea typeface="Arial" pitchFamily="-110" charset="0"/>
                <a:cs typeface="Arial" pitchFamily="-110" charset="0"/>
              </a:rPr>
              <a:t>) </a:t>
            </a:r>
            <a:r>
              <a:rPr lang="en-US" sz="2000" dirty="0"/>
              <a:t>has a review article in this area- in German</a:t>
            </a:r>
            <a:r>
              <a:rPr lang="en-US" sz="2000" dirty="0" smtClean="0"/>
              <a:t>!</a:t>
            </a:r>
          </a:p>
          <a:p>
            <a:pPr eaLnBrk="1" hangingPunct="1">
              <a:buFont typeface="Wingdings" pitchFamily="-110" charset="2"/>
              <a:buChar char="v"/>
            </a:pPr>
            <a:endParaRPr lang="en-US" sz="2000" dirty="0" smtClean="0"/>
          </a:p>
          <a:p>
            <a:pPr eaLnBrk="1" hangingPunct="1">
              <a:buNone/>
            </a:pPr>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l" eaLnBrk="1" hangingPunct="1"/>
            <a:r>
              <a:rPr lang="en-US"/>
              <a:t>		More New Areas</a:t>
            </a:r>
          </a:p>
        </p:txBody>
      </p:sp>
      <p:sp>
        <p:nvSpPr>
          <p:cNvPr id="22531" name="Rectangle 3"/>
          <p:cNvSpPr>
            <a:spLocks noGrp="1" noChangeArrowheads="1"/>
          </p:cNvSpPr>
          <p:nvPr>
            <p:ph type="body" idx="1"/>
          </p:nvPr>
        </p:nvSpPr>
        <p:spPr>
          <a:xfrm>
            <a:off x="0" y="1600200"/>
            <a:ext cx="8991600" cy="5029200"/>
          </a:xfrm>
        </p:spPr>
        <p:txBody>
          <a:bodyPr>
            <a:normAutofit/>
          </a:bodyPr>
          <a:lstStyle/>
          <a:p>
            <a:pPr eaLnBrk="1" hangingPunct="1">
              <a:buFont typeface="Wingdings" pitchFamily="-110" charset="2"/>
              <a:buChar char="v"/>
            </a:pPr>
            <a:r>
              <a:rPr lang="en-US" sz="2000" dirty="0"/>
              <a:t>There have been applications in traditional psychometric areas, e.g. Cultural Consensus </a:t>
            </a:r>
            <a:r>
              <a:rPr lang="en-US" sz="2000" dirty="0" smtClean="0"/>
              <a:t>Theory (CCT) I will have separate slides on that.</a:t>
            </a:r>
          </a:p>
          <a:p>
            <a:pPr eaLnBrk="1" hangingPunct="1">
              <a:buNone/>
            </a:pPr>
            <a:endParaRPr lang="en-US" sz="2000" dirty="0" smtClean="0"/>
          </a:p>
          <a:p>
            <a:pPr eaLnBrk="1" hangingPunct="1">
              <a:buNone/>
            </a:pPr>
            <a:r>
              <a:rPr lang="en-US" sz="2000" dirty="0" smtClean="0"/>
              <a:t>       Also see </a:t>
            </a:r>
            <a:r>
              <a:rPr lang="en-US" sz="2000" dirty="0" smtClean="0">
                <a:ea typeface="ＭＳ Ｐゴシック" pitchFamily="-110" charset="-128"/>
                <a:cs typeface="ＭＳ Ｐゴシック" pitchFamily="-110" charset="-128"/>
              </a:rPr>
              <a:t>Batchelder, W.H. Cognitive Psychometrics: Using Multinomial Processing Tree Models as Measurement Tools. In S. E. Embretson (Ed.). </a:t>
            </a:r>
            <a:r>
              <a:rPr lang="en-US" sz="2000" i="1" dirty="0" smtClean="0">
                <a:ea typeface="ＭＳ Ｐゴシック" pitchFamily="-110" charset="-128"/>
                <a:cs typeface="ＭＳ Ｐゴシック" pitchFamily="-110" charset="-128"/>
              </a:rPr>
              <a:t>Measuring Psychological Constructs: Advances in Model Based</a:t>
            </a:r>
          </a:p>
          <a:p>
            <a:pPr>
              <a:lnSpc>
                <a:spcPct val="90000"/>
              </a:lnSpc>
              <a:buNone/>
            </a:pPr>
            <a:r>
              <a:rPr lang="en-US" sz="2000" i="1" dirty="0" smtClean="0">
                <a:ea typeface="ＭＳ Ｐゴシック" pitchFamily="-110" charset="-128"/>
                <a:cs typeface="ＭＳ Ｐゴシック" pitchFamily="-110" charset="-128"/>
              </a:rPr>
              <a:t>      Measurement.</a:t>
            </a:r>
            <a:r>
              <a:rPr lang="en-US" sz="2000" dirty="0" smtClean="0">
                <a:ea typeface="ＭＳ Ｐゴシック" pitchFamily="-110" charset="-128"/>
                <a:cs typeface="ＭＳ Ｐゴシック" pitchFamily="-110" charset="-128"/>
              </a:rPr>
              <a:t> Washington DC: American Psychological Association Books, 2009, Ch.4. </a:t>
            </a:r>
            <a:endParaRPr lang="en-US" sz="2000" dirty="0" smtClean="0"/>
          </a:p>
          <a:p>
            <a:pPr eaLnBrk="1" hangingPunct="1">
              <a:buFont typeface="Wingdings" pitchFamily="-110" charset="2"/>
              <a:buNone/>
            </a:pPr>
            <a:endParaRPr lang="en-US" sz="2000" dirty="0" smtClean="0"/>
          </a:p>
          <a:p>
            <a:pPr eaLnBrk="1" hangingPunct="1">
              <a:buFont typeface="Wingdings" pitchFamily="-110" charset="2"/>
              <a:buChar char="v"/>
            </a:pPr>
            <a:r>
              <a:rPr lang="en-US" sz="2000" dirty="0"/>
              <a:t>A major work in progress by Xiangen Hu and others concerns applications to contingency tables, e.g. social mobility. There aren’t ‘items’ here but each row has the columns as its categories. These models look promising and extend the work of Leo Goodman on log-linear models  and Clifford </a:t>
            </a:r>
            <a:r>
              <a:rPr lang="en-US" sz="2000" dirty="0" err="1"/>
              <a:t>Clogg</a:t>
            </a:r>
            <a:r>
              <a:rPr lang="en-US" sz="2000" dirty="0"/>
              <a:t> on latent class modeling of contingency tables.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74638"/>
            <a:ext cx="9144000" cy="1143000"/>
          </a:xfrm>
        </p:spPr>
        <p:txBody>
          <a:bodyPr>
            <a:normAutofit fontScale="90000"/>
          </a:bodyPr>
          <a:lstStyle/>
          <a:p>
            <a:pPr algn="l" eaLnBrk="1" hangingPunct="1"/>
            <a:r>
              <a:rPr lang="en-US" dirty="0">
                <a:ea typeface="ＭＳ Ｐゴシック" pitchFamily="-110" charset="-128"/>
                <a:cs typeface="ＭＳ Ｐゴシック" pitchFamily="-110" charset="-128"/>
              </a:rPr>
              <a:t> A String Language</a:t>
            </a:r>
            <a:r>
              <a:rPr lang="en-US" dirty="0" smtClean="0">
                <a:ea typeface="ＭＳ Ｐゴシック" pitchFamily="-110" charset="-128"/>
                <a:cs typeface="ＭＳ Ｐゴシック" pitchFamily="-110" charset="-128"/>
              </a:rPr>
              <a:t> Representation for </a:t>
            </a:r>
            <a:br>
              <a:rPr lang="en-US" dirty="0" smtClean="0">
                <a:ea typeface="ＭＳ Ｐゴシック" pitchFamily="-110" charset="-128"/>
                <a:cs typeface="ＭＳ Ｐゴシック" pitchFamily="-110" charset="-128"/>
              </a:rPr>
            </a:br>
            <a:r>
              <a:rPr lang="en-US" dirty="0">
                <a:ea typeface="ＭＳ Ｐゴシック" pitchFamily="-110" charset="-128"/>
                <a:cs typeface="ＭＳ Ｐゴシック" pitchFamily="-110" charset="-128"/>
              </a:rPr>
              <a:t>           </a:t>
            </a:r>
            <a:r>
              <a:rPr lang="en-US" dirty="0" smtClean="0">
                <a:ea typeface="ＭＳ Ｐゴシック" pitchFamily="-110" charset="-128"/>
                <a:cs typeface="ＭＳ Ｐゴシック" pitchFamily="-110" charset="-128"/>
              </a:rPr>
              <a:t> 	 MPT   </a:t>
            </a:r>
            <a:r>
              <a:rPr lang="en-US" dirty="0">
                <a:ea typeface="ＭＳ Ｐゴシック" pitchFamily="-110" charset="-128"/>
                <a:cs typeface="ＭＳ Ｐゴシック" pitchFamily="-110" charset="-128"/>
              </a:rPr>
              <a:t>Models </a:t>
            </a:r>
          </a:p>
        </p:txBody>
      </p:sp>
      <p:sp>
        <p:nvSpPr>
          <p:cNvPr id="31747" name="Rectangle 3"/>
          <p:cNvSpPr>
            <a:spLocks noGrp="1" noChangeArrowheads="1"/>
          </p:cNvSpPr>
          <p:nvPr>
            <p:ph type="body" idx="1"/>
          </p:nvPr>
        </p:nvSpPr>
        <p:spPr>
          <a:xfrm>
            <a:off x="152400" y="1600200"/>
            <a:ext cx="8991600" cy="5105400"/>
          </a:xfrm>
        </p:spPr>
        <p:txBody>
          <a:bodyPr/>
          <a:lstStyle/>
          <a:p>
            <a:pPr eaLnBrk="1" hangingPunct="1">
              <a:lnSpc>
                <a:spcPct val="80000"/>
              </a:lnSpc>
              <a:buFont typeface="Wingdings" pitchFamily="-110" charset="2"/>
              <a:buChar char="v"/>
            </a:pPr>
            <a:r>
              <a:rPr lang="en-US" sz="2400" dirty="0">
                <a:ea typeface="ＭＳ Ｐゴシック" pitchFamily="-110" charset="-128"/>
                <a:cs typeface="ＭＳ Ｐゴシック" pitchFamily="-110" charset="-128"/>
              </a:rPr>
              <a:t>Purdy and </a:t>
            </a:r>
            <a:r>
              <a:rPr lang="en-US" sz="2400" dirty="0" err="1">
                <a:ea typeface="ＭＳ Ｐゴシック" pitchFamily="-110" charset="-128"/>
                <a:cs typeface="ＭＳ Ｐゴシック" pitchFamily="-110" charset="-128"/>
              </a:rPr>
              <a:t>Batchelder</a:t>
            </a:r>
            <a:r>
              <a:rPr lang="en-US" sz="2400" dirty="0">
                <a:ea typeface="ＭＳ Ｐゴシック" pitchFamily="-110" charset="-128"/>
                <a:cs typeface="ＭＳ Ｐゴシック" pitchFamily="-110" charset="-128"/>
              </a:rPr>
              <a:t> (2009, </a:t>
            </a:r>
            <a:r>
              <a:rPr lang="en-US" sz="2400" dirty="0">
                <a:solidFill>
                  <a:srgbClr val="0000FF"/>
                </a:solidFill>
                <a:ea typeface="ＭＳ Ｐゴシック" pitchFamily="-110" charset="-128"/>
                <a:cs typeface="ＭＳ Ｐゴシック" pitchFamily="-110" charset="-128"/>
              </a:rPr>
              <a:t>J. Math. Psychol.</a:t>
            </a:r>
            <a:r>
              <a:rPr lang="en-US" sz="2400" dirty="0">
                <a:ea typeface="ＭＳ Ｐゴシック" pitchFamily="-110" charset="-128"/>
                <a:cs typeface="ＭＳ Ｐゴシック" pitchFamily="-110" charset="-128"/>
              </a:rPr>
              <a:t>) have looked at  BMPT models, and we found a very succinct</a:t>
            </a:r>
            <a:r>
              <a:rPr lang="en-US" sz="2400" dirty="0" smtClean="0">
                <a:ea typeface="ＭＳ Ｐゴシック" pitchFamily="-110" charset="-128"/>
                <a:cs typeface="ＭＳ Ｐゴシック" pitchFamily="-110" charset="-128"/>
              </a:rPr>
              <a:t> formal representation </a:t>
            </a:r>
            <a:r>
              <a:rPr lang="en-US" sz="2400" dirty="0">
                <a:ea typeface="ＭＳ Ｐゴシック" pitchFamily="-110" charset="-128"/>
                <a:cs typeface="ＭＳ Ｐゴシック" pitchFamily="-110" charset="-128"/>
              </a:rPr>
              <a:t>for them.</a:t>
            </a:r>
          </a:p>
          <a:p>
            <a:pPr eaLnBrk="1" hangingPunct="1">
              <a:lnSpc>
                <a:spcPct val="80000"/>
              </a:lnSpc>
              <a:buFontTx/>
              <a:buNone/>
            </a:pPr>
            <a:endParaRPr lang="en-US" sz="2400" dirty="0">
              <a:ea typeface="ＭＳ Ｐゴシック" pitchFamily="-110" charset="-128"/>
              <a:cs typeface="ＭＳ Ｐゴシック" pitchFamily="-110" charset="-128"/>
            </a:endParaRPr>
          </a:p>
          <a:p>
            <a:pPr eaLnBrk="1" hangingPunct="1">
              <a:lnSpc>
                <a:spcPct val="80000"/>
              </a:lnSpc>
              <a:buFont typeface="Wingdings" pitchFamily="-110" charset="2"/>
              <a:buChar char="v"/>
            </a:pPr>
            <a:r>
              <a:rPr lang="en-US" sz="2400" dirty="0">
                <a:ea typeface="ＭＳ Ｐゴシック" pitchFamily="-110" charset="-128"/>
                <a:cs typeface="ＭＳ Ｐゴシック" pitchFamily="-110" charset="-128"/>
              </a:rPr>
              <a:t>The result is a string language that represents a BMPT very efficiently as a string of parameter and category symbols.</a:t>
            </a:r>
          </a:p>
          <a:p>
            <a:pPr eaLnBrk="1" hangingPunct="1">
              <a:lnSpc>
                <a:spcPct val="80000"/>
              </a:lnSpc>
              <a:buFont typeface="Wingdings" pitchFamily="-110" charset="2"/>
              <a:buChar char="v"/>
            </a:pPr>
            <a:endParaRPr lang="en-US" sz="2400" dirty="0">
              <a:ea typeface="ＭＳ Ｐゴシック" pitchFamily="-110" charset="-128"/>
              <a:cs typeface="ＭＳ Ｐゴシック" pitchFamily="-110" charset="-128"/>
            </a:endParaRPr>
          </a:p>
          <a:p>
            <a:pPr eaLnBrk="1" hangingPunct="1">
              <a:lnSpc>
                <a:spcPct val="80000"/>
              </a:lnSpc>
              <a:buFont typeface="Wingdings" pitchFamily="-110" charset="2"/>
              <a:buChar char="v"/>
            </a:pPr>
            <a:r>
              <a:rPr lang="en-US" sz="2400" dirty="0">
                <a:ea typeface="ＭＳ Ｐゴシック" pitchFamily="-110" charset="-128"/>
                <a:cs typeface="ＭＳ Ｐゴシック" pitchFamily="-110" charset="-128"/>
              </a:rPr>
              <a:t>The string language is shown formally to derive from a context free grammar (see paper), and as a consequence it inherits properties of this class of languages.</a:t>
            </a:r>
          </a:p>
          <a:p>
            <a:pPr eaLnBrk="1" hangingPunct="1">
              <a:lnSpc>
                <a:spcPct val="80000"/>
              </a:lnSpc>
              <a:buFontTx/>
              <a:buNone/>
            </a:pPr>
            <a:endParaRPr lang="en-US" sz="2400" dirty="0">
              <a:ea typeface="ＭＳ Ｐゴシック" pitchFamily="-110" charset="-128"/>
              <a:cs typeface="ＭＳ Ｐゴシック" pitchFamily="-110"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228600"/>
            <a:ext cx="8763000" cy="838200"/>
          </a:xfrm>
          <a:noFill/>
        </p:spPr>
        <p:txBody>
          <a:bodyPr rIns="34290"/>
          <a:lstStyle/>
          <a:p>
            <a:pPr algn="l" eaLnBrk="1" hangingPunct="1"/>
            <a:r>
              <a:rPr lang="en-US" sz="3400"/>
              <a:t>      </a:t>
            </a:r>
            <a:r>
              <a:rPr lang="en-US" sz="3400">
                <a:solidFill>
                  <a:srgbClr val="0000FF"/>
                </a:solidFill>
              </a:rPr>
              <a:t>BMPT Models Defined by 5 Axioms</a:t>
            </a:r>
          </a:p>
        </p:txBody>
      </p:sp>
      <p:sp>
        <p:nvSpPr>
          <p:cNvPr id="26627" name="Rectangle 3"/>
          <p:cNvSpPr>
            <a:spLocks noGrp="1" noChangeArrowheads="1"/>
          </p:cNvSpPr>
          <p:nvPr>
            <p:ph type="body" idx="1"/>
          </p:nvPr>
        </p:nvSpPr>
        <p:spPr>
          <a:xfrm>
            <a:off x="0" y="1066800"/>
            <a:ext cx="9144000" cy="5638800"/>
          </a:xfrm>
        </p:spPr>
        <p:txBody>
          <a:bodyPr rIns="34290" anchor="ctr"/>
          <a:lstStyle/>
          <a:p>
            <a:pPr marL="698500" indent="-444500" eaLnBrk="1" hangingPunct="1">
              <a:buSzPct val="171000"/>
              <a:buFont typeface="Wingdings" pitchFamily="-110" charset="2"/>
              <a:buNone/>
            </a:pPr>
            <a:r>
              <a:rPr lang="en-US" sz="2400" b="1" dirty="0"/>
              <a:t>                            </a:t>
            </a:r>
            <a:r>
              <a:rPr lang="en-US" sz="3600" b="1" dirty="0">
                <a:solidFill>
                  <a:srgbClr val="FF0000"/>
                </a:solidFill>
              </a:rPr>
              <a:t>Formation Axioms</a:t>
            </a:r>
            <a:endParaRPr lang="en-US" sz="3600" b="1" dirty="0"/>
          </a:p>
          <a:p>
            <a:pPr marL="698500" indent="-444500" eaLnBrk="1" hangingPunct="1">
              <a:buSzPct val="171000"/>
              <a:buFont typeface="Wingdings" pitchFamily="-110" charset="2"/>
              <a:buNone/>
            </a:pPr>
            <a:r>
              <a:rPr lang="en-US" sz="2400" b="1" dirty="0"/>
              <a:t>     </a:t>
            </a:r>
            <a:r>
              <a:rPr lang="en-US" sz="2400" dirty="0"/>
              <a:t>Let</a:t>
            </a:r>
            <a:r>
              <a:rPr lang="en-US" sz="2400" b="1" dirty="0"/>
              <a:t> C</a:t>
            </a:r>
            <a:r>
              <a:rPr lang="en-US" sz="2400" dirty="0"/>
              <a:t> be a class of categories and </a:t>
            </a:r>
            <a:r>
              <a:rPr lang="en-US" sz="2400" b="1" dirty="0" err="1" smtClean="0">
                <a:latin typeface="Lucida Grande" pitchFamily="-110" charset="0"/>
              </a:rPr>
              <a:t>Θ</a:t>
            </a:r>
            <a:r>
              <a:rPr lang="en-US" sz="2400" b="1" dirty="0" smtClean="0">
                <a:latin typeface="Lucida Grande" pitchFamily="-110" charset="0"/>
              </a:rPr>
              <a:t>, </a:t>
            </a:r>
            <a:r>
              <a:rPr lang="en-US" sz="2400" dirty="0" smtClean="0">
                <a:latin typeface="Lucida Grande" pitchFamily="-110" charset="0"/>
              </a:rPr>
              <a:t>disjoint from </a:t>
            </a:r>
            <a:r>
              <a:rPr lang="en-US" sz="2400" b="1" dirty="0" smtClean="0">
                <a:latin typeface="Lucida Grande" pitchFamily="-110" charset="0"/>
              </a:rPr>
              <a:t>C,</a:t>
            </a:r>
            <a:r>
              <a:rPr lang="en-US" sz="2400" dirty="0" smtClean="0"/>
              <a:t>  </a:t>
            </a:r>
            <a:r>
              <a:rPr lang="en-US" sz="2400" dirty="0"/>
              <a:t>a class of functionally independent parameters each free to vary in (0,1)</a:t>
            </a:r>
            <a:r>
              <a:rPr lang="en-US" sz="2400" dirty="0" smtClean="0"/>
              <a:t>. Then the class </a:t>
            </a:r>
            <a:r>
              <a:rPr lang="en-US" sz="2400" b="1" dirty="0" smtClean="0"/>
              <a:t>B </a:t>
            </a:r>
            <a:r>
              <a:rPr lang="en-US" sz="2400" dirty="0" smtClean="0"/>
              <a:t>of BMPT models satisfies the following 5 axioms</a:t>
            </a:r>
            <a:endParaRPr lang="en-US" sz="2400" b="1" dirty="0" smtClean="0"/>
          </a:p>
          <a:p>
            <a:pPr marL="1384300" lvl="2" indent="-444500" eaLnBrk="1" hangingPunct="1">
              <a:buSzPct val="171000"/>
              <a:buFont typeface="Lucida Grande" pitchFamily="-110" charset="0"/>
              <a:buNone/>
            </a:pPr>
            <a:endParaRPr lang="en-US" b="1" dirty="0">
              <a:solidFill>
                <a:srgbClr val="FF0000"/>
              </a:solidFill>
              <a:ea typeface="ＭＳ Ｐゴシック" pitchFamily="-110" charset="-128"/>
            </a:endParaRPr>
          </a:p>
          <a:p>
            <a:pPr marL="1384300" lvl="2" indent="-444500" eaLnBrk="1" hangingPunct="1">
              <a:buSzPct val="171000"/>
              <a:buFont typeface="Lucida Grande" pitchFamily="-110" charset="0"/>
              <a:buNone/>
            </a:pPr>
            <a:r>
              <a:rPr lang="en-US" b="1" dirty="0">
                <a:solidFill>
                  <a:srgbClr val="FF0000"/>
                </a:solidFill>
                <a:ea typeface="ＭＳ Ｐゴシック" pitchFamily="-110" charset="-128"/>
              </a:rPr>
              <a:t> Axiom 1</a:t>
            </a:r>
            <a:r>
              <a:rPr lang="en-US" dirty="0">
                <a:ea typeface="ＭＳ Ｐゴシック" pitchFamily="-110" charset="-128"/>
              </a:rPr>
              <a:t>: (</a:t>
            </a:r>
            <a:r>
              <a:rPr lang="en-US" i="1" dirty="0">
                <a:ea typeface="ＭＳ Ｐゴシック" pitchFamily="-110" charset="-128"/>
              </a:rPr>
              <a:t>Category Membership</a:t>
            </a:r>
            <a:r>
              <a:rPr lang="en-US" dirty="0">
                <a:ea typeface="ＭＳ Ｐゴシック" pitchFamily="-110" charset="-128"/>
              </a:rPr>
              <a:t>) If </a:t>
            </a:r>
            <a:r>
              <a:rPr lang="en-US" i="1" dirty="0">
                <a:ea typeface="ＭＳ Ｐゴシック" pitchFamily="-110" charset="-128"/>
              </a:rPr>
              <a:t>C </a:t>
            </a:r>
            <a:r>
              <a:rPr lang="el-GR" i="1" dirty="0">
                <a:ea typeface="Arial" pitchFamily="-110" charset="0"/>
                <a:cs typeface="Arial" pitchFamily="-110" charset="0"/>
              </a:rPr>
              <a:t>ε</a:t>
            </a:r>
            <a:r>
              <a:rPr lang="en-US" i="1" dirty="0">
                <a:ea typeface="ＭＳ Ｐゴシック" pitchFamily="-110" charset="-128"/>
              </a:rPr>
              <a:t> </a:t>
            </a:r>
            <a:r>
              <a:rPr lang="en-US" b="1" dirty="0">
                <a:ea typeface="ＭＳ Ｐゴシック" pitchFamily="-110" charset="-128"/>
              </a:rPr>
              <a:t>C</a:t>
            </a:r>
            <a:r>
              <a:rPr lang="en-US" dirty="0">
                <a:ea typeface="ＭＳ Ｐゴシック" pitchFamily="-110" charset="-128"/>
              </a:rPr>
              <a:t>, then </a:t>
            </a:r>
            <a:r>
              <a:rPr lang="en-US" i="1" dirty="0">
                <a:ea typeface="ＭＳ Ｐゴシック" pitchFamily="-110" charset="-128"/>
              </a:rPr>
              <a:t>C </a:t>
            </a:r>
            <a:r>
              <a:rPr lang="el-GR" i="1" dirty="0">
                <a:ea typeface="Arial" pitchFamily="-110" charset="0"/>
                <a:cs typeface="Arial" pitchFamily="-110" charset="0"/>
              </a:rPr>
              <a:t>ε</a:t>
            </a:r>
            <a:r>
              <a:rPr lang="en-US" i="1" dirty="0">
                <a:ea typeface="ＭＳ Ｐゴシック" pitchFamily="-110" charset="-128"/>
              </a:rPr>
              <a:t> </a:t>
            </a:r>
            <a:r>
              <a:rPr lang="en-US" b="1" dirty="0">
                <a:ea typeface="ＭＳ Ｐゴシック" pitchFamily="-110" charset="-128"/>
              </a:rPr>
              <a:t>B</a:t>
            </a:r>
            <a:r>
              <a:rPr lang="en-US" i="1" dirty="0">
                <a:ea typeface="ＭＳ Ｐゴシック" pitchFamily="-110" charset="-128"/>
              </a:rPr>
              <a:t> 	     </a:t>
            </a:r>
            <a:endParaRPr lang="en-US" dirty="0">
              <a:ea typeface="ＭＳ Ｐゴシック" pitchFamily="-110" charset="-128"/>
            </a:endParaRPr>
          </a:p>
          <a:p>
            <a:pPr marL="1384300" lvl="2" indent="-444500" eaLnBrk="1" hangingPunct="1">
              <a:buSzPct val="171000"/>
              <a:buFont typeface="Lucida Grande" pitchFamily="-110" charset="0"/>
              <a:buNone/>
            </a:pPr>
            <a:r>
              <a:rPr lang="en-US" b="1" dirty="0">
                <a:solidFill>
                  <a:srgbClr val="FF0000"/>
                </a:solidFill>
                <a:ea typeface="ＭＳ Ｐゴシック" pitchFamily="-110" charset="-128"/>
              </a:rPr>
              <a:t> Axiom 2</a:t>
            </a:r>
            <a:r>
              <a:rPr lang="en-US" dirty="0">
                <a:ea typeface="ＭＳ Ｐゴシック" pitchFamily="-110" charset="-128"/>
              </a:rPr>
              <a:t>: (</a:t>
            </a:r>
            <a:r>
              <a:rPr lang="en-US" i="1" dirty="0">
                <a:ea typeface="ＭＳ Ｐゴシック" pitchFamily="-110" charset="-128"/>
              </a:rPr>
              <a:t>Tree Construction</a:t>
            </a:r>
            <a:r>
              <a:rPr lang="en-US" dirty="0">
                <a:ea typeface="ＭＳ Ｐゴシック" pitchFamily="-110" charset="-128"/>
              </a:rPr>
              <a:t>) If </a:t>
            </a:r>
            <a:r>
              <a:rPr lang="en-US" i="1" dirty="0">
                <a:ea typeface="ＭＳ Ｐゴシック" pitchFamily="-110" charset="-128"/>
              </a:rPr>
              <a:t>M</a:t>
            </a:r>
            <a:r>
              <a:rPr lang="en-US" dirty="0">
                <a:ea typeface="ＭＳ Ｐゴシック" pitchFamily="-110" charset="-128"/>
              </a:rPr>
              <a:t>, </a:t>
            </a:r>
            <a:r>
              <a:rPr lang="en-US" i="1" dirty="0">
                <a:ea typeface="ＭＳ Ｐゴシック" pitchFamily="-110" charset="-128"/>
              </a:rPr>
              <a:t>M</a:t>
            </a:r>
            <a:r>
              <a:rPr lang="en-US" dirty="0">
                <a:ea typeface="ＭＳ Ｐゴシック" pitchFamily="-110" charset="-128"/>
              </a:rPr>
              <a:t>' </a:t>
            </a:r>
            <a:r>
              <a:rPr lang="el-GR" dirty="0">
                <a:ea typeface="Arial" pitchFamily="-110" charset="0"/>
                <a:cs typeface="Arial" pitchFamily="-110" charset="0"/>
              </a:rPr>
              <a:t>ε</a:t>
            </a:r>
            <a:r>
              <a:rPr lang="en-US" dirty="0">
                <a:ea typeface="ＭＳ Ｐゴシック" pitchFamily="-110" charset="-128"/>
              </a:rPr>
              <a:t> </a:t>
            </a:r>
            <a:r>
              <a:rPr lang="en-US" b="1" dirty="0">
                <a:ea typeface="ＭＳ Ｐゴシック" pitchFamily="-110" charset="-128"/>
              </a:rPr>
              <a:t>B </a:t>
            </a:r>
            <a:r>
              <a:rPr lang="en-US" dirty="0">
                <a:ea typeface="ＭＳ Ｐゴシック" pitchFamily="-110" charset="-128"/>
              </a:rPr>
              <a:t>&amp; </a:t>
            </a:r>
            <a:r>
              <a:rPr lang="en-US" i="1" dirty="0" err="1">
                <a:latin typeface="Lucida Grande" pitchFamily="-110" charset="0"/>
                <a:ea typeface="ＭＳ Ｐゴシック" pitchFamily="-110" charset="-128"/>
              </a:rPr>
              <a:t>θ</a:t>
            </a:r>
            <a:r>
              <a:rPr lang="en-US" i="1" dirty="0">
                <a:latin typeface="Lucida Grande" pitchFamily="-110" charset="0"/>
                <a:ea typeface="ＭＳ Ｐゴシック" pitchFamily="-110" charset="-128"/>
              </a:rPr>
              <a:t> </a:t>
            </a:r>
            <a:r>
              <a:rPr lang="el-GR" i="1" dirty="0">
                <a:latin typeface="Lucida Grande" pitchFamily="-110" charset="0"/>
                <a:ea typeface="ＭＳ Ｐゴシック" pitchFamily="-110" charset="-128"/>
              </a:rPr>
              <a:t>ε</a:t>
            </a:r>
            <a:r>
              <a:rPr lang="en-US" i="1" dirty="0">
                <a:latin typeface="Lucida Grande" pitchFamily="-110" charset="0"/>
                <a:ea typeface="ＭＳ Ｐゴシック" pitchFamily="-110" charset="-128"/>
              </a:rPr>
              <a:t> </a:t>
            </a:r>
            <a:r>
              <a:rPr lang="en-US" b="1" dirty="0" err="1">
                <a:latin typeface="Lucida Grande" pitchFamily="-110" charset="0"/>
                <a:ea typeface="ＭＳ Ｐゴシック" pitchFamily="-110" charset="-128"/>
              </a:rPr>
              <a:t>Θ</a:t>
            </a:r>
            <a:r>
              <a:rPr lang="en-US" dirty="0">
                <a:ea typeface="ＭＳ Ｐゴシック" pitchFamily="-110" charset="-128"/>
              </a:rPr>
              <a:t>, then 	       </a:t>
            </a:r>
            <a:r>
              <a:rPr lang="en-US" i="1" dirty="0">
                <a:latin typeface="Lucida Grande" pitchFamily="-110" charset="0"/>
                <a:ea typeface="ＭＳ Ｐゴシック" pitchFamily="-110" charset="-128"/>
              </a:rPr>
              <a:t>θ</a:t>
            </a:r>
            <a:r>
              <a:rPr lang="en-US" i="1" dirty="0">
                <a:ea typeface="ＭＳ Ｐゴシック" pitchFamily="-110" charset="-128"/>
              </a:rPr>
              <a:t>MM</a:t>
            </a:r>
            <a:r>
              <a:rPr lang="en-US" dirty="0">
                <a:ea typeface="ＭＳ Ｐゴシック" pitchFamily="-110" charset="-128"/>
              </a:rPr>
              <a:t>' </a:t>
            </a:r>
            <a:r>
              <a:rPr lang="el-GR" dirty="0">
                <a:ea typeface="Arial" pitchFamily="-110" charset="0"/>
                <a:cs typeface="Arial" pitchFamily="-110" charset="0"/>
              </a:rPr>
              <a:t>ε</a:t>
            </a:r>
            <a:r>
              <a:rPr lang="en-US" dirty="0">
                <a:ea typeface="Arial" pitchFamily="-110" charset="0"/>
                <a:cs typeface="Arial" pitchFamily="-110" charset="0"/>
              </a:rPr>
              <a:t> </a:t>
            </a:r>
            <a:r>
              <a:rPr lang="en-US" b="1" dirty="0">
                <a:ea typeface="ＭＳ Ｐゴシック" pitchFamily="-110" charset="-128"/>
              </a:rPr>
              <a:t>B</a:t>
            </a:r>
            <a:r>
              <a:rPr lang="en-US" dirty="0">
                <a:ea typeface="ＭＳ Ｐゴシック" pitchFamily="-110" charset="-128"/>
              </a:rPr>
              <a:t>.</a:t>
            </a:r>
          </a:p>
          <a:p>
            <a:pPr marL="1384300" lvl="2" indent="-444500" eaLnBrk="1" hangingPunct="1">
              <a:buSzPct val="171000"/>
              <a:buFont typeface="Lucida Grande" pitchFamily="-110" charset="0"/>
              <a:buNone/>
            </a:pPr>
            <a:r>
              <a:rPr lang="en-US" b="1" dirty="0">
                <a:solidFill>
                  <a:srgbClr val="FF0000"/>
                </a:solidFill>
                <a:ea typeface="ＭＳ Ｐゴシック" pitchFamily="-110" charset="-128"/>
              </a:rPr>
              <a:t> Axiom 3</a:t>
            </a:r>
            <a:r>
              <a:rPr lang="en-US" dirty="0">
                <a:ea typeface="ＭＳ Ｐゴシック" pitchFamily="-110" charset="-128"/>
              </a:rPr>
              <a:t>: (</a:t>
            </a:r>
            <a:r>
              <a:rPr lang="en-US" i="1" dirty="0">
                <a:ea typeface="ＭＳ Ｐゴシック" pitchFamily="-110" charset="-128"/>
              </a:rPr>
              <a:t>Tree Deconstruction</a:t>
            </a:r>
            <a:r>
              <a:rPr lang="en-US" dirty="0">
                <a:ea typeface="ＭＳ Ｐゴシック" pitchFamily="-110" charset="-128"/>
              </a:rPr>
              <a:t>) If </a:t>
            </a:r>
            <a:r>
              <a:rPr lang="en-US" i="1" dirty="0">
                <a:ea typeface="ＭＳ Ｐゴシック" pitchFamily="-110" charset="-128"/>
              </a:rPr>
              <a:t>M</a:t>
            </a:r>
            <a:r>
              <a:rPr lang="en-US" dirty="0">
                <a:ea typeface="ＭＳ Ｐゴシック" pitchFamily="-110" charset="-128"/>
              </a:rPr>
              <a:t> in </a:t>
            </a:r>
            <a:r>
              <a:rPr lang="en-US" b="1" dirty="0">
                <a:ea typeface="ＭＳ Ｐゴシック" pitchFamily="-110" charset="-128"/>
              </a:rPr>
              <a:t>B</a:t>
            </a:r>
            <a:r>
              <a:rPr lang="en-US" dirty="0">
                <a:ea typeface="ＭＳ Ｐゴシック" pitchFamily="-110" charset="-128"/>
              </a:rPr>
              <a:t>-</a:t>
            </a:r>
            <a:r>
              <a:rPr lang="en-US" b="1" dirty="0">
                <a:ea typeface="ＭＳ Ｐゴシック" pitchFamily="-110" charset="-128"/>
              </a:rPr>
              <a:t>C</a:t>
            </a:r>
            <a:r>
              <a:rPr lang="en-US" dirty="0">
                <a:ea typeface="ＭＳ Ｐゴシック" pitchFamily="-110" charset="-128"/>
              </a:rPr>
              <a:t>,  then there 	      are </a:t>
            </a:r>
            <a:r>
              <a:rPr lang="en-US" i="1" dirty="0">
                <a:ea typeface="ＭＳ Ｐゴシック" pitchFamily="-110" charset="-128"/>
              </a:rPr>
              <a:t>M',M'‘</a:t>
            </a:r>
            <a:r>
              <a:rPr lang="en-US" dirty="0">
                <a:ea typeface="ＭＳ Ｐゴシック" pitchFamily="-110" charset="-128"/>
              </a:rPr>
              <a:t> </a:t>
            </a:r>
            <a:r>
              <a:rPr lang="el-GR" dirty="0">
                <a:ea typeface="Arial" pitchFamily="-110" charset="0"/>
                <a:cs typeface="Arial" pitchFamily="-110" charset="0"/>
              </a:rPr>
              <a:t>ε</a:t>
            </a:r>
            <a:r>
              <a:rPr lang="en-US" dirty="0">
                <a:ea typeface="ＭＳ Ｐゴシック" pitchFamily="-110" charset="-128"/>
              </a:rPr>
              <a:t> </a:t>
            </a:r>
            <a:r>
              <a:rPr lang="en-US" b="1" dirty="0">
                <a:ea typeface="ＭＳ Ｐゴシック" pitchFamily="-110" charset="-128"/>
              </a:rPr>
              <a:t>B</a:t>
            </a:r>
            <a:r>
              <a:rPr lang="en-US" dirty="0">
                <a:ea typeface="ＭＳ Ｐゴシック" pitchFamily="-110" charset="-128"/>
              </a:rPr>
              <a:t> &amp; </a:t>
            </a:r>
            <a:r>
              <a:rPr lang="en-US" i="1" dirty="0" err="1">
                <a:latin typeface="Lucida Grande" pitchFamily="-110" charset="0"/>
                <a:ea typeface="ＭＳ Ｐゴシック" pitchFamily="-110" charset="-128"/>
              </a:rPr>
              <a:t>θ</a:t>
            </a:r>
            <a:r>
              <a:rPr lang="en-US" i="1" dirty="0">
                <a:latin typeface="Lucida Grande" pitchFamily="-110" charset="0"/>
                <a:ea typeface="ＭＳ Ｐゴシック" pitchFamily="-110" charset="-128"/>
              </a:rPr>
              <a:t> </a:t>
            </a:r>
            <a:r>
              <a:rPr lang="el-GR" i="1" dirty="0">
                <a:latin typeface="Lucida Grande" pitchFamily="-110" charset="0"/>
                <a:ea typeface="ＭＳ Ｐゴシック" pitchFamily="-110" charset="-128"/>
              </a:rPr>
              <a:t>ε</a:t>
            </a:r>
            <a:r>
              <a:rPr lang="en-US" i="1" dirty="0">
                <a:latin typeface="Lucida Grande" pitchFamily="-110" charset="0"/>
                <a:ea typeface="ＭＳ Ｐゴシック" pitchFamily="-110" charset="-128"/>
              </a:rPr>
              <a:t> </a:t>
            </a:r>
            <a:r>
              <a:rPr lang="en-US" b="1" dirty="0" err="1">
                <a:latin typeface="Lucida Grande" pitchFamily="-110" charset="0"/>
                <a:ea typeface="ＭＳ Ｐゴシック" pitchFamily="-110" charset="-128"/>
              </a:rPr>
              <a:t>Θ</a:t>
            </a:r>
            <a:r>
              <a:rPr lang="en-US" dirty="0">
                <a:ea typeface="ＭＳ Ｐゴシック" pitchFamily="-110" charset="-128"/>
              </a:rPr>
              <a:t>  such that </a:t>
            </a:r>
            <a:r>
              <a:rPr lang="en-US" i="1" dirty="0">
                <a:ea typeface="ＭＳ Ｐゴシック" pitchFamily="-110" charset="-128"/>
              </a:rPr>
              <a:t>M</a:t>
            </a:r>
            <a:r>
              <a:rPr lang="en-US" dirty="0">
                <a:ea typeface="ＭＳ Ｐゴシック" pitchFamily="-110" charset="-128"/>
              </a:rPr>
              <a:t>=</a:t>
            </a:r>
            <a:r>
              <a:rPr lang="en-US" i="1" dirty="0">
                <a:ea typeface="ＭＳ Ｐゴシック" pitchFamily="-110" charset="-128"/>
              </a:rPr>
              <a:t> </a:t>
            </a:r>
            <a:r>
              <a:rPr lang="en-US" i="1" dirty="0">
                <a:latin typeface="Lucida Grande" pitchFamily="-110" charset="0"/>
                <a:ea typeface="ＭＳ Ｐゴシック" pitchFamily="-110" charset="-128"/>
              </a:rPr>
              <a:t>θ</a:t>
            </a:r>
            <a:r>
              <a:rPr lang="en-US" i="1" dirty="0">
                <a:ea typeface="ＭＳ Ｐゴシック" pitchFamily="-110" charset="-128"/>
              </a:rPr>
              <a:t>M</a:t>
            </a:r>
            <a:r>
              <a:rPr lang="en-US" dirty="0">
                <a:ea typeface="ＭＳ Ｐゴシック" pitchFamily="-110" charset="-128"/>
              </a:rPr>
              <a:t>'</a:t>
            </a:r>
            <a:r>
              <a:rPr lang="en-US" i="1" dirty="0">
                <a:ea typeface="ＭＳ Ｐゴシック" pitchFamily="-110" charset="-128"/>
              </a:rPr>
              <a:t>M</a:t>
            </a:r>
            <a:r>
              <a:rPr lang="en-US" dirty="0">
                <a:ea typeface="ＭＳ Ｐゴシック" pitchFamily="-110" charset="-128"/>
              </a:rPr>
              <a:t>''.</a:t>
            </a:r>
          </a:p>
          <a:p>
            <a:pPr marL="1041400" lvl="1" indent="-444500" eaLnBrk="1" hangingPunct="1">
              <a:buSzPct val="171000"/>
              <a:buFont typeface="Wingdings" pitchFamily="-110" charset="2"/>
              <a:buNone/>
            </a:pPr>
            <a:endParaRPr lang="en-US" sz="2400" b="1" u="sng" dirty="0">
              <a:solidFill>
                <a:srgbClr val="1500FF"/>
              </a:solidFill>
            </a:endParaRPr>
          </a:p>
          <a:p>
            <a:pPr marL="1041400" lvl="1" indent="-444500" eaLnBrk="1" hangingPunct="1">
              <a:buSzPct val="171000"/>
              <a:buFont typeface="Wingdings" pitchFamily="-110" charset="2"/>
              <a:buNone/>
            </a:pPr>
            <a:r>
              <a:rPr lang="en-US" sz="2400" b="1" u="sng" dirty="0">
                <a:solidFill>
                  <a:srgbClr val="1500FF"/>
                </a:solidFill>
              </a:rPr>
              <a:t>(Proposition</a:t>
            </a:r>
            <a:r>
              <a:rPr lang="en-US" sz="2400" dirty="0"/>
              <a:t>: The tree deconstruction in Axiom 3 is unique.)</a:t>
            </a:r>
          </a:p>
        </p:txBody>
      </p:sp>
    </p:spTree>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r>
              <a:rPr lang="en-US" sz="3600" b="1">
                <a:solidFill>
                  <a:srgbClr val="FF0000"/>
                </a:solidFill>
              </a:rPr>
              <a:t>Response Axioms</a:t>
            </a:r>
          </a:p>
        </p:txBody>
      </p:sp>
      <p:sp>
        <p:nvSpPr>
          <p:cNvPr id="28677" name="Rectangle 3"/>
          <p:cNvSpPr>
            <a:spLocks noGrp="1" noChangeArrowheads="1"/>
          </p:cNvSpPr>
          <p:nvPr>
            <p:ph type="body" sz="half" idx="1"/>
          </p:nvPr>
        </p:nvSpPr>
        <p:spPr>
          <a:xfrm>
            <a:off x="457200" y="1219200"/>
            <a:ext cx="8534400" cy="5638800"/>
          </a:xfrm>
        </p:spPr>
        <p:txBody>
          <a:bodyPr/>
          <a:lstStyle/>
          <a:p>
            <a:pPr eaLnBrk="1" hangingPunct="1">
              <a:buSzPct val="171000"/>
              <a:buFont typeface="Lucida Grande" pitchFamily="-110" charset="0"/>
              <a:buNone/>
            </a:pPr>
            <a:r>
              <a:rPr lang="en-US" sz="2400" b="1" dirty="0">
                <a:solidFill>
                  <a:srgbClr val="FF0000"/>
                </a:solidFill>
              </a:rPr>
              <a:t>Axiom 4</a:t>
            </a:r>
            <a:r>
              <a:rPr lang="en-US" sz="2400" dirty="0"/>
              <a:t>: </a:t>
            </a:r>
          </a:p>
          <a:p>
            <a:pPr eaLnBrk="1" hangingPunct="1">
              <a:buSzPct val="171000"/>
              <a:buFont typeface="Lucida Grande" pitchFamily="-110" charset="0"/>
              <a:buChar char="•"/>
            </a:pPr>
            <a:endParaRPr lang="en-US" sz="2400" dirty="0"/>
          </a:p>
          <a:p>
            <a:pPr eaLnBrk="1" hangingPunct="1">
              <a:buSzPct val="171000"/>
              <a:buFont typeface="Lucida Grande" pitchFamily="-110" charset="0"/>
              <a:buChar char="•"/>
            </a:pPr>
            <a:endParaRPr lang="en-US" sz="2400" dirty="0"/>
          </a:p>
          <a:p>
            <a:pPr eaLnBrk="1" hangingPunct="1">
              <a:buSzPct val="171000"/>
              <a:buFont typeface="Lucida Grande" pitchFamily="-110" charset="0"/>
              <a:buChar char="•"/>
            </a:pPr>
            <a:endParaRPr lang="en-US" sz="2400" b="1" dirty="0">
              <a:solidFill>
                <a:srgbClr val="FF0000"/>
              </a:solidFill>
            </a:endParaRPr>
          </a:p>
          <a:p>
            <a:pPr eaLnBrk="1" hangingPunct="1">
              <a:buSzPct val="171000"/>
              <a:buFont typeface="Lucida Grande" pitchFamily="-110" charset="0"/>
              <a:buNone/>
            </a:pPr>
            <a:r>
              <a:rPr lang="en-US" sz="2400" b="1" dirty="0">
                <a:solidFill>
                  <a:srgbClr val="FF0000"/>
                </a:solidFill>
              </a:rPr>
              <a:t> Axiom 5</a:t>
            </a:r>
            <a:r>
              <a:rPr lang="en-US" sz="2400" dirty="0"/>
              <a:t>: If </a:t>
            </a:r>
            <a:r>
              <a:rPr lang="en-US" sz="2400" i="1" dirty="0"/>
              <a:t>M</a:t>
            </a:r>
            <a:r>
              <a:rPr lang="en-US" sz="2400" dirty="0"/>
              <a:t>=</a:t>
            </a:r>
            <a:r>
              <a:rPr lang="en-US" sz="2400" i="1" dirty="0" smtClean="0">
                <a:latin typeface="Lucida Grande" pitchFamily="-110" charset="0"/>
              </a:rPr>
              <a:t>θ</a:t>
            </a:r>
            <a:r>
              <a:rPr lang="en-US" sz="2400" i="1" dirty="0" smtClean="0"/>
              <a:t>M’M’’</a:t>
            </a:r>
            <a:r>
              <a:rPr lang="en-US" sz="2400" dirty="0" smtClean="0"/>
              <a:t> </a:t>
            </a:r>
            <a:r>
              <a:rPr lang="en-US" sz="2400" dirty="0"/>
              <a:t>for </a:t>
            </a:r>
            <a:r>
              <a:rPr lang="en-US" sz="2400" i="1" dirty="0"/>
              <a:t>M,</a:t>
            </a:r>
            <a:r>
              <a:rPr lang="en-US" sz="2400" i="1" dirty="0" smtClean="0"/>
              <a:t>M’,M’’</a:t>
            </a:r>
            <a:r>
              <a:rPr lang="en-US" sz="2400" dirty="0" smtClean="0"/>
              <a:t> </a:t>
            </a:r>
            <a:r>
              <a:rPr lang="el-GR" sz="2400" dirty="0">
                <a:ea typeface="Arial" pitchFamily="-110" charset="0"/>
                <a:cs typeface="Arial" pitchFamily="-110" charset="0"/>
              </a:rPr>
              <a:t>ε</a:t>
            </a:r>
            <a:r>
              <a:rPr lang="en-US" sz="2400" dirty="0"/>
              <a:t> </a:t>
            </a:r>
            <a:r>
              <a:rPr lang="en-US" sz="2400" b="1" dirty="0"/>
              <a:t>B</a:t>
            </a:r>
            <a:r>
              <a:rPr lang="en-US" sz="2400" dirty="0"/>
              <a:t> and </a:t>
            </a:r>
            <a:r>
              <a:rPr lang="en-US" sz="2400" i="1" dirty="0" err="1">
                <a:latin typeface="Lucida Grande" pitchFamily="-110" charset="0"/>
              </a:rPr>
              <a:t>θ</a:t>
            </a:r>
            <a:r>
              <a:rPr lang="en-US" sz="2400" dirty="0"/>
              <a:t> </a:t>
            </a:r>
            <a:r>
              <a:rPr lang="el-GR" sz="2400" dirty="0">
                <a:ea typeface="Arial" pitchFamily="-110" charset="0"/>
                <a:cs typeface="Arial" pitchFamily="-110" charset="0"/>
              </a:rPr>
              <a:t>ε</a:t>
            </a:r>
            <a:r>
              <a:rPr lang="en-US" sz="2400" b="1" dirty="0" err="1">
                <a:latin typeface="Lucida Grande" pitchFamily="-110" charset="0"/>
              </a:rPr>
              <a:t>Θ</a:t>
            </a:r>
            <a:r>
              <a:rPr lang="en-US" sz="2400" dirty="0"/>
              <a:t>, then </a:t>
            </a:r>
          </a:p>
          <a:p>
            <a:pPr eaLnBrk="1" hangingPunct="1">
              <a:buSzPct val="171000"/>
              <a:buFont typeface="Lucida Grande" pitchFamily="-110" charset="0"/>
              <a:buChar char="•"/>
            </a:pPr>
            <a:endParaRPr lang="en-US" sz="2400" dirty="0"/>
          </a:p>
          <a:p>
            <a:pPr eaLnBrk="1" hangingPunct="1"/>
            <a:endParaRPr lang="en-US" sz="2400" dirty="0"/>
          </a:p>
        </p:txBody>
      </p:sp>
      <p:graphicFrame>
        <p:nvGraphicFramePr>
          <p:cNvPr id="28674" name="Object 2"/>
          <p:cNvGraphicFramePr>
            <a:graphicFrameLocks noGrp="1" noChangeAspect="1"/>
          </p:cNvGraphicFramePr>
          <p:nvPr>
            <p:ph sz="quarter" idx="2"/>
          </p:nvPr>
        </p:nvGraphicFramePr>
        <p:xfrm>
          <a:off x="2362200" y="1381125"/>
          <a:ext cx="3886200" cy="1263650"/>
        </p:xfrm>
        <a:graphic>
          <a:graphicData uri="http://schemas.openxmlformats.org/presentationml/2006/ole">
            <mc:AlternateContent xmlns:mc="http://schemas.openxmlformats.org/markup-compatibility/2006">
              <mc:Choice xmlns:v="urn:schemas-microsoft-com:vml" Requires="v">
                <p:oleObj spid="_x0000_s77831" name="Equation" r:id="rId3" imgW="2032000" imgH="660400" progId="Equation.3">
                  <p:embed/>
                </p:oleObj>
              </mc:Choice>
              <mc:Fallback>
                <p:oleObj name="Equation" r:id="rId3" imgW="2032000" imgH="660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381125"/>
                        <a:ext cx="3886200" cy="12636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8675" name="Object 3"/>
          <p:cNvGraphicFramePr>
            <a:graphicFrameLocks noGrp="1" noChangeAspect="1"/>
          </p:cNvGraphicFramePr>
          <p:nvPr>
            <p:ph sz="quarter" idx="3"/>
          </p:nvPr>
        </p:nvGraphicFramePr>
        <p:xfrm>
          <a:off x="1981200" y="3467100"/>
          <a:ext cx="6019800" cy="596900"/>
        </p:xfrm>
        <a:graphic>
          <a:graphicData uri="http://schemas.openxmlformats.org/presentationml/2006/ole">
            <mc:AlternateContent xmlns:mc="http://schemas.openxmlformats.org/markup-compatibility/2006">
              <mc:Choice xmlns:v="urn:schemas-microsoft-com:vml" Requires="v">
                <p:oleObj spid="_x0000_s77832" name="Equation" r:id="rId5" imgW="3073320" imgH="304560" progId="Equation.3">
                  <p:embed/>
                </p:oleObj>
              </mc:Choice>
              <mc:Fallback>
                <p:oleObj name="Equation" r:id="rId5" imgW="3073320" imgH="3045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467100"/>
                        <a:ext cx="6019800" cy="5969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8678" name="Text Box 6"/>
          <p:cNvSpPr txBox="1">
            <a:spLocks noChangeArrowheads="1"/>
          </p:cNvSpPr>
          <p:nvPr/>
        </p:nvSpPr>
        <p:spPr bwMode="auto">
          <a:xfrm>
            <a:off x="669925" y="4459288"/>
            <a:ext cx="7126620" cy="1569660"/>
          </a:xfrm>
          <a:prstGeom prst="rect">
            <a:avLst/>
          </a:prstGeom>
          <a:noFill/>
          <a:ln w="9525">
            <a:noFill/>
            <a:miter lim="800000"/>
            <a:headEnd/>
            <a:tailEnd/>
          </a:ln>
        </p:spPr>
        <p:txBody>
          <a:bodyPr wrap="none">
            <a:prstTxWarp prst="textNoShape">
              <a:avLst/>
            </a:prstTxWarp>
            <a:spAutoFit/>
          </a:bodyPr>
          <a:lstStyle/>
          <a:p>
            <a:pPr>
              <a:buFont typeface="Wingdings" pitchFamily="-110" charset="2"/>
              <a:buChar char="v"/>
            </a:pPr>
            <a:r>
              <a:rPr lang="en-US" sz="2400" dirty="0"/>
              <a:t> These five axioms generate strings of parameter and </a:t>
            </a:r>
          </a:p>
          <a:p>
            <a:pPr>
              <a:buFont typeface="Wingdings" pitchFamily="-110" charset="2"/>
              <a:buNone/>
            </a:pPr>
            <a:r>
              <a:rPr lang="en-US" sz="2400" dirty="0"/>
              <a:t>    category symbols, and the strings can be shown to be </a:t>
            </a:r>
          </a:p>
          <a:p>
            <a:pPr>
              <a:buFont typeface="Wingdings" pitchFamily="-110" charset="2"/>
              <a:buNone/>
            </a:pPr>
            <a:r>
              <a:rPr lang="en-US" sz="2400" dirty="0"/>
              <a:t>    one-to-one with the class of BMPT  models viewed as</a:t>
            </a:r>
          </a:p>
          <a:p>
            <a:pPr>
              <a:buFont typeface="Wingdings" pitchFamily="-110" charset="2"/>
              <a:buNone/>
            </a:pPr>
            <a:r>
              <a:rPr lang="en-US" sz="2400" dirty="0"/>
              <a:t>    properly parameterized full binary </a:t>
            </a:r>
            <a:r>
              <a:rPr lang="en-US" sz="2400" dirty="0" smtClean="0"/>
              <a:t>trees (</a:t>
            </a:r>
            <a:r>
              <a:rPr lang="en-US" sz="2400" dirty="0" err="1" smtClean="0"/>
              <a:t>FBTs</a:t>
            </a:r>
            <a:r>
              <a:rPr lang="en-US" sz="2400" dirty="0" smtClean="0"/>
              <a:t>). </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eaLnBrk="1" hangingPunct="1"/>
            <a:r>
              <a:rPr lang="en-US" sz="4000">
                <a:ea typeface="ＭＳ Ｐゴシック" pitchFamily="-110" charset="-128"/>
                <a:cs typeface="ＭＳ Ｐゴシック" pitchFamily="-110" charset="-128"/>
              </a:rPr>
              <a:t>Some Examples of Tree to Strings</a:t>
            </a:r>
          </a:p>
        </p:txBody>
      </p:sp>
      <p:sp>
        <p:nvSpPr>
          <p:cNvPr id="35843" name="Rectangle 3"/>
          <p:cNvSpPr>
            <a:spLocks noGrp="1" noChangeArrowheads="1"/>
          </p:cNvSpPr>
          <p:nvPr>
            <p:ph type="body" idx="1"/>
          </p:nvPr>
        </p:nvSpPr>
        <p:spPr>
          <a:xfrm>
            <a:off x="0" y="1600200"/>
            <a:ext cx="9144000" cy="5257800"/>
          </a:xfrm>
        </p:spPr>
        <p:txBody>
          <a:bodyPr/>
          <a:lstStyle/>
          <a:p>
            <a:pPr eaLnBrk="1" hangingPunct="1">
              <a:buFont typeface="Wingdings" pitchFamily="-110" charset="2"/>
              <a:buChar char="v"/>
            </a:pPr>
            <a:r>
              <a:rPr lang="en-US" sz="2400" dirty="0">
                <a:ea typeface="ＭＳ Ｐゴシック" pitchFamily="-110" charset="-128"/>
                <a:cs typeface="ＭＳ Ｐゴシック" pitchFamily="-110" charset="-128"/>
              </a:rPr>
              <a:t>Consider the binomial (</a:t>
            </a:r>
            <a:r>
              <a:rPr lang="en-US" sz="2400" i="1" dirty="0">
                <a:ea typeface="ＭＳ Ｐゴシック" pitchFamily="-110" charset="-128"/>
                <a:cs typeface="ＭＳ Ｐゴシック" pitchFamily="-110" charset="-128"/>
              </a:rPr>
              <a:t>N</a:t>
            </a:r>
            <a:r>
              <a:rPr lang="en-US" sz="2400" dirty="0">
                <a:ea typeface="ＭＳ Ｐゴシック" pitchFamily="-110" charset="-128"/>
                <a:cs typeface="ＭＳ Ｐゴシック" pitchFamily="-110" charset="-128"/>
              </a:rPr>
              <a:t>, </a:t>
            </a:r>
            <a:r>
              <a:rPr lang="en-US" sz="2400" i="1" dirty="0" err="1">
                <a:ea typeface="ＭＳ Ｐゴシック" pitchFamily="-110" charset="-128"/>
                <a:cs typeface="ＭＳ Ｐゴシック" pitchFamily="-110" charset="-128"/>
              </a:rPr>
              <a:t>p</a:t>
            </a:r>
            <a:r>
              <a:rPr lang="en-US" sz="2400" dirty="0">
                <a:ea typeface="ＭＳ Ｐゴシック" pitchFamily="-110" charset="-128"/>
                <a:cs typeface="ＭＳ Ｐゴシック" pitchFamily="-110" charset="-128"/>
              </a:rPr>
              <a:t>). Some strings are:         </a:t>
            </a:r>
          </a:p>
          <a:p>
            <a:pPr eaLnBrk="1" hangingPunct="1">
              <a:buFont typeface="Wingdings" pitchFamily="-110" charset="2"/>
              <a:buChar char="v"/>
            </a:pPr>
            <a:endParaRPr lang="en-US" sz="2400" dirty="0">
              <a:ea typeface="ＭＳ Ｐゴシック" pitchFamily="-110" charset="-128"/>
              <a:cs typeface="ＭＳ Ｐゴシック" pitchFamily="-110" charset="-128"/>
            </a:endParaRPr>
          </a:p>
          <a:p>
            <a:pPr eaLnBrk="1" hangingPunct="1">
              <a:buFont typeface="Wingdings" pitchFamily="-110" charset="2"/>
              <a:buNone/>
            </a:pPr>
            <a:r>
              <a:rPr lang="en-US" sz="2400" dirty="0">
                <a:ea typeface="ＭＳ Ｐゴシック" pitchFamily="-110" charset="-128"/>
                <a:cs typeface="ＭＳ Ｐゴシック" pitchFamily="-110" charset="-128"/>
              </a:rPr>
              <a:t>    </a:t>
            </a:r>
            <a:r>
              <a:rPr lang="en-US" sz="2400" i="1" dirty="0">
                <a:ea typeface="ＭＳ Ｐゴシック" pitchFamily="-110" charset="-128"/>
                <a:cs typeface="ＭＳ Ｐゴシック" pitchFamily="-110" charset="-128"/>
              </a:rPr>
              <a:t>N</a:t>
            </a:r>
            <a:r>
              <a:rPr lang="en-US" sz="2400" dirty="0">
                <a:ea typeface="ＭＳ Ｐゴシック" pitchFamily="-110" charset="-128"/>
                <a:cs typeface="ＭＳ Ｐゴシック" pitchFamily="-110" charset="-128"/>
              </a:rPr>
              <a:t>= 1:     </a:t>
            </a:r>
            <a:r>
              <a:rPr lang="en-US" sz="2400" i="1" dirty="0">
                <a:ea typeface="ＭＳ Ｐゴシック" pitchFamily="-110" charset="-128"/>
                <a:cs typeface="ＭＳ Ｐゴシック" pitchFamily="-110" charset="-128"/>
              </a:rPr>
              <a:t>pC</a:t>
            </a:r>
            <a:r>
              <a:rPr lang="en-US" sz="2400" baseline="-25000" dirty="0">
                <a:ea typeface="ＭＳ Ｐゴシック" pitchFamily="-110" charset="-128"/>
                <a:cs typeface="ＭＳ Ｐゴシック" pitchFamily="-110" charset="-128"/>
              </a:rPr>
              <a:t>1</a:t>
            </a:r>
            <a:r>
              <a:rPr lang="en-US" sz="2400" i="1" dirty="0">
                <a:ea typeface="ＭＳ Ｐゴシック" pitchFamily="-110" charset="-128"/>
                <a:cs typeface="ＭＳ Ｐゴシック" pitchFamily="-110" charset="-128"/>
              </a:rPr>
              <a:t>C</a:t>
            </a:r>
            <a:r>
              <a:rPr lang="en-US" sz="2400" baseline="-25000" dirty="0">
                <a:ea typeface="ＭＳ Ｐゴシック" pitchFamily="-110" charset="-128"/>
                <a:cs typeface="ＭＳ Ｐゴシック" pitchFamily="-110" charset="-128"/>
              </a:rPr>
              <a:t>0</a:t>
            </a:r>
            <a:endParaRPr lang="en-US" sz="2400" dirty="0">
              <a:ea typeface="ＭＳ Ｐゴシック" pitchFamily="-110" charset="-128"/>
              <a:cs typeface="ＭＳ Ｐゴシック" pitchFamily="-110" charset="-128"/>
            </a:endParaRPr>
          </a:p>
        </p:txBody>
      </p:sp>
      <p:sp>
        <p:nvSpPr>
          <p:cNvPr id="35844" name="Line 4"/>
          <p:cNvSpPr>
            <a:spLocks noChangeShapeType="1"/>
          </p:cNvSpPr>
          <p:nvPr/>
        </p:nvSpPr>
        <p:spPr bwMode="auto">
          <a:xfrm flipH="1">
            <a:off x="3810000" y="2438400"/>
            <a:ext cx="4572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5845" name="Line 5"/>
          <p:cNvSpPr>
            <a:spLocks noChangeShapeType="1"/>
          </p:cNvSpPr>
          <p:nvPr/>
        </p:nvSpPr>
        <p:spPr bwMode="auto">
          <a:xfrm>
            <a:off x="4267200" y="2438400"/>
            <a:ext cx="3810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5846" name="Text Box 6"/>
          <p:cNvSpPr txBox="1">
            <a:spLocks noChangeArrowheads="1"/>
          </p:cNvSpPr>
          <p:nvPr/>
        </p:nvSpPr>
        <p:spPr bwMode="auto">
          <a:xfrm>
            <a:off x="3717925" y="2297113"/>
            <a:ext cx="325438" cy="396875"/>
          </a:xfrm>
          <a:prstGeom prst="rect">
            <a:avLst/>
          </a:prstGeom>
          <a:noFill/>
          <a:ln w="9525">
            <a:noFill/>
            <a:miter lim="800000"/>
            <a:headEnd/>
            <a:tailEnd/>
          </a:ln>
        </p:spPr>
        <p:txBody>
          <a:bodyPr wrap="none">
            <a:prstTxWarp prst="textNoShape">
              <a:avLst/>
            </a:prstTxWarp>
            <a:spAutoFit/>
          </a:bodyPr>
          <a:lstStyle/>
          <a:p>
            <a:r>
              <a:rPr lang="en-US"/>
              <a:t>p</a:t>
            </a:r>
          </a:p>
        </p:txBody>
      </p:sp>
      <p:sp>
        <p:nvSpPr>
          <p:cNvPr id="35847" name="Text Box 7"/>
          <p:cNvSpPr txBox="1">
            <a:spLocks noChangeArrowheads="1"/>
          </p:cNvSpPr>
          <p:nvPr/>
        </p:nvSpPr>
        <p:spPr bwMode="auto">
          <a:xfrm>
            <a:off x="4479925" y="2297113"/>
            <a:ext cx="550863" cy="396875"/>
          </a:xfrm>
          <a:prstGeom prst="rect">
            <a:avLst/>
          </a:prstGeom>
          <a:noFill/>
          <a:ln w="9525">
            <a:noFill/>
            <a:miter lim="800000"/>
            <a:headEnd/>
            <a:tailEnd/>
          </a:ln>
        </p:spPr>
        <p:txBody>
          <a:bodyPr wrap="none">
            <a:prstTxWarp prst="textNoShape">
              <a:avLst/>
            </a:prstTxWarp>
            <a:spAutoFit/>
          </a:bodyPr>
          <a:lstStyle/>
          <a:p>
            <a:r>
              <a:rPr lang="en-US"/>
              <a:t>1-p</a:t>
            </a:r>
          </a:p>
        </p:txBody>
      </p:sp>
      <p:sp>
        <p:nvSpPr>
          <p:cNvPr id="35848" name="Text Box 8"/>
          <p:cNvSpPr txBox="1">
            <a:spLocks noChangeArrowheads="1"/>
          </p:cNvSpPr>
          <p:nvPr/>
        </p:nvSpPr>
        <p:spPr bwMode="auto">
          <a:xfrm>
            <a:off x="3641725" y="2906713"/>
            <a:ext cx="460375" cy="396875"/>
          </a:xfrm>
          <a:prstGeom prst="rect">
            <a:avLst/>
          </a:prstGeom>
          <a:noFill/>
          <a:ln w="9525">
            <a:noFill/>
            <a:miter lim="800000"/>
            <a:headEnd/>
            <a:tailEnd/>
          </a:ln>
        </p:spPr>
        <p:txBody>
          <a:bodyPr wrap="none">
            <a:prstTxWarp prst="textNoShape">
              <a:avLst/>
            </a:prstTxWarp>
            <a:spAutoFit/>
          </a:bodyPr>
          <a:lstStyle/>
          <a:p>
            <a:r>
              <a:rPr lang="en-US" i="1"/>
              <a:t>C</a:t>
            </a:r>
            <a:r>
              <a:rPr lang="en-US" baseline="-25000"/>
              <a:t>1</a:t>
            </a:r>
            <a:endParaRPr lang="en-US"/>
          </a:p>
        </p:txBody>
      </p:sp>
      <p:sp>
        <p:nvSpPr>
          <p:cNvPr id="35849" name="Text Box 9"/>
          <p:cNvSpPr txBox="1">
            <a:spLocks noChangeArrowheads="1"/>
          </p:cNvSpPr>
          <p:nvPr/>
        </p:nvSpPr>
        <p:spPr bwMode="auto">
          <a:xfrm>
            <a:off x="4556125" y="2906713"/>
            <a:ext cx="460375" cy="396875"/>
          </a:xfrm>
          <a:prstGeom prst="rect">
            <a:avLst/>
          </a:prstGeom>
          <a:noFill/>
          <a:ln w="9525">
            <a:noFill/>
            <a:miter lim="800000"/>
            <a:headEnd/>
            <a:tailEnd/>
          </a:ln>
        </p:spPr>
        <p:txBody>
          <a:bodyPr>
            <a:prstTxWarp prst="textNoShape">
              <a:avLst/>
            </a:prstTxWarp>
            <a:spAutoFit/>
          </a:bodyPr>
          <a:lstStyle/>
          <a:p>
            <a:r>
              <a:rPr lang="en-US" i="1"/>
              <a:t>C</a:t>
            </a:r>
            <a:r>
              <a:rPr lang="en-US" baseline="-25000"/>
              <a:t>0</a:t>
            </a:r>
            <a:endParaRPr lang="en-US" i="1"/>
          </a:p>
        </p:txBody>
      </p:sp>
      <p:sp>
        <p:nvSpPr>
          <p:cNvPr id="35850" name="Text Box 10"/>
          <p:cNvSpPr txBox="1">
            <a:spLocks noChangeArrowheads="1"/>
          </p:cNvSpPr>
          <p:nvPr/>
        </p:nvSpPr>
        <p:spPr bwMode="auto">
          <a:xfrm>
            <a:off x="365125" y="3744913"/>
            <a:ext cx="8474075" cy="396875"/>
          </a:xfrm>
          <a:prstGeom prst="rect">
            <a:avLst/>
          </a:prstGeom>
          <a:noFill/>
          <a:ln w="9525">
            <a:noFill/>
            <a:miter lim="800000"/>
            <a:headEnd/>
            <a:tailEnd/>
          </a:ln>
        </p:spPr>
        <p:txBody>
          <a:bodyPr>
            <a:prstTxWarp prst="textNoShape">
              <a:avLst/>
            </a:prstTxWarp>
            <a:spAutoFit/>
          </a:bodyPr>
          <a:lstStyle/>
          <a:p>
            <a:r>
              <a:rPr lang="en-US" i="1"/>
              <a:t>N</a:t>
            </a:r>
            <a:r>
              <a:rPr lang="en-US"/>
              <a:t>=2:  </a:t>
            </a:r>
            <a:r>
              <a:rPr lang="en-US" i="1"/>
              <a:t>ppC</a:t>
            </a:r>
            <a:r>
              <a:rPr lang="en-US" baseline="-25000"/>
              <a:t>2</a:t>
            </a:r>
            <a:r>
              <a:rPr lang="en-US" i="1"/>
              <a:t>C</a:t>
            </a:r>
            <a:r>
              <a:rPr lang="en-US" baseline="-25000"/>
              <a:t>1</a:t>
            </a:r>
            <a:r>
              <a:rPr lang="en-US" i="1"/>
              <a:t>pC</a:t>
            </a:r>
            <a:r>
              <a:rPr lang="en-US" baseline="-25000"/>
              <a:t>1</a:t>
            </a:r>
            <a:r>
              <a:rPr lang="en-US" i="1"/>
              <a:t>C</a:t>
            </a:r>
            <a:r>
              <a:rPr lang="en-US" baseline="-25000"/>
              <a:t>0</a:t>
            </a:r>
            <a:r>
              <a:rPr lang="en-US"/>
              <a:t>;   </a:t>
            </a:r>
            <a:r>
              <a:rPr lang="en-US" i="1"/>
              <a:t>N</a:t>
            </a:r>
            <a:r>
              <a:rPr lang="en-US"/>
              <a:t>=3; </a:t>
            </a:r>
            <a:r>
              <a:rPr lang="en-US" i="1"/>
              <a:t>pppC</a:t>
            </a:r>
            <a:r>
              <a:rPr lang="en-US" baseline="-25000"/>
              <a:t>3</a:t>
            </a:r>
            <a:r>
              <a:rPr lang="en-US" i="1"/>
              <a:t>C</a:t>
            </a:r>
            <a:r>
              <a:rPr lang="en-US" baseline="-25000"/>
              <a:t>2</a:t>
            </a:r>
            <a:r>
              <a:rPr lang="en-US" i="1"/>
              <a:t>pC</a:t>
            </a:r>
            <a:r>
              <a:rPr lang="en-US" baseline="-25000"/>
              <a:t>2</a:t>
            </a:r>
            <a:r>
              <a:rPr lang="en-US" i="1"/>
              <a:t>C</a:t>
            </a:r>
            <a:r>
              <a:rPr lang="en-US" baseline="-25000"/>
              <a:t>1</a:t>
            </a:r>
            <a:r>
              <a:rPr lang="en-US" i="1"/>
              <a:t>ppC</a:t>
            </a:r>
            <a:r>
              <a:rPr lang="en-US" baseline="-25000"/>
              <a:t>2</a:t>
            </a:r>
            <a:r>
              <a:rPr lang="en-US" i="1"/>
              <a:t>C</a:t>
            </a:r>
            <a:r>
              <a:rPr lang="en-US" baseline="-25000"/>
              <a:t>1</a:t>
            </a:r>
            <a:r>
              <a:rPr lang="en-US" i="1"/>
              <a:t>pC</a:t>
            </a:r>
            <a:r>
              <a:rPr lang="en-US" baseline="-25000"/>
              <a:t>1</a:t>
            </a:r>
            <a:r>
              <a:rPr lang="en-US" i="1"/>
              <a:t>C</a:t>
            </a:r>
            <a:r>
              <a:rPr lang="en-US" baseline="-25000"/>
              <a:t>0</a:t>
            </a:r>
            <a:endParaRPr lang="en-US"/>
          </a:p>
        </p:txBody>
      </p:sp>
      <p:sp>
        <p:nvSpPr>
          <p:cNvPr id="35851" name="Line 11"/>
          <p:cNvSpPr>
            <a:spLocks noChangeShapeType="1"/>
          </p:cNvSpPr>
          <p:nvPr/>
        </p:nvSpPr>
        <p:spPr bwMode="auto">
          <a:xfrm flipH="1">
            <a:off x="1143000" y="4572000"/>
            <a:ext cx="533400" cy="533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5852" name="Line 12"/>
          <p:cNvSpPr>
            <a:spLocks noChangeShapeType="1"/>
          </p:cNvSpPr>
          <p:nvPr/>
        </p:nvSpPr>
        <p:spPr bwMode="auto">
          <a:xfrm flipH="1">
            <a:off x="762000" y="5105400"/>
            <a:ext cx="381000" cy="533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5853" name="Line 13"/>
          <p:cNvSpPr>
            <a:spLocks noChangeShapeType="1"/>
          </p:cNvSpPr>
          <p:nvPr/>
        </p:nvSpPr>
        <p:spPr bwMode="auto">
          <a:xfrm>
            <a:off x="1143000" y="5105400"/>
            <a:ext cx="304800" cy="533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5854" name="Line 14"/>
          <p:cNvSpPr>
            <a:spLocks noChangeShapeType="1"/>
          </p:cNvSpPr>
          <p:nvPr/>
        </p:nvSpPr>
        <p:spPr bwMode="auto">
          <a:xfrm>
            <a:off x="1676400" y="4572000"/>
            <a:ext cx="4572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5855" name="Line 15"/>
          <p:cNvSpPr>
            <a:spLocks noChangeShapeType="1"/>
          </p:cNvSpPr>
          <p:nvPr/>
        </p:nvSpPr>
        <p:spPr bwMode="auto">
          <a:xfrm flipH="1">
            <a:off x="1828800" y="5029200"/>
            <a:ext cx="3048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5856" name="Line 16"/>
          <p:cNvSpPr>
            <a:spLocks noChangeShapeType="1"/>
          </p:cNvSpPr>
          <p:nvPr/>
        </p:nvSpPr>
        <p:spPr bwMode="auto">
          <a:xfrm>
            <a:off x="2133600" y="5029200"/>
            <a:ext cx="3810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5857" name="Text Box 17"/>
          <p:cNvSpPr txBox="1">
            <a:spLocks noChangeArrowheads="1"/>
          </p:cNvSpPr>
          <p:nvPr/>
        </p:nvSpPr>
        <p:spPr bwMode="auto">
          <a:xfrm>
            <a:off x="533400" y="5029200"/>
            <a:ext cx="385763" cy="396875"/>
          </a:xfrm>
          <a:prstGeom prst="rect">
            <a:avLst/>
          </a:prstGeom>
          <a:noFill/>
          <a:ln w="9525">
            <a:noFill/>
            <a:miter lim="800000"/>
            <a:headEnd/>
            <a:tailEnd/>
          </a:ln>
        </p:spPr>
        <p:txBody>
          <a:bodyPr>
            <a:prstTxWarp prst="textNoShape">
              <a:avLst/>
            </a:prstTxWarp>
            <a:spAutoFit/>
          </a:bodyPr>
          <a:lstStyle/>
          <a:p>
            <a:r>
              <a:rPr lang="en-US" i="1"/>
              <a:t>p</a:t>
            </a:r>
          </a:p>
        </p:txBody>
      </p:sp>
      <p:sp>
        <p:nvSpPr>
          <p:cNvPr id="35858" name="Text Box 18"/>
          <p:cNvSpPr txBox="1">
            <a:spLocks noChangeArrowheads="1"/>
          </p:cNvSpPr>
          <p:nvPr/>
        </p:nvSpPr>
        <p:spPr bwMode="auto">
          <a:xfrm>
            <a:off x="1066800" y="4495800"/>
            <a:ext cx="325438" cy="396875"/>
          </a:xfrm>
          <a:prstGeom prst="rect">
            <a:avLst/>
          </a:prstGeom>
          <a:noFill/>
          <a:ln w="9525">
            <a:noFill/>
            <a:miter lim="800000"/>
            <a:headEnd/>
            <a:tailEnd/>
          </a:ln>
        </p:spPr>
        <p:txBody>
          <a:bodyPr wrap="none">
            <a:prstTxWarp prst="textNoShape">
              <a:avLst/>
            </a:prstTxWarp>
            <a:spAutoFit/>
          </a:bodyPr>
          <a:lstStyle/>
          <a:p>
            <a:r>
              <a:rPr lang="en-US" i="1"/>
              <a:t>p</a:t>
            </a:r>
          </a:p>
        </p:txBody>
      </p:sp>
      <p:sp>
        <p:nvSpPr>
          <p:cNvPr id="35859" name="Text Box 19"/>
          <p:cNvSpPr txBox="1">
            <a:spLocks noChangeArrowheads="1"/>
          </p:cNvSpPr>
          <p:nvPr/>
        </p:nvSpPr>
        <p:spPr bwMode="auto">
          <a:xfrm>
            <a:off x="1600200" y="4953000"/>
            <a:ext cx="325438" cy="396875"/>
          </a:xfrm>
          <a:prstGeom prst="rect">
            <a:avLst/>
          </a:prstGeom>
          <a:noFill/>
          <a:ln w="9525">
            <a:noFill/>
            <a:miter lim="800000"/>
            <a:headEnd/>
            <a:tailEnd/>
          </a:ln>
        </p:spPr>
        <p:txBody>
          <a:bodyPr wrap="none">
            <a:prstTxWarp prst="textNoShape">
              <a:avLst/>
            </a:prstTxWarp>
            <a:spAutoFit/>
          </a:bodyPr>
          <a:lstStyle/>
          <a:p>
            <a:r>
              <a:rPr lang="en-US" i="1"/>
              <a:t>p</a:t>
            </a:r>
          </a:p>
        </p:txBody>
      </p:sp>
      <p:sp>
        <p:nvSpPr>
          <p:cNvPr id="35860" name="Text Box 20"/>
          <p:cNvSpPr txBox="1">
            <a:spLocks noChangeArrowheads="1"/>
          </p:cNvSpPr>
          <p:nvPr/>
        </p:nvSpPr>
        <p:spPr bwMode="auto">
          <a:xfrm>
            <a:off x="2286000" y="5638800"/>
            <a:ext cx="460375" cy="396875"/>
          </a:xfrm>
          <a:prstGeom prst="rect">
            <a:avLst/>
          </a:prstGeom>
          <a:noFill/>
          <a:ln w="9525">
            <a:noFill/>
            <a:miter lim="800000"/>
            <a:headEnd/>
            <a:tailEnd/>
          </a:ln>
        </p:spPr>
        <p:txBody>
          <a:bodyPr wrap="none">
            <a:prstTxWarp prst="textNoShape">
              <a:avLst/>
            </a:prstTxWarp>
            <a:spAutoFit/>
          </a:bodyPr>
          <a:lstStyle/>
          <a:p>
            <a:r>
              <a:rPr lang="en-US" i="1"/>
              <a:t>C</a:t>
            </a:r>
            <a:r>
              <a:rPr lang="en-US" i="1" baseline="-25000"/>
              <a:t>0</a:t>
            </a:r>
            <a:endParaRPr lang="en-US" i="1"/>
          </a:p>
        </p:txBody>
      </p:sp>
      <p:sp>
        <p:nvSpPr>
          <p:cNvPr id="35861" name="Text Box 21"/>
          <p:cNvSpPr txBox="1">
            <a:spLocks noChangeArrowheads="1"/>
          </p:cNvSpPr>
          <p:nvPr/>
        </p:nvSpPr>
        <p:spPr bwMode="auto">
          <a:xfrm>
            <a:off x="1143000" y="5638800"/>
            <a:ext cx="460375" cy="396875"/>
          </a:xfrm>
          <a:prstGeom prst="rect">
            <a:avLst/>
          </a:prstGeom>
          <a:noFill/>
          <a:ln w="9525">
            <a:noFill/>
            <a:miter lim="800000"/>
            <a:headEnd/>
            <a:tailEnd/>
          </a:ln>
        </p:spPr>
        <p:txBody>
          <a:bodyPr wrap="none">
            <a:prstTxWarp prst="textNoShape">
              <a:avLst/>
            </a:prstTxWarp>
            <a:spAutoFit/>
          </a:bodyPr>
          <a:lstStyle/>
          <a:p>
            <a:r>
              <a:rPr lang="en-US" i="1"/>
              <a:t>C</a:t>
            </a:r>
            <a:r>
              <a:rPr lang="en-US" i="1" baseline="-25000"/>
              <a:t>1</a:t>
            </a:r>
            <a:endParaRPr lang="en-US" i="1"/>
          </a:p>
        </p:txBody>
      </p:sp>
      <p:sp>
        <p:nvSpPr>
          <p:cNvPr id="35862" name="Text Box 22"/>
          <p:cNvSpPr txBox="1">
            <a:spLocks noChangeArrowheads="1"/>
          </p:cNvSpPr>
          <p:nvPr/>
        </p:nvSpPr>
        <p:spPr bwMode="auto">
          <a:xfrm>
            <a:off x="1676400" y="5638800"/>
            <a:ext cx="460375" cy="396875"/>
          </a:xfrm>
          <a:prstGeom prst="rect">
            <a:avLst/>
          </a:prstGeom>
          <a:noFill/>
          <a:ln w="9525">
            <a:noFill/>
            <a:miter lim="800000"/>
            <a:headEnd/>
            <a:tailEnd/>
          </a:ln>
        </p:spPr>
        <p:txBody>
          <a:bodyPr wrap="none">
            <a:prstTxWarp prst="textNoShape">
              <a:avLst/>
            </a:prstTxWarp>
            <a:spAutoFit/>
          </a:bodyPr>
          <a:lstStyle/>
          <a:p>
            <a:r>
              <a:rPr lang="en-US" i="1"/>
              <a:t>C</a:t>
            </a:r>
            <a:r>
              <a:rPr lang="en-US" i="1" baseline="-25000"/>
              <a:t>1</a:t>
            </a:r>
            <a:endParaRPr lang="en-US" i="1"/>
          </a:p>
        </p:txBody>
      </p:sp>
      <p:sp>
        <p:nvSpPr>
          <p:cNvPr id="35863" name="Text Box 23"/>
          <p:cNvSpPr txBox="1">
            <a:spLocks noChangeArrowheads="1"/>
          </p:cNvSpPr>
          <p:nvPr/>
        </p:nvSpPr>
        <p:spPr bwMode="auto">
          <a:xfrm>
            <a:off x="457200" y="5638800"/>
            <a:ext cx="460375" cy="396875"/>
          </a:xfrm>
          <a:prstGeom prst="rect">
            <a:avLst/>
          </a:prstGeom>
          <a:noFill/>
          <a:ln w="9525">
            <a:noFill/>
            <a:miter lim="800000"/>
            <a:headEnd/>
            <a:tailEnd/>
          </a:ln>
        </p:spPr>
        <p:txBody>
          <a:bodyPr wrap="none">
            <a:prstTxWarp prst="textNoShape">
              <a:avLst/>
            </a:prstTxWarp>
            <a:spAutoFit/>
          </a:bodyPr>
          <a:lstStyle/>
          <a:p>
            <a:r>
              <a:rPr lang="en-US" i="1"/>
              <a:t>C</a:t>
            </a:r>
            <a:r>
              <a:rPr lang="en-US" i="1" baseline="-25000"/>
              <a:t>2</a:t>
            </a:r>
            <a:endParaRPr lang="en-US" i="1"/>
          </a:p>
        </p:txBody>
      </p:sp>
      <p:sp>
        <p:nvSpPr>
          <p:cNvPr id="35864" name="Text Box 24"/>
          <p:cNvSpPr txBox="1">
            <a:spLocks noChangeArrowheads="1"/>
          </p:cNvSpPr>
          <p:nvPr/>
        </p:nvSpPr>
        <p:spPr bwMode="auto">
          <a:xfrm>
            <a:off x="3287712" y="4495800"/>
            <a:ext cx="5020600" cy="1631216"/>
          </a:xfrm>
          <a:prstGeom prst="rect">
            <a:avLst/>
          </a:prstGeom>
          <a:noFill/>
          <a:ln w="9525">
            <a:noFill/>
            <a:miter lim="800000"/>
            <a:headEnd/>
            <a:tailEnd/>
          </a:ln>
        </p:spPr>
        <p:txBody>
          <a:bodyPr wrap="none">
            <a:prstTxWarp prst="textNoShape">
              <a:avLst/>
            </a:prstTxWarp>
            <a:spAutoFit/>
          </a:bodyPr>
          <a:lstStyle/>
          <a:p>
            <a:r>
              <a:rPr lang="en-US" sz="2000" dirty="0"/>
              <a:t>From the usual parameterized FBT</a:t>
            </a:r>
          </a:p>
          <a:p>
            <a:r>
              <a:rPr lang="en-US" sz="2000" dirty="0"/>
              <a:t>one does a ‘</a:t>
            </a:r>
            <a:r>
              <a:rPr lang="en-US" sz="2000" dirty="0">
                <a:solidFill>
                  <a:srgbClr val="CC0000"/>
                </a:solidFill>
              </a:rPr>
              <a:t>Preorder Traversal</a:t>
            </a:r>
            <a:r>
              <a:rPr lang="en-US" sz="2000" dirty="0"/>
              <a:t>’ to </a:t>
            </a:r>
          </a:p>
          <a:p>
            <a:r>
              <a:rPr lang="en-US" sz="2000" dirty="0"/>
              <a:t>generate the string (Preorder Traversal: </a:t>
            </a:r>
          </a:p>
          <a:p>
            <a:r>
              <a:rPr lang="en-US" sz="2000" dirty="0"/>
              <a:t>visit the root of each </a:t>
            </a:r>
            <a:r>
              <a:rPr lang="en-US" sz="2000" dirty="0" err="1"/>
              <a:t>subtree</a:t>
            </a:r>
            <a:r>
              <a:rPr lang="en-US" sz="2000" dirty="0"/>
              <a:t> before visiting its </a:t>
            </a:r>
          </a:p>
          <a:p>
            <a:r>
              <a:rPr lang="en-US" sz="2000" dirty="0"/>
              <a:t>other children)- see Purdy </a:t>
            </a:r>
            <a:r>
              <a:rPr lang="en-US" sz="2000" dirty="0" err="1"/>
              <a:t>Batchelder</a:t>
            </a:r>
            <a:r>
              <a:rPr lang="en-US" sz="2000" dirty="0"/>
              <a:t> paper</a:t>
            </a:r>
          </a:p>
        </p:txBody>
      </p:sp>
      <p:sp>
        <p:nvSpPr>
          <p:cNvPr id="35865" name="Text Box 7"/>
          <p:cNvSpPr txBox="1">
            <a:spLocks noChangeArrowheads="1"/>
          </p:cNvSpPr>
          <p:nvPr/>
        </p:nvSpPr>
        <p:spPr bwMode="auto">
          <a:xfrm>
            <a:off x="1905000" y="5105400"/>
            <a:ext cx="550863" cy="396875"/>
          </a:xfrm>
          <a:prstGeom prst="rect">
            <a:avLst/>
          </a:prstGeom>
          <a:noFill/>
          <a:ln w="9525">
            <a:noFill/>
            <a:miter lim="800000"/>
            <a:headEnd/>
            <a:tailEnd/>
          </a:ln>
        </p:spPr>
        <p:txBody>
          <a:bodyPr wrap="none">
            <a:prstTxWarp prst="textNoShape">
              <a:avLst/>
            </a:prstTxWarp>
            <a:spAutoFit/>
          </a:bodyPr>
          <a:lstStyle/>
          <a:p>
            <a:r>
              <a:rPr lang="en-US"/>
              <a:t>1-p</a:t>
            </a:r>
          </a:p>
        </p:txBody>
      </p:sp>
      <p:sp>
        <p:nvSpPr>
          <p:cNvPr id="35866" name="Text Box 7"/>
          <p:cNvSpPr txBox="1">
            <a:spLocks noChangeArrowheads="1"/>
          </p:cNvSpPr>
          <p:nvPr/>
        </p:nvSpPr>
        <p:spPr bwMode="auto">
          <a:xfrm>
            <a:off x="914400" y="5257800"/>
            <a:ext cx="550863" cy="396875"/>
          </a:xfrm>
          <a:prstGeom prst="rect">
            <a:avLst/>
          </a:prstGeom>
          <a:noFill/>
          <a:ln w="9525">
            <a:noFill/>
            <a:miter lim="800000"/>
            <a:headEnd/>
            <a:tailEnd/>
          </a:ln>
        </p:spPr>
        <p:txBody>
          <a:bodyPr wrap="none">
            <a:prstTxWarp prst="textNoShape">
              <a:avLst/>
            </a:prstTxWarp>
            <a:spAutoFit/>
          </a:bodyPr>
          <a:lstStyle/>
          <a:p>
            <a:r>
              <a:rPr lang="en-US"/>
              <a:t>1-p</a:t>
            </a:r>
          </a:p>
        </p:txBody>
      </p:sp>
      <p:sp>
        <p:nvSpPr>
          <p:cNvPr id="35867" name="Text Box 7"/>
          <p:cNvSpPr txBox="1">
            <a:spLocks noChangeArrowheads="1"/>
          </p:cNvSpPr>
          <p:nvPr/>
        </p:nvSpPr>
        <p:spPr bwMode="auto">
          <a:xfrm>
            <a:off x="1447800" y="4648200"/>
            <a:ext cx="550863" cy="396875"/>
          </a:xfrm>
          <a:prstGeom prst="rect">
            <a:avLst/>
          </a:prstGeom>
          <a:noFill/>
          <a:ln w="9525">
            <a:noFill/>
            <a:miter lim="800000"/>
            <a:headEnd/>
            <a:tailEnd/>
          </a:ln>
        </p:spPr>
        <p:txBody>
          <a:bodyPr wrap="none">
            <a:prstTxWarp prst="textNoShape">
              <a:avLst/>
            </a:prstTxWarp>
            <a:spAutoFit/>
          </a:bodyPr>
          <a:lstStyle/>
          <a:p>
            <a:r>
              <a:rPr lang="en-US"/>
              <a:t>1-p</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
          <p:cNvSpPr>
            <a:spLocks noChangeShapeType="1"/>
          </p:cNvSpPr>
          <p:nvPr/>
        </p:nvSpPr>
        <p:spPr bwMode="auto">
          <a:xfrm flipH="1">
            <a:off x="2286000" y="762000"/>
            <a:ext cx="1447800" cy="1143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0723" name="Line 3"/>
          <p:cNvSpPr>
            <a:spLocks noChangeShapeType="1"/>
          </p:cNvSpPr>
          <p:nvPr/>
        </p:nvSpPr>
        <p:spPr bwMode="auto">
          <a:xfrm>
            <a:off x="3733800" y="762000"/>
            <a:ext cx="990600" cy="1143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0724" name="Line 4"/>
          <p:cNvSpPr>
            <a:spLocks noChangeShapeType="1"/>
          </p:cNvSpPr>
          <p:nvPr/>
        </p:nvSpPr>
        <p:spPr bwMode="auto">
          <a:xfrm flipH="1">
            <a:off x="1219200" y="1905000"/>
            <a:ext cx="1066800" cy="1143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0725" name="Line 5"/>
          <p:cNvSpPr>
            <a:spLocks noChangeShapeType="1"/>
          </p:cNvSpPr>
          <p:nvPr/>
        </p:nvSpPr>
        <p:spPr bwMode="auto">
          <a:xfrm>
            <a:off x="2286000" y="1905000"/>
            <a:ext cx="685800" cy="1143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0726" name="Line 6"/>
          <p:cNvSpPr>
            <a:spLocks noChangeShapeType="1"/>
          </p:cNvSpPr>
          <p:nvPr/>
        </p:nvSpPr>
        <p:spPr bwMode="auto">
          <a:xfrm flipH="1">
            <a:off x="3962400" y="1905000"/>
            <a:ext cx="762000" cy="1066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0727" name="Line 7"/>
          <p:cNvSpPr>
            <a:spLocks noChangeShapeType="1"/>
          </p:cNvSpPr>
          <p:nvPr/>
        </p:nvSpPr>
        <p:spPr bwMode="auto">
          <a:xfrm>
            <a:off x="4724400" y="1905000"/>
            <a:ext cx="762000" cy="1066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0728" name="Line 8"/>
          <p:cNvSpPr>
            <a:spLocks noChangeShapeType="1"/>
          </p:cNvSpPr>
          <p:nvPr/>
        </p:nvSpPr>
        <p:spPr bwMode="auto">
          <a:xfrm flipH="1">
            <a:off x="3276600" y="3048000"/>
            <a:ext cx="685800" cy="914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0729" name="Line 9"/>
          <p:cNvSpPr>
            <a:spLocks noChangeShapeType="1"/>
          </p:cNvSpPr>
          <p:nvPr/>
        </p:nvSpPr>
        <p:spPr bwMode="auto">
          <a:xfrm>
            <a:off x="3962400" y="3048000"/>
            <a:ext cx="457200" cy="914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0730" name="Line 10"/>
          <p:cNvSpPr>
            <a:spLocks noChangeShapeType="1"/>
          </p:cNvSpPr>
          <p:nvPr/>
        </p:nvSpPr>
        <p:spPr bwMode="auto">
          <a:xfrm flipH="1">
            <a:off x="4876800" y="2971800"/>
            <a:ext cx="609600" cy="990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0731" name="Line 11"/>
          <p:cNvSpPr>
            <a:spLocks noChangeShapeType="1"/>
          </p:cNvSpPr>
          <p:nvPr/>
        </p:nvSpPr>
        <p:spPr bwMode="auto">
          <a:xfrm>
            <a:off x="5486400" y="2971800"/>
            <a:ext cx="685800" cy="914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0732" name="Text Box 12"/>
          <p:cNvSpPr txBox="1">
            <a:spLocks noChangeArrowheads="1"/>
          </p:cNvSpPr>
          <p:nvPr/>
        </p:nvSpPr>
        <p:spPr bwMode="auto">
          <a:xfrm>
            <a:off x="1127125" y="3008313"/>
            <a:ext cx="433388" cy="366712"/>
          </a:xfrm>
          <a:prstGeom prst="rect">
            <a:avLst/>
          </a:prstGeom>
          <a:noFill/>
          <a:ln w="9525">
            <a:noFill/>
            <a:miter lim="800000"/>
            <a:headEnd/>
            <a:tailEnd/>
          </a:ln>
        </p:spPr>
        <p:txBody>
          <a:bodyPr wrap="none">
            <a:prstTxWarp prst="textNoShape">
              <a:avLst/>
            </a:prstTxWarp>
            <a:spAutoFit/>
          </a:bodyPr>
          <a:lstStyle/>
          <a:p>
            <a:r>
              <a:rPr lang="en-US" sz="1800" i="1"/>
              <a:t>C</a:t>
            </a:r>
            <a:r>
              <a:rPr lang="en-US" sz="1800" baseline="-25000"/>
              <a:t>1</a:t>
            </a:r>
            <a:endParaRPr lang="en-US" sz="1800"/>
          </a:p>
        </p:txBody>
      </p:sp>
      <p:sp>
        <p:nvSpPr>
          <p:cNvPr id="30733" name="Text Box 13"/>
          <p:cNvSpPr txBox="1">
            <a:spLocks noChangeArrowheads="1"/>
          </p:cNvSpPr>
          <p:nvPr/>
        </p:nvSpPr>
        <p:spPr bwMode="auto">
          <a:xfrm>
            <a:off x="2743200" y="3048000"/>
            <a:ext cx="433388" cy="366713"/>
          </a:xfrm>
          <a:prstGeom prst="rect">
            <a:avLst/>
          </a:prstGeom>
          <a:noFill/>
          <a:ln w="9525">
            <a:noFill/>
            <a:miter lim="800000"/>
            <a:headEnd/>
            <a:tailEnd/>
          </a:ln>
        </p:spPr>
        <p:txBody>
          <a:bodyPr wrap="none">
            <a:prstTxWarp prst="textNoShape">
              <a:avLst/>
            </a:prstTxWarp>
            <a:spAutoFit/>
          </a:bodyPr>
          <a:lstStyle/>
          <a:p>
            <a:r>
              <a:rPr lang="en-US" sz="1800" i="1"/>
              <a:t>C</a:t>
            </a:r>
            <a:r>
              <a:rPr lang="en-US" sz="1800" baseline="-25000"/>
              <a:t>4</a:t>
            </a:r>
            <a:endParaRPr lang="en-US" sz="1800"/>
          </a:p>
        </p:txBody>
      </p:sp>
      <p:sp>
        <p:nvSpPr>
          <p:cNvPr id="30734" name="Text Box 14"/>
          <p:cNvSpPr txBox="1">
            <a:spLocks noChangeArrowheads="1"/>
          </p:cNvSpPr>
          <p:nvPr/>
        </p:nvSpPr>
        <p:spPr bwMode="auto">
          <a:xfrm>
            <a:off x="3124200" y="3962400"/>
            <a:ext cx="433388" cy="366713"/>
          </a:xfrm>
          <a:prstGeom prst="rect">
            <a:avLst/>
          </a:prstGeom>
          <a:noFill/>
          <a:ln w="9525">
            <a:noFill/>
            <a:miter lim="800000"/>
            <a:headEnd/>
            <a:tailEnd/>
          </a:ln>
        </p:spPr>
        <p:txBody>
          <a:bodyPr wrap="none">
            <a:prstTxWarp prst="textNoShape">
              <a:avLst/>
            </a:prstTxWarp>
            <a:spAutoFit/>
          </a:bodyPr>
          <a:lstStyle/>
          <a:p>
            <a:r>
              <a:rPr lang="en-US" sz="1800" i="1"/>
              <a:t>C</a:t>
            </a:r>
            <a:r>
              <a:rPr lang="en-US" sz="1800" baseline="-25000"/>
              <a:t>2</a:t>
            </a:r>
            <a:endParaRPr lang="en-US" sz="1800"/>
          </a:p>
        </p:txBody>
      </p:sp>
      <p:sp>
        <p:nvSpPr>
          <p:cNvPr id="30735" name="Text Box 15"/>
          <p:cNvSpPr txBox="1">
            <a:spLocks noChangeArrowheads="1"/>
          </p:cNvSpPr>
          <p:nvPr/>
        </p:nvSpPr>
        <p:spPr bwMode="auto">
          <a:xfrm>
            <a:off x="4191000" y="4038600"/>
            <a:ext cx="433388" cy="366713"/>
          </a:xfrm>
          <a:prstGeom prst="rect">
            <a:avLst/>
          </a:prstGeom>
          <a:noFill/>
          <a:ln w="9525">
            <a:noFill/>
            <a:miter lim="800000"/>
            <a:headEnd/>
            <a:tailEnd/>
          </a:ln>
        </p:spPr>
        <p:txBody>
          <a:bodyPr wrap="none">
            <a:prstTxWarp prst="textNoShape">
              <a:avLst/>
            </a:prstTxWarp>
            <a:spAutoFit/>
          </a:bodyPr>
          <a:lstStyle/>
          <a:p>
            <a:r>
              <a:rPr lang="en-US" sz="1800" i="1"/>
              <a:t>C</a:t>
            </a:r>
            <a:r>
              <a:rPr lang="en-US" sz="1800" baseline="-25000"/>
              <a:t>3</a:t>
            </a:r>
            <a:endParaRPr lang="en-US" sz="1800"/>
          </a:p>
        </p:txBody>
      </p:sp>
      <p:sp>
        <p:nvSpPr>
          <p:cNvPr id="30736" name="Text Box 16"/>
          <p:cNvSpPr txBox="1">
            <a:spLocks noChangeArrowheads="1"/>
          </p:cNvSpPr>
          <p:nvPr/>
        </p:nvSpPr>
        <p:spPr bwMode="auto">
          <a:xfrm>
            <a:off x="4800600" y="3962400"/>
            <a:ext cx="433388" cy="366713"/>
          </a:xfrm>
          <a:prstGeom prst="rect">
            <a:avLst/>
          </a:prstGeom>
          <a:noFill/>
          <a:ln w="9525">
            <a:noFill/>
            <a:miter lim="800000"/>
            <a:headEnd/>
            <a:tailEnd/>
          </a:ln>
        </p:spPr>
        <p:txBody>
          <a:bodyPr wrap="none">
            <a:prstTxWarp prst="textNoShape">
              <a:avLst/>
            </a:prstTxWarp>
            <a:spAutoFit/>
          </a:bodyPr>
          <a:lstStyle/>
          <a:p>
            <a:r>
              <a:rPr lang="en-US" sz="1800" i="1"/>
              <a:t>C</a:t>
            </a:r>
            <a:r>
              <a:rPr lang="en-US" sz="1800" baseline="-25000"/>
              <a:t>3</a:t>
            </a:r>
            <a:endParaRPr lang="en-US" sz="1800"/>
          </a:p>
        </p:txBody>
      </p:sp>
      <p:sp>
        <p:nvSpPr>
          <p:cNvPr id="30737" name="Text Box 17"/>
          <p:cNvSpPr txBox="1">
            <a:spLocks noChangeArrowheads="1"/>
          </p:cNvSpPr>
          <p:nvPr/>
        </p:nvSpPr>
        <p:spPr bwMode="auto">
          <a:xfrm>
            <a:off x="6019800" y="3886200"/>
            <a:ext cx="433388" cy="366713"/>
          </a:xfrm>
          <a:prstGeom prst="rect">
            <a:avLst/>
          </a:prstGeom>
          <a:noFill/>
          <a:ln w="9525">
            <a:noFill/>
            <a:miter lim="800000"/>
            <a:headEnd/>
            <a:tailEnd/>
          </a:ln>
        </p:spPr>
        <p:txBody>
          <a:bodyPr wrap="none">
            <a:prstTxWarp prst="textNoShape">
              <a:avLst/>
            </a:prstTxWarp>
            <a:spAutoFit/>
          </a:bodyPr>
          <a:lstStyle/>
          <a:p>
            <a:r>
              <a:rPr lang="en-US" sz="1800" i="1"/>
              <a:t>C</a:t>
            </a:r>
            <a:r>
              <a:rPr lang="en-US" sz="1800" baseline="-25000"/>
              <a:t>4</a:t>
            </a:r>
            <a:endParaRPr lang="en-US" sz="1800"/>
          </a:p>
        </p:txBody>
      </p:sp>
      <p:sp>
        <p:nvSpPr>
          <p:cNvPr id="30738" name="Text Box 18"/>
          <p:cNvSpPr txBox="1">
            <a:spLocks noChangeArrowheads="1"/>
          </p:cNvSpPr>
          <p:nvPr/>
        </p:nvSpPr>
        <p:spPr bwMode="auto">
          <a:xfrm>
            <a:off x="2574925" y="1027113"/>
            <a:ext cx="298450" cy="366712"/>
          </a:xfrm>
          <a:prstGeom prst="rect">
            <a:avLst/>
          </a:prstGeom>
          <a:noFill/>
          <a:ln w="9525">
            <a:noFill/>
            <a:miter lim="800000"/>
            <a:headEnd/>
            <a:tailEnd/>
          </a:ln>
        </p:spPr>
        <p:txBody>
          <a:bodyPr wrap="none">
            <a:prstTxWarp prst="textNoShape">
              <a:avLst/>
            </a:prstTxWarp>
            <a:spAutoFit/>
          </a:bodyPr>
          <a:lstStyle/>
          <a:p>
            <a:r>
              <a:rPr lang="en-US" sz="1800" i="1"/>
              <a:t>c</a:t>
            </a:r>
          </a:p>
        </p:txBody>
      </p:sp>
      <p:sp>
        <p:nvSpPr>
          <p:cNvPr id="30739" name="Text Box 19"/>
          <p:cNvSpPr txBox="1">
            <a:spLocks noChangeArrowheads="1"/>
          </p:cNvSpPr>
          <p:nvPr/>
        </p:nvSpPr>
        <p:spPr bwMode="auto">
          <a:xfrm>
            <a:off x="1524000" y="1981200"/>
            <a:ext cx="260350" cy="366713"/>
          </a:xfrm>
          <a:prstGeom prst="rect">
            <a:avLst/>
          </a:prstGeom>
          <a:noFill/>
          <a:ln w="9525">
            <a:noFill/>
            <a:miter lim="800000"/>
            <a:headEnd/>
            <a:tailEnd/>
          </a:ln>
        </p:spPr>
        <p:txBody>
          <a:bodyPr wrap="none">
            <a:prstTxWarp prst="textNoShape">
              <a:avLst/>
            </a:prstTxWarp>
            <a:spAutoFit/>
          </a:bodyPr>
          <a:lstStyle/>
          <a:p>
            <a:r>
              <a:rPr lang="en-US" sz="1800" i="1"/>
              <a:t>r</a:t>
            </a:r>
          </a:p>
        </p:txBody>
      </p:sp>
      <p:sp>
        <p:nvSpPr>
          <p:cNvPr id="30740" name="Text Box 20"/>
          <p:cNvSpPr txBox="1">
            <a:spLocks noChangeArrowheads="1"/>
          </p:cNvSpPr>
          <p:nvPr/>
        </p:nvSpPr>
        <p:spPr bwMode="auto">
          <a:xfrm>
            <a:off x="3886200" y="2209800"/>
            <a:ext cx="311150" cy="366713"/>
          </a:xfrm>
          <a:prstGeom prst="rect">
            <a:avLst/>
          </a:prstGeom>
          <a:noFill/>
          <a:ln w="9525">
            <a:noFill/>
            <a:miter lim="800000"/>
            <a:headEnd/>
            <a:tailEnd/>
          </a:ln>
        </p:spPr>
        <p:txBody>
          <a:bodyPr wrap="none">
            <a:prstTxWarp prst="textNoShape">
              <a:avLst/>
            </a:prstTxWarp>
            <a:spAutoFit/>
          </a:bodyPr>
          <a:lstStyle/>
          <a:p>
            <a:r>
              <a:rPr lang="en-US" sz="1800" i="1"/>
              <a:t>u</a:t>
            </a:r>
          </a:p>
        </p:txBody>
      </p:sp>
      <p:sp>
        <p:nvSpPr>
          <p:cNvPr id="30741" name="Text Box 21"/>
          <p:cNvSpPr txBox="1">
            <a:spLocks noChangeArrowheads="1"/>
          </p:cNvSpPr>
          <p:nvPr/>
        </p:nvSpPr>
        <p:spPr bwMode="auto">
          <a:xfrm>
            <a:off x="3200400" y="3200400"/>
            <a:ext cx="311150" cy="366713"/>
          </a:xfrm>
          <a:prstGeom prst="rect">
            <a:avLst/>
          </a:prstGeom>
          <a:noFill/>
          <a:ln w="9525">
            <a:noFill/>
            <a:miter lim="800000"/>
            <a:headEnd/>
            <a:tailEnd/>
          </a:ln>
        </p:spPr>
        <p:txBody>
          <a:bodyPr wrap="none">
            <a:prstTxWarp prst="textNoShape">
              <a:avLst/>
            </a:prstTxWarp>
            <a:spAutoFit/>
          </a:bodyPr>
          <a:lstStyle/>
          <a:p>
            <a:r>
              <a:rPr lang="en-US" sz="1800" i="1"/>
              <a:t>u</a:t>
            </a:r>
          </a:p>
        </p:txBody>
      </p:sp>
      <p:sp>
        <p:nvSpPr>
          <p:cNvPr id="30742" name="Text Box 22"/>
          <p:cNvSpPr txBox="1">
            <a:spLocks noChangeArrowheads="1"/>
          </p:cNvSpPr>
          <p:nvPr/>
        </p:nvSpPr>
        <p:spPr bwMode="auto">
          <a:xfrm>
            <a:off x="4800600" y="3200400"/>
            <a:ext cx="311150" cy="366713"/>
          </a:xfrm>
          <a:prstGeom prst="rect">
            <a:avLst/>
          </a:prstGeom>
          <a:noFill/>
          <a:ln w="9525">
            <a:noFill/>
            <a:miter lim="800000"/>
            <a:headEnd/>
            <a:tailEnd/>
          </a:ln>
        </p:spPr>
        <p:txBody>
          <a:bodyPr wrap="none">
            <a:prstTxWarp prst="textNoShape">
              <a:avLst/>
            </a:prstTxWarp>
            <a:spAutoFit/>
          </a:bodyPr>
          <a:lstStyle/>
          <a:p>
            <a:r>
              <a:rPr lang="en-US" sz="1800" i="1"/>
              <a:t>u</a:t>
            </a:r>
          </a:p>
        </p:txBody>
      </p:sp>
      <p:sp>
        <p:nvSpPr>
          <p:cNvPr id="30743" name="Text Box 23"/>
          <p:cNvSpPr txBox="1">
            <a:spLocks noChangeArrowheads="1"/>
          </p:cNvSpPr>
          <p:nvPr/>
        </p:nvSpPr>
        <p:spPr bwMode="auto">
          <a:xfrm>
            <a:off x="152400" y="5108575"/>
            <a:ext cx="8991600" cy="457200"/>
          </a:xfrm>
          <a:prstGeom prst="rect">
            <a:avLst/>
          </a:prstGeom>
          <a:noFill/>
          <a:ln w="9525">
            <a:noFill/>
            <a:miter lim="800000"/>
            <a:headEnd/>
            <a:tailEnd/>
          </a:ln>
        </p:spPr>
        <p:txBody>
          <a:bodyPr>
            <a:prstTxWarp prst="textNoShape">
              <a:avLst/>
            </a:prstTxWarp>
            <a:spAutoFit/>
          </a:bodyPr>
          <a:lstStyle/>
          <a:p>
            <a:r>
              <a:rPr lang="en-US" sz="2400"/>
              <a:t>The BMPT structure  from the string </a:t>
            </a:r>
            <a:r>
              <a:rPr lang="en-US" sz="2400" i="1"/>
              <a:t>crC</a:t>
            </a:r>
            <a:r>
              <a:rPr lang="en-US" sz="2400" baseline="-25000"/>
              <a:t>1</a:t>
            </a:r>
            <a:r>
              <a:rPr lang="en-US" sz="2400" i="1"/>
              <a:t>C</a:t>
            </a:r>
            <a:r>
              <a:rPr lang="en-US" sz="2400" baseline="-25000"/>
              <a:t>4</a:t>
            </a:r>
            <a:r>
              <a:rPr lang="en-US" sz="2400" i="1"/>
              <a:t>uuC</a:t>
            </a:r>
            <a:r>
              <a:rPr lang="en-US" sz="2400" baseline="-25000"/>
              <a:t>2</a:t>
            </a:r>
            <a:r>
              <a:rPr lang="en-US" sz="2400" i="1"/>
              <a:t>C</a:t>
            </a:r>
            <a:r>
              <a:rPr lang="en-US" sz="2400" baseline="-25000"/>
              <a:t>3</a:t>
            </a:r>
            <a:r>
              <a:rPr lang="en-US" sz="2400" i="1"/>
              <a:t>uC</a:t>
            </a:r>
            <a:r>
              <a:rPr lang="en-US" sz="2400" baseline="-25000"/>
              <a:t>3</a:t>
            </a:r>
            <a:r>
              <a:rPr lang="en-US" sz="2400" i="1"/>
              <a:t>C</a:t>
            </a:r>
            <a:r>
              <a:rPr lang="en-US" sz="2400" baseline="-25000"/>
              <a:t>4</a:t>
            </a:r>
            <a:endParaRPr lang="en-US" sz="2400"/>
          </a:p>
        </p:txBody>
      </p:sp>
      <p:sp>
        <p:nvSpPr>
          <p:cNvPr id="30744" name="Text Box 24"/>
          <p:cNvSpPr txBox="1">
            <a:spLocks noChangeArrowheads="1"/>
          </p:cNvSpPr>
          <p:nvPr/>
        </p:nvSpPr>
        <p:spPr bwMode="auto">
          <a:xfrm>
            <a:off x="4343400" y="990600"/>
            <a:ext cx="501650" cy="366713"/>
          </a:xfrm>
          <a:prstGeom prst="rect">
            <a:avLst/>
          </a:prstGeom>
          <a:noFill/>
          <a:ln w="9525">
            <a:noFill/>
            <a:miter lim="800000"/>
            <a:headEnd/>
            <a:tailEnd/>
          </a:ln>
        </p:spPr>
        <p:txBody>
          <a:bodyPr wrap="none">
            <a:prstTxWarp prst="textNoShape">
              <a:avLst/>
            </a:prstTxWarp>
            <a:spAutoFit/>
          </a:bodyPr>
          <a:lstStyle/>
          <a:p>
            <a:r>
              <a:rPr lang="en-US" sz="1800"/>
              <a:t>1-</a:t>
            </a:r>
            <a:r>
              <a:rPr lang="en-US" sz="1800" i="1"/>
              <a:t>c</a:t>
            </a:r>
          </a:p>
        </p:txBody>
      </p:sp>
      <p:sp>
        <p:nvSpPr>
          <p:cNvPr id="30745" name="Text Box 25"/>
          <p:cNvSpPr txBox="1">
            <a:spLocks noChangeArrowheads="1"/>
          </p:cNvSpPr>
          <p:nvPr/>
        </p:nvSpPr>
        <p:spPr bwMode="auto">
          <a:xfrm>
            <a:off x="4191000" y="3124200"/>
            <a:ext cx="514350" cy="366713"/>
          </a:xfrm>
          <a:prstGeom prst="rect">
            <a:avLst/>
          </a:prstGeom>
          <a:noFill/>
          <a:ln w="9525">
            <a:noFill/>
            <a:miter lim="800000"/>
            <a:headEnd/>
            <a:tailEnd/>
          </a:ln>
        </p:spPr>
        <p:txBody>
          <a:bodyPr wrap="none">
            <a:prstTxWarp prst="textNoShape">
              <a:avLst/>
            </a:prstTxWarp>
            <a:spAutoFit/>
          </a:bodyPr>
          <a:lstStyle/>
          <a:p>
            <a:r>
              <a:rPr lang="en-US" sz="1800"/>
              <a:t>1-</a:t>
            </a:r>
            <a:r>
              <a:rPr lang="en-US" sz="1800" i="1"/>
              <a:t>u</a:t>
            </a:r>
          </a:p>
        </p:txBody>
      </p:sp>
      <p:sp>
        <p:nvSpPr>
          <p:cNvPr id="30746" name="Text Box 26"/>
          <p:cNvSpPr txBox="1">
            <a:spLocks noChangeArrowheads="1"/>
          </p:cNvSpPr>
          <p:nvPr/>
        </p:nvSpPr>
        <p:spPr bwMode="auto">
          <a:xfrm>
            <a:off x="5181600" y="2133600"/>
            <a:ext cx="514350" cy="366713"/>
          </a:xfrm>
          <a:prstGeom prst="rect">
            <a:avLst/>
          </a:prstGeom>
          <a:noFill/>
          <a:ln w="9525">
            <a:noFill/>
            <a:miter lim="800000"/>
            <a:headEnd/>
            <a:tailEnd/>
          </a:ln>
        </p:spPr>
        <p:txBody>
          <a:bodyPr wrap="none">
            <a:prstTxWarp prst="textNoShape">
              <a:avLst/>
            </a:prstTxWarp>
            <a:spAutoFit/>
          </a:bodyPr>
          <a:lstStyle/>
          <a:p>
            <a:r>
              <a:rPr lang="en-US" sz="1800"/>
              <a:t>1-</a:t>
            </a:r>
            <a:r>
              <a:rPr lang="en-US" sz="1800" i="1"/>
              <a:t>u</a:t>
            </a:r>
          </a:p>
        </p:txBody>
      </p:sp>
      <p:sp>
        <p:nvSpPr>
          <p:cNvPr id="30747" name="Text Box 27"/>
          <p:cNvSpPr txBox="1">
            <a:spLocks noChangeArrowheads="1"/>
          </p:cNvSpPr>
          <p:nvPr/>
        </p:nvSpPr>
        <p:spPr bwMode="auto">
          <a:xfrm>
            <a:off x="5867400" y="3124200"/>
            <a:ext cx="514350" cy="366713"/>
          </a:xfrm>
          <a:prstGeom prst="rect">
            <a:avLst/>
          </a:prstGeom>
          <a:noFill/>
          <a:ln w="9525">
            <a:noFill/>
            <a:miter lim="800000"/>
            <a:headEnd/>
            <a:tailEnd/>
          </a:ln>
        </p:spPr>
        <p:txBody>
          <a:bodyPr wrap="none">
            <a:prstTxWarp prst="textNoShape">
              <a:avLst/>
            </a:prstTxWarp>
            <a:spAutoFit/>
          </a:bodyPr>
          <a:lstStyle/>
          <a:p>
            <a:r>
              <a:rPr lang="en-US" sz="1800"/>
              <a:t>1-</a:t>
            </a:r>
            <a:r>
              <a:rPr lang="en-US" sz="1800" i="1"/>
              <a:t>u</a:t>
            </a:r>
          </a:p>
        </p:txBody>
      </p:sp>
      <p:sp>
        <p:nvSpPr>
          <p:cNvPr id="30748" name="Text Box 28"/>
          <p:cNvSpPr txBox="1">
            <a:spLocks noChangeArrowheads="1"/>
          </p:cNvSpPr>
          <p:nvPr/>
        </p:nvSpPr>
        <p:spPr bwMode="auto">
          <a:xfrm>
            <a:off x="1355725" y="217488"/>
            <a:ext cx="6145213" cy="519112"/>
          </a:xfrm>
          <a:prstGeom prst="rect">
            <a:avLst/>
          </a:prstGeom>
          <a:noFill/>
          <a:ln w="9525">
            <a:noFill/>
            <a:miter lim="800000"/>
            <a:headEnd/>
            <a:tailEnd/>
          </a:ln>
        </p:spPr>
        <p:txBody>
          <a:bodyPr wrap="none">
            <a:prstTxWarp prst="textNoShape">
              <a:avLst/>
            </a:prstTxWarp>
            <a:spAutoFit/>
          </a:bodyPr>
          <a:lstStyle/>
          <a:p>
            <a:r>
              <a:rPr lang="en-US" sz="2800"/>
              <a:t>Does Anyone Recognize This Model?</a:t>
            </a:r>
          </a:p>
        </p:txBody>
      </p:sp>
      <p:sp>
        <p:nvSpPr>
          <p:cNvPr id="30749" name="Text Box 29"/>
          <p:cNvSpPr txBox="1">
            <a:spLocks noChangeArrowheads="1"/>
          </p:cNvSpPr>
          <p:nvPr/>
        </p:nvSpPr>
        <p:spPr bwMode="auto">
          <a:xfrm>
            <a:off x="2574925" y="1992313"/>
            <a:ext cx="493713" cy="396875"/>
          </a:xfrm>
          <a:prstGeom prst="rect">
            <a:avLst/>
          </a:prstGeom>
          <a:noFill/>
          <a:ln w="9525">
            <a:noFill/>
            <a:miter lim="800000"/>
            <a:headEnd/>
            <a:tailEnd/>
          </a:ln>
        </p:spPr>
        <p:txBody>
          <a:bodyPr wrap="none">
            <a:prstTxWarp prst="textNoShape">
              <a:avLst/>
            </a:prstTxWarp>
            <a:spAutoFit/>
          </a:bodyPr>
          <a:lstStyle/>
          <a:p>
            <a:r>
              <a:rPr lang="en-US"/>
              <a:t>1-</a:t>
            </a:r>
            <a:r>
              <a:rPr lang="en-US" i="1"/>
              <a:t>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08" y="274638"/>
            <a:ext cx="8686800" cy="1143000"/>
          </a:xfrm>
        </p:spPr>
        <p:txBody>
          <a:bodyPr>
            <a:noAutofit/>
          </a:bodyPr>
          <a:lstStyle/>
          <a:p>
            <a:pPr algn="l"/>
            <a:r>
              <a:rPr lang="en-US" sz="3600" dirty="0" smtClean="0"/>
              <a:t>Model Specification and Statistical Inference</a:t>
            </a:r>
            <a:endParaRPr lang="en-US" sz="3600" dirty="0"/>
          </a:p>
        </p:txBody>
      </p:sp>
      <p:sp>
        <p:nvSpPr>
          <p:cNvPr id="3" name="Content Placeholder 2"/>
          <p:cNvSpPr>
            <a:spLocks noGrp="1"/>
          </p:cNvSpPr>
          <p:nvPr>
            <p:ph idx="1"/>
          </p:nvPr>
        </p:nvSpPr>
        <p:spPr>
          <a:xfrm>
            <a:off x="156308" y="1600200"/>
            <a:ext cx="8987692" cy="5140569"/>
          </a:xfrm>
        </p:spPr>
        <p:txBody>
          <a:bodyPr>
            <a:normAutofit lnSpcReduction="10000"/>
          </a:bodyPr>
          <a:lstStyle/>
          <a:p>
            <a:pPr>
              <a:buFont typeface="Wingdings" charset="2"/>
              <a:buChar char="v"/>
            </a:pPr>
            <a:r>
              <a:rPr lang="en-US" sz="2400" dirty="0" smtClean="0"/>
              <a:t>When studying  a class of parametric statistical models it is important to differentiate model specification from statistical inference.</a:t>
            </a:r>
          </a:p>
          <a:p>
            <a:pPr>
              <a:buFont typeface="Wingdings" charset="2"/>
              <a:buChar char="v"/>
            </a:pPr>
            <a:endParaRPr lang="en-US" sz="2400" dirty="0" smtClean="0"/>
          </a:p>
          <a:p>
            <a:pPr>
              <a:buFont typeface="Wingdings" charset="2"/>
              <a:buChar char="v"/>
            </a:pPr>
            <a:r>
              <a:rPr lang="en-US" sz="2400" dirty="0" smtClean="0"/>
              <a:t>1. Specified models generate probability distributions over the data space as a function of the model’s parameters.</a:t>
            </a:r>
          </a:p>
          <a:p>
            <a:pPr>
              <a:buNone/>
            </a:pPr>
            <a:r>
              <a:rPr lang="en-US" sz="2400" dirty="0" smtClean="0"/>
              <a:t>     2. Statistical inference for a model assumes given data and makes inferences about the parameters that generated it. </a:t>
            </a:r>
          </a:p>
          <a:p>
            <a:pPr>
              <a:buNone/>
            </a:pPr>
            <a:endParaRPr lang="en-US" sz="2400" dirty="0" smtClean="0"/>
          </a:p>
          <a:p>
            <a:pPr>
              <a:buFont typeface="Wingdings" charset="2"/>
              <a:buChar char="v"/>
            </a:pPr>
            <a:r>
              <a:rPr lang="en-US" sz="2400" dirty="0" smtClean="0"/>
              <a:t> In the first part I will concentrate on model specification, and in part 2 say some things about inference. Jay </a:t>
            </a:r>
            <a:r>
              <a:rPr lang="en-US" sz="2400" dirty="0" err="1" smtClean="0"/>
              <a:t>Myung’s</a:t>
            </a:r>
            <a:r>
              <a:rPr lang="en-US" sz="2400" dirty="0" smtClean="0"/>
              <a:t> session will cover much more about inference in a more general setting than just MPT.</a:t>
            </a:r>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algn="l"/>
            <a:r>
              <a:rPr lang="en-US">
                <a:solidFill>
                  <a:srgbClr val="008000"/>
                </a:solidFill>
                <a:ea typeface="ＭＳ Ｐゴシック" pitchFamily="-110" charset="-128"/>
                <a:cs typeface="ＭＳ Ｐゴシック" pitchFamily="-110" charset="-128"/>
              </a:rPr>
              <a:t>Strings for The Example Models</a:t>
            </a:r>
          </a:p>
        </p:txBody>
      </p:sp>
      <p:sp>
        <p:nvSpPr>
          <p:cNvPr id="36868" name="Rectangle 3"/>
          <p:cNvSpPr>
            <a:spLocks noGrp="1" noChangeArrowheads="1"/>
          </p:cNvSpPr>
          <p:nvPr>
            <p:ph type="body" sz="half" idx="1"/>
          </p:nvPr>
        </p:nvSpPr>
        <p:spPr>
          <a:xfrm>
            <a:off x="457200" y="1600200"/>
            <a:ext cx="4038600" cy="5257800"/>
          </a:xfrm>
        </p:spPr>
        <p:txBody>
          <a:bodyPr/>
          <a:lstStyle/>
          <a:p>
            <a:pPr>
              <a:buFontTx/>
              <a:buNone/>
            </a:pPr>
            <a:r>
              <a:rPr lang="en-US" sz="2800" dirty="0">
                <a:ea typeface="ＭＳ Ｐゴシック" pitchFamily="-110" charset="-128"/>
                <a:cs typeface="ＭＳ Ｐゴシック" pitchFamily="-110" charset="-128"/>
              </a:rPr>
              <a:t>.</a:t>
            </a:r>
          </a:p>
        </p:txBody>
      </p:sp>
      <p:sp>
        <p:nvSpPr>
          <p:cNvPr id="36869" name="Text Box 4"/>
          <p:cNvSpPr txBox="1">
            <a:spLocks noChangeArrowheads="1"/>
          </p:cNvSpPr>
          <p:nvPr/>
        </p:nvSpPr>
        <p:spPr bwMode="auto">
          <a:xfrm>
            <a:off x="1066800" y="1676400"/>
            <a:ext cx="2265363" cy="400050"/>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SOURCE A Model</a:t>
            </a:r>
          </a:p>
        </p:txBody>
      </p:sp>
      <p:sp>
        <p:nvSpPr>
          <p:cNvPr id="36870" name="Line 5"/>
          <p:cNvSpPr>
            <a:spLocks noChangeShapeType="1"/>
          </p:cNvSpPr>
          <p:nvPr/>
        </p:nvSpPr>
        <p:spPr bwMode="auto">
          <a:xfrm flipH="1">
            <a:off x="914400" y="2286000"/>
            <a:ext cx="990600" cy="990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871" name="Line 6"/>
          <p:cNvSpPr>
            <a:spLocks noChangeShapeType="1"/>
          </p:cNvSpPr>
          <p:nvPr/>
        </p:nvSpPr>
        <p:spPr bwMode="auto">
          <a:xfrm>
            <a:off x="1905000" y="2286000"/>
            <a:ext cx="838200" cy="990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872" name="Line 7"/>
          <p:cNvSpPr>
            <a:spLocks noChangeShapeType="1"/>
          </p:cNvSpPr>
          <p:nvPr/>
        </p:nvSpPr>
        <p:spPr bwMode="auto">
          <a:xfrm flipH="1">
            <a:off x="304800" y="3276600"/>
            <a:ext cx="609600" cy="762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873" name="Line 8"/>
          <p:cNvSpPr>
            <a:spLocks noChangeShapeType="1"/>
          </p:cNvSpPr>
          <p:nvPr/>
        </p:nvSpPr>
        <p:spPr bwMode="auto">
          <a:xfrm>
            <a:off x="990600" y="3200400"/>
            <a:ext cx="457200" cy="838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874" name="Line 9"/>
          <p:cNvSpPr>
            <a:spLocks noChangeShapeType="1"/>
          </p:cNvSpPr>
          <p:nvPr/>
        </p:nvSpPr>
        <p:spPr bwMode="auto">
          <a:xfrm flipH="1">
            <a:off x="990600" y="4038600"/>
            <a:ext cx="457200" cy="533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875" name="Line 10"/>
          <p:cNvSpPr>
            <a:spLocks noChangeShapeType="1"/>
          </p:cNvSpPr>
          <p:nvPr/>
        </p:nvSpPr>
        <p:spPr bwMode="auto">
          <a:xfrm>
            <a:off x="1447800" y="4038600"/>
            <a:ext cx="304800" cy="533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876" name="Line 11"/>
          <p:cNvSpPr>
            <a:spLocks noChangeShapeType="1"/>
          </p:cNvSpPr>
          <p:nvPr/>
        </p:nvSpPr>
        <p:spPr bwMode="auto">
          <a:xfrm flipH="1">
            <a:off x="2209800" y="3276600"/>
            <a:ext cx="533400" cy="685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877" name="Line 12"/>
          <p:cNvSpPr>
            <a:spLocks noChangeShapeType="1"/>
          </p:cNvSpPr>
          <p:nvPr/>
        </p:nvSpPr>
        <p:spPr bwMode="auto">
          <a:xfrm>
            <a:off x="2743200" y="3276600"/>
            <a:ext cx="457200" cy="685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878" name="Line 13"/>
          <p:cNvSpPr>
            <a:spLocks noChangeShapeType="1"/>
          </p:cNvSpPr>
          <p:nvPr/>
        </p:nvSpPr>
        <p:spPr bwMode="auto">
          <a:xfrm flipH="1">
            <a:off x="1905000" y="3962400"/>
            <a:ext cx="304800" cy="609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879" name="Line 14"/>
          <p:cNvSpPr>
            <a:spLocks noChangeShapeType="1"/>
          </p:cNvSpPr>
          <p:nvPr/>
        </p:nvSpPr>
        <p:spPr bwMode="auto">
          <a:xfrm>
            <a:off x="2286000" y="3962400"/>
            <a:ext cx="381000" cy="533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880" name="Text Box 15"/>
          <p:cNvSpPr txBox="1">
            <a:spLocks noChangeArrowheads="1"/>
          </p:cNvSpPr>
          <p:nvPr/>
        </p:nvSpPr>
        <p:spPr bwMode="auto">
          <a:xfrm>
            <a:off x="974725" y="2474913"/>
            <a:ext cx="450850" cy="366712"/>
          </a:xfrm>
          <a:prstGeom prst="rect">
            <a:avLst/>
          </a:prstGeom>
          <a:noFill/>
          <a:ln w="9525">
            <a:noFill/>
            <a:miter lim="800000"/>
            <a:headEnd/>
            <a:tailEnd/>
          </a:ln>
        </p:spPr>
        <p:txBody>
          <a:bodyPr wrap="none">
            <a:prstTxWarp prst="textNoShape">
              <a:avLst/>
            </a:prstTxWarp>
            <a:spAutoFit/>
          </a:bodyPr>
          <a:lstStyle/>
          <a:p>
            <a:r>
              <a:rPr lang="en-US" sz="1800"/>
              <a:t>D</a:t>
            </a:r>
            <a:r>
              <a:rPr lang="en-US" sz="1800" baseline="-25000"/>
              <a:t>A</a:t>
            </a:r>
            <a:endParaRPr lang="en-US" sz="1800"/>
          </a:p>
        </p:txBody>
      </p:sp>
      <p:sp>
        <p:nvSpPr>
          <p:cNvPr id="36881" name="Text Box 16"/>
          <p:cNvSpPr txBox="1">
            <a:spLocks noChangeArrowheads="1"/>
          </p:cNvSpPr>
          <p:nvPr/>
        </p:nvSpPr>
        <p:spPr bwMode="auto">
          <a:xfrm>
            <a:off x="152400" y="3429000"/>
            <a:ext cx="412750" cy="366713"/>
          </a:xfrm>
          <a:prstGeom prst="rect">
            <a:avLst/>
          </a:prstGeom>
          <a:noFill/>
          <a:ln w="9525">
            <a:noFill/>
            <a:miter lim="800000"/>
            <a:headEnd/>
            <a:tailEnd/>
          </a:ln>
        </p:spPr>
        <p:txBody>
          <a:bodyPr wrap="none">
            <a:prstTxWarp prst="textNoShape">
              <a:avLst/>
            </a:prstTxWarp>
            <a:spAutoFit/>
          </a:bodyPr>
          <a:lstStyle/>
          <a:p>
            <a:r>
              <a:rPr lang="en-US" sz="1800"/>
              <a:t>d</a:t>
            </a:r>
            <a:r>
              <a:rPr lang="en-US" sz="1800" baseline="-25000"/>
              <a:t>A</a:t>
            </a:r>
            <a:endParaRPr lang="en-US" sz="1800"/>
          </a:p>
        </p:txBody>
      </p:sp>
      <p:sp>
        <p:nvSpPr>
          <p:cNvPr id="36882" name="Text Box 17"/>
          <p:cNvSpPr txBox="1">
            <a:spLocks noChangeArrowheads="1"/>
          </p:cNvSpPr>
          <p:nvPr/>
        </p:nvSpPr>
        <p:spPr bwMode="auto">
          <a:xfrm>
            <a:off x="685800" y="3530600"/>
            <a:ext cx="615950" cy="366713"/>
          </a:xfrm>
          <a:prstGeom prst="rect">
            <a:avLst/>
          </a:prstGeom>
          <a:noFill/>
          <a:ln w="9525">
            <a:noFill/>
            <a:miter lim="800000"/>
            <a:headEnd/>
            <a:tailEnd/>
          </a:ln>
        </p:spPr>
        <p:txBody>
          <a:bodyPr wrap="none">
            <a:prstTxWarp prst="textNoShape">
              <a:avLst/>
            </a:prstTxWarp>
            <a:spAutoFit/>
          </a:bodyPr>
          <a:lstStyle/>
          <a:p>
            <a:r>
              <a:rPr lang="en-US" sz="1800"/>
              <a:t>1-d</a:t>
            </a:r>
            <a:r>
              <a:rPr lang="en-US" sz="1800" baseline="-25000"/>
              <a:t>A</a:t>
            </a:r>
            <a:endParaRPr lang="en-US" sz="1800"/>
          </a:p>
        </p:txBody>
      </p:sp>
      <p:sp>
        <p:nvSpPr>
          <p:cNvPr id="36883" name="Text Box 18"/>
          <p:cNvSpPr txBox="1">
            <a:spLocks noChangeArrowheads="1"/>
          </p:cNvSpPr>
          <p:nvPr/>
        </p:nvSpPr>
        <p:spPr bwMode="auto">
          <a:xfrm>
            <a:off x="136525" y="3973513"/>
            <a:ext cx="477838" cy="396875"/>
          </a:xfrm>
          <a:prstGeom prst="rect">
            <a:avLst/>
          </a:prstGeom>
          <a:noFill/>
          <a:ln w="9525">
            <a:noFill/>
            <a:miter lim="800000"/>
            <a:headEnd/>
            <a:tailEnd/>
          </a:ln>
        </p:spPr>
        <p:txBody>
          <a:bodyPr wrap="none">
            <a:prstTxWarp prst="textNoShape">
              <a:avLst/>
            </a:prstTxWarp>
            <a:spAutoFit/>
          </a:bodyPr>
          <a:lstStyle/>
          <a:p>
            <a:r>
              <a:rPr lang="en-US"/>
              <a:t>C</a:t>
            </a:r>
            <a:r>
              <a:rPr lang="en-US" baseline="-25000"/>
              <a:t>A</a:t>
            </a:r>
            <a:endParaRPr lang="en-US"/>
          </a:p>
        </p:txBody>
      </p:sp>
      <p:sp>
        <p:nvSpPr>
          <p:cNvPr id="36884" name="Text Box 19"/>
          <p:cNvSpPr txBox="1">
            <a:spLocks noChangeArrowheads="1"/>
          </p:cNvSpPr>
          <p:nvPr/>
        </p:nvSpPr>
        <p:spPr bwMode="auto">
          <a:xfrm>
            <a:off x="914400" y="4114800"/>
            <a:ext cx="311150" cy="366713"/>
          </a:xfrm>
          <a:prstGeom prst="rect">
            <a:avLst/>
          </a:prstGeom>
          <a:noFill/>
          <a:ln w="9525">
            <a:noFill/>
            <a:miter lim="800000"/>
            <a:headEnd/>
            <a:tailEnd/>
          </a:ln>
        </p:spPr>
        <p:txBody>
          <a:bodyPr wrap="none">
            <a:prstTxWarp prst="textNoShape">
              <a:avLst/>
            </a:prstTxWarp>
            <a:spAutoFit/>
          </a:bodyPr>
          <a:lstStyle/>
          <a:p>
            <a:r>
              <a:rPr lang="en-US" sz="1800"/>
              <a:t>a</a:t>
            </a:r>
          </a:p>
        </p:txBody>
      </p:sp>
      <p:sp>
        <p:nvSpPr>
          <p:cNvPr id="36885" name="Text Box 20"/>
          <p:cNvSpPr txBox="1">
            <a:spLocks noChangeArrowheads="1"/>
          </p:cNvSpPr>
          <p:nvPr/>
        </p:nvSpPr>
        <p:spPr bwMode="auto">
          <a:xfrm>
            <a:off x="1219200" y="4114800"/>
            <a:ext cx="514350" cy="366713"/>
          </a:xfrm>
          <a:prstGeom prst="rect">
            <a:avLst/>
          </a:prstGeom>
          <a:noFill/>
          <a:ln w="9525">
            <a:noFill/>
            <a:miter lim="800000"/>
            <a:headEnd/>
            <a:tailEnd/>
          </a:ln>
        </p:spPr>
        <p:txBody>
          <a:bodyPr wrap="none">
            <a:prstTxWarp prst="textNoShape">
              <a:avLst/>
            </a:prstTxWarp>
            <a:spAutoFit/>
          </a:bodyPr>
          <a:lstStyle/>
          <a:p>
            <a:r>
              <a:rPr lang="en-US" sz="1800"/>
              <a:t>1-a</a:t>
            </a:r>
          </a:p>
        </p:txBody>
      </p:sp>
      <p:sp>
        <p:nvSpPr>
          <p:cNvPr id="36886" name="Text Box 21"/>
          <p:cNvSpPr txBox="1">
            <a:spLocks noChangeArrowheads="1"/>
          </p:cNvSpPr>
          <p:nvPr/>
        </p:nvSpPr>
        <p:spPr bwMode="auto">
          <a:xfrm>
            <a:off x="1736725" y="3998913"/>
            <a:ext cx="311150" cy="366712"/>
          </a:xfrm>
          <a:prstGeom prst="rect">
            <a:avLst/>
          </a:prstGeom>
          <a:noFill/>
          <a:ln w="9525">
            <a:noFill/>
            <a:miter lim="800000"/>
            <a:headEnd/>
            <a:tailEnd/>
          </a:ln>
        </p:spPr>
        <p:txBody>
          <a:bodyPr wrap="none">
            <a:prstTxWarp prst="textNoShape">
              <a:avLst/>
            </a:prstTxWarp>
            <a:spAutoFit/>
          </a:bodyPr>
          <a:lstStyle/>
          <a:p>
            <a:r>
              <a:rPr lang="en-US" sz="1800"/>
              <a:t>g</a:t>
            </a:r>
          </a:p>
        </p:txBody>
      </p:sp>
      <p:sp>
        <p:nvSpPr>
          <p:cNvPr id="36887" name="Text Box 22"/>
          <p:cNvSpPr txBox="1">
            <a:spLocks noChangeArrowheads="1"/>
          </p:cNvSpPr>
          <p:nvPr/>
        </p:nvSpPr>
        <p:spPr bwMode="auto">
          <a:xfrm>
            <a:off x="2117725" y="4075113"/>
            <a:ext cx="514350" cy="366712"/>
          </a:xfrm>
          <a:prstGeom prst="rect">
            <a:avLst/>
          </a:prstGeom>
          <a:noFill/>
          <a:ln w="9525">
            <a:noFill/>
            <a:miter lim="800000"/>
            <a:headEnd/>
            <a:tailEnd/>
          </a:ln>
        </p:spPr>
        <p:txBody>
          <a:bodyPr wrap="none">
            <a:prstTxWarp prst="textNoShape">
              <a:avLst/>
            </a:prstTxWarp>
            <a:spAutoFit/>
          </a:bodyPr>
          <a:lstStyle/>
          <a:p>
            <a:r>
              <a:rPr lang="en-US" sz="1800"/>
              <a:t>1-g</a:t>
            </a:r>
          </a:p>
        </p:txBody>
      </p:sp>
      <p:sp>
        <p:nvSpPr>
          <p:cNvPr id="36888" name="Text Box 23"/>
          <p:cNvSpPr txBox="1">
            <a:spLocks noChangeArrowheads="1"/>
          </p:cNvSpPr>
          <p:nvPr/>
        </p:nvSpPr>
        <p:spPr bwMode="auto">
          <a:xfrm>
            <a:off x="898525" y="4532313"/>
            <a:ext cx="450850" cy="366712"/>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A</a:t>
            </a:r>
            <a:endParaRPr lang="en-US" sz="1800"/>
          </a:p>
        </p:txBody>
      </p:sp>
      <p:sp>
        <p:nvSpPr>
          <p:cNvPr id="36889" name="Text Box 24"/>
          <p:cNvSpPr txBox="1">
            <a:spLocks noChangeArrowheads="1"/>
          </p:cNvSpPr>
          <p:nvPr/>
        </p:nvSpPr>
        <p:spPr bwMode="auto">
          <a:xfrm>
            <a:off x="1508125" y="4532313"/>
            <a:ext cx="450850" cy="366712"/>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B</a:t>
            </a:r>
            <a:endParaRPr lang="en-US" sz="1800"/>
          </a:p>
        </p:txBody>
      </p:sp>
      <p:sp>
        <p:nvSpPr>
          <p:cNvPr id="36890" name="Text Box 25"/>
          <p:cNvSpPr txBox="1">
            <a:spLocks noChangeArrowheads="1"/>
          </p:cNvSpPr>
          <p:nvPr/>
        </p:nvSpPr>
        <p:spPr bwMode="auto">
          <a:xfrm>
            <a:off x="1889125" y="4456113"/>
            <a:ext cx="450850" cy="366712"/>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A</a:t>
            </a:r>
            <a:endParaRPr lang="en-US" sz="1800"/>
          </a:p>
        </p:txBody>
      </p:sp>
      <p:sp>
        <p:nvSpPr>
          <p:cNvPr id="36891" name="Text Box 26"/>
          <p:cNvSpPr txBox="1">
            <a:spLocks noChangeArrowheads="1"/>
          </p:cNvSpPr>
          <p:nvPr/>
        </p:nvSpPr>
        <p:spPr bwMode="auto">
          <a:xfrm>
            <a:off x="2498725" y="4456113"/>
            <a:ext cx="450850" cy="366712"/>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B</a:t>
            </a:r>
            <a:endParaRPr lang="en-US" sz="1800"/>
          </a:p>
        </p:txBody>
      </p:sp>
      <p:sp>
        <p:nvSpPr>
          <p:cNvPr id="36892" name="Text Box 28"/>
          <p:cNvSpPr txBox="1">
            <a:spLocks noChangeArrowheads="1"/>
          </p:cNvSpPr>
          <p:nvPr/>
        </p:nvSpPr>
        <p:spPr bwMode="auto">
          <a:xfrm>
            <a:off x="3032125" y="3846513"/>
            <a:ext cx="458788" cy="366712"/>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N</a:t>
            </a:r>
            <a:endParaRPr lang="en-US" sz="1800"/>
          </a:p>
        </p:txBody>
      </p:sp>
      <p:sp>
        <p:nvSpPr>
          <p:cNvPr id="36893" name="Text Box 29"/>
          <p:cNvSpPr txBox="1">
            <a:spLocks noChangeArrowheads="1"/>
          </p:cNvSpPr>
          <p:nvPr/>
        </p:nvSpPr>
        <p:spPr bwMode="auto">
          <a:xfrm>
            <a:off x="2057400" y="3429000"/>
            <a:ext cx="325438" cy="396875"/>
          </a:xfrm>
          <a:prstGeom prst="rect">
            <a:avLst/>
          </a:prstGeom>
          <a:noFill/>
          <a:ln w="9525">
            <a:noFill/>
            <a:miter lim="800000"/>
            <a:headEnd/>
            <a:tailEnd/>
          </a:ln>
        </p:spPr>
        <p:txBody>
          <a:bodyPr wrap="none">
            <a:prstTxWarp prst="textNoShape">
              <a:avLst/>
            </a:prstTxWarp>
            <a:spAutoFit/>
          </a:bodyPr>
          <a:lstStyle/>
          <a:p>
            <a:r>
              <a:rPr lang="en-US"/>
              <a:t>b</a:t>
            </a:r>
          </a:p>
        </p:txBody>
      </p:sp>
      <p:sp>
        <p:nvSpPr>
          <p:cNvPr id="36894" name="Text Box 30"/>
          <p:cNvSpPr txBox="1">
            <a:spLocks noChangeArrowheads="1"/>
          </p:cNvSpPr>
          <p:nvPr/>
        </p:nvSpPr>
        <p:spPr bwMode="auto">
          <a:xfrm>
            <a:off x="2438400" y="3429000"/>
            <a:ext cx="550863" cy="396875"/>
          </a:xfrm>
          <a:prstGeom prst="rect">
            <a:avLst/>
          </a:prstGeom>
          <a:noFill/>
          <a:ln w="9525">
            <a:noFill/>
            <a:miter lim="800000"/>
            <a:headEnd/>
            <a:tailEnd/>
          </a:ln>
        </p:spPr>
        <p:txBody>
          <a:bodyPr wrap="none">
            <a:prstTxWarp prst="textNoShape">
              <a:avLst/>
            </a:prstTxWarp>
            <a:spAutoFit/>
          </a:bodyPr>
          <a:lstStyle/>
          <a:p>
            <a:r>
              <a:rPr lang="en-US"/>
              <a:t>1-b</a:t>
            </a:r>
          </a:p>
        </p:txBody>
      </p:sp>
      <p:sp>
        <p:nvSpPr>
          <p:cNvPr id="36895" name="Text Box 31"/>
          <p:cNvSpPr txBox="1">
            <a:spLocks noChangeArrowheads="1"/>
          </p:cNvSpPr>
          <p:nvPr/>
        </p:nvSpPr>
        <p:spPr bwMode="auto">
          <a:xfrm>
            <a:off x="1676400" y="2514600"/>
            <a:ext cx="654050" cy="366713"/>
          </a:xfrm>
          <a:prstGeom prst="rect">
            <a:avLst/>
          </a:prstGeom>
          <a:noFill/>
          <a:ln w="9525">
            <a:noFill/>
            <a:miter lim="800000"/>
            <a:headEnd/>
            <a:tailEnd/>
          </a:ln>
        </p:spPr>
        <p:txBody>
          <a:bodyPr wrap="none">
            <a:prstTxWarp prst="textNoShape">
              <a:avLst/>
            </a:prstTxWarp>
            <a:spAutoFit/>
          </a:bodyPr>
          <a:lstStyle/>
          <a:p>
            <a:r>
              <a:rPr lang="en-US" sz="1800"/>
              <a:t>1-D</a:t>
            </a:r>
            <a:r>
              <a:rPr lang="en-US" sz="1800" baseline="-25000"/>
              <a:t>A</a:t>
            </a:r>
            <a:endParaRPr lang="en-US" sz="1800"/>
          </a:p>
        </p:txBody>
      </p:sp>
      <p:sp>
        <p:nvSpPr>
          <p:cNvPr id="36896" name="Rectangle 62"/>
          <p:cNvSpPr>
            <a:spLocks noChangeArrowheads="1"/>
          </p:cNvSpPr>
          <p:nvPr/>
        </p:nvSpPr>
        <p:spPr bwMode="auto">
          <a:xfrm>
            <a:off x="0" y="1752600"/>
            <a:ext cx="9296400" cy="50292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pPr>
            <a:endParaRPr lang="en-US" sz="3200"/>
          </a:p>
        </p:txBody>
      </p:sp>
      <p:graphicFrame>
        <p:nvGraphicFramePr>
          <p:cNvPr id="36866" name="Object 2"/>
          <p:cNvGraphicFramePr>
            <a:graphicFrameLocks noChangeAspect="1"/>
          </p:cNvGraphicFramePr>
          <p:nvPr/>
        </p:nvGraphicFramePr>
        <p:xfrm>
          <a:off x="381000" y="5638800"/>
          <a:ext cx="3249613" cy="368300"/>
        </p:xfrm>
        <a:graphic>
          <a:graphicData uri="http://schemas.openxmlformats.org/presentationml/2006/ole">
            <mc:AlternateContent xmlns:mc="http://schemas.openxmlformats.org/markup-compatibility/2006">
              <mc:Choice xmlns:v="urn:schemas-microsoft-com:vml" Requires="v">
                <p:oleObj spid="_x0000_s67589" name="Equation" r:id="rId3" imgW="1905000" imgH="215900" progId="Equation.3">
                  <p:embed/>
                </p:oleObj>
              </mc:Choice>
              <mc:Fallback>
                <p:oleObj name="Equation" r:id="rId3" imgW="1905000" imgH="215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638800"/>
                        <a:ext cx="3249613"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97" name="Line 5"/>
          <p:cNvSpPr>
            <a:spLocks noChangeShapeType="1"/>
          </p:cNvSpPr>
          <p:nvPr/>
        </p:nvSpPr>
        <p:spPr bwMode="auto">
          <a:xfrm flipH="1">
            <a:off x="5334000" y="2057400"/>
            <a:ext cx="1295400" cy="685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898" name="Line 5"/>
          <p:cNvSpPr>
            <a:spLocks noChangeShapeType="1"/>
          </p:cNvSpPr>
          <p:nvPr/>
        </p:nvSpPr>
        <p:spPr bwMode="auto">
          <a:xfrm flipH="1">
            <a:off x="6858000" y="2743200"/>
            <a:ext cx="4572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899" name="Line 5"/>
          <p:cNvSpPr>
            <a:spLocks noChangeShapeType="1"/>
          </p:cNvSpPr>
          <p:nvPr/>
        </p:nvSpPr>
        <p:spPr bwMode="auto">
          <a:xfrm flipH="1">
            <a:off x="4876800" y="2743200"/>
            <a:ext cx="4572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00" name="Line 6"/>
          <p:cNvSpPr>
            <a:spLocks noChangeShapeType="1"/>
          </p:cNvSpPr>
          <p:nvPr/>
        </p:nvSpPr>
        <p:spPr bwMode="auto">
          <a:xfrm>
            <a:off x="5410200" y="2743200"/>
            <a:ext cx="3810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01" name="Line 6"/>
          <p:cNvSpPr>
            <a:spLocks noChangeShapeType="1"/>
          </p:cNvSpPr>
          <p:nvPr/>
        </p:nvSpPr>
        <p:spPr bwMode="auto">
          <a:xfrm>
            <a:off x="6629400" y="2057400"/>
            <a:ext cx="762000" cy="685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02" name="Line 5"/>
          <p:cNvSpPr>
            <a:spLocks noChangeShapeType="1"/>
          </p:cNvSpPr>
          <p:nvPr/>
        </p:nvSpPr>
        <p:spPr bwMode="auto">
          <a:xfrm flipH="1">
            <a:off x="5284788" y="3216275"/>
            <a:ext cx="4572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03" name="Line 6"/>
          <p:cNvSpPr>
            <a:spLocks noChangeShapeType="1"/>
          </p:cNvSpPr>
          <p:nvPr/>
        </p:nvSpPr>
        <p:spPr bwMode="auto">
          <a:xfrm>
            <a:off x="5715000" y="3124200"/>
            <a:ext cx="3810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04" name="Line 5"/>
          <p:cNvSpPr>
            <a:spLocks noChangeShapeType="1"/>
          </p:cNvSpPr>
          <p:nvPr/>
        </p:nvSpPr>
        <p:spPr bwMode="auto">
          <a:xfrm flipH="1">
            <a:off x="6400800" y="3200400"/>
            <a:ext cx="4572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05" name="Line 6"/>
          <p:cNvSpPr>
            <a:spLocks noChangeShapeType="1"/>
          </p:cNvSpPr>
          <p:nvPr/>
        </p:nvSpPr>
        <p:spPr bwMode="auto">
          <a:xfrm>
            <a:off x="6934200" y="3200400"/>
            <a:ext cx="3810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06" name="Line 5"/>
          <p:cNvSpPr>
            <a:spLocks noChangeShapeType="1"/>
          </p:cNvSpPr>
          <p:nvPr/>
        </p:nvSpPr>
        <p:spPr bwMode="auto">
          <a:xfrm flipH="1">
            <a:off x="6781800" y="3657600"/>
            <a:ext cx="4572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07" name="Line 6"/>
          <p:cNvSpPr>
            <a:spLocks noChangeShapeType="1"/>
          </p:cNvSpPr>
          <p:nvPr/>
        </p:nvSpPr>
        <p:spPr bwMode="auto">
          <a:xfrm>
            <a:off x="7239000" y="3581400"/>
            <a:ext cx="3810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08" name="Line 6"/>
          <p:cNvSpPr>
            <a:spLocks noChangeShapeType="1"/>
          </p:cNvSpPr>
          <p:nvPr/>
        </p:nvSpPr>
        <p:spPr bwMode="auto">
          <a:xfrm>
            <a:off x="7391400" y="2743200"/>
            <a:ext cx="6858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09" name="Line 5"/>
          <p:cNvSpPr>
            <a:spLocks noChangeShapeType="1"/>
          </p:cNvSpPr>
          <p:nvPr/>
        </p:nvSpPr>
        <p:spPr bwMode="auto">
          <a:xfrm flipH="1">
            <a:off x="7620000" y="3200400"/>
            <a:ext cx="4572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10" name="Line 6"/>
          <p:cNvSpPr>
            <a:spLocks noChangeShapeType="1"/>
          </p:cNvSpPr>
          <p:nvPr/>
        </p:nvSpPr>
        <p:spPr bwMode="auto">
          <a:xfrm>
            <a:off x="8077200" y="3200400"/>
            <a:ext cx="3810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11" name="Line 6"/>
          <p:cNvSpPr>
            <a:spLocks noChangeShapeType="1"/>
          </p:cNvSpPr>
          <p:nvPr/>
        </p:nvSpPr>
        <p:spPr bwMode="auto">
          <a:xfrm>
            <a:off x="8458200" y="3657600"/>
            <a:ext cx="3810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12" name="Line 5"/>
          <p:cNvSpPr>
            <a:spLocks noChangeShapeType="1"/>
          </p:cNvSpPr>
          <p:nvPr/>
        </p:nvSpPr>
        <p:spPr bwMode="auto">
          <a:xfrm flipH="1">
            <a:off x="8001000" y="3581400"/>
            <a:ext cx="4572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6913" name="TextBox 102"/>
          <p:cNvSpPr txBox="1">
            <a:spLocks noChangeArrowheads="1"/>
          </p:cNvSpPr>
          <p:nvPr/>
        </p:nvSpPr>
        <p:spPr bwMode="auto">
          <a:xfrm>
            <a:off x="4648200" y="3200400"/>
            <a:ext cx="454025"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A</a:t>
            </a:r>
            <a:endParaRPr lang="en-US" sz="1800"/>
          </a:p>
        </p:txBody>
      </p:sp>
      <p:sp>
        <p:nvSpPr>
          <p:cNvPr id="36914" name="TextBox 104"/>
          <p:cNvSpPr txBox="1">
            <a:spLocks noChangeArrowheads="1"/>
          </p:cNvSpPr>
          <p:nvPr/>
        </p:nvSpPr>
        <p:spPr bwMode="auto">
          <a:xfrm>
            <a:off x="7924800" y="4038600"/>
            <a:ext cx="454025"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B</a:t>
            </a:r>
            <a:endParaRPr lang="en-US" sz="1800"/>
          </a:p>
        </p:txBody>
      </p:sp>
      <p:sp>
        <p:nvSpPr>
          <p:cNvPr id="36915" name="TextBox 105"/>
          <p:cNvSpPr txBox="1">
            <a:spLocks noChangeArrowheads="1"/>
          </p:cNvSpPr>
          <p:nvPr/>
        </p:nvSpPr>
        <p:spPr bwMode="auto">
          <a:xfrm>
            <a:off x="5029200" y="3657600"/>
            <a:ext cx="557213"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AB</a:t>
            </a:r>
            <a:endParaRPr lang="en-US" sz="1800"/>
          </a:p>
        </p:txBody>
      </p:sp>
      <p:sp>
        <p:nvSpPr>
          <p:cNvPr id="36916" name="TextBox 108"/>
          <p:cNvSpPr txBox="1">
            <a:spLocks noChangeArrowheads="1"/>
          </p:cNvSpPr>
          <p:nvPr/>
        </p:nvSpPr>
        <p:spPr bwMode="auto">
          <a:xfrm>
            <a:off x="5715000" y="3581400"/>
            <a:ext cx="454025"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A</a:t>
            </a:r>
            <a:endParaRPr lang="en-US" sz="1800"/>
          </a:p>
        </p:txBody>
      </p:sp>
      <p:sp>
        <p:nvSpPr>
          <p:cNvPr id="36917" name="TextBox 109"/>
          <p:cNvSpPr txBox="1">
            <a:spLocks noChangeArrowheads="1"/>
          </p:cNvSpPr>
          <p:nvPr/>
        </p:nvSpPr>
        <p:spPr bwMode="auto">
          <a:xfrm>
            <a:off x="6705600" y="4114800"/>
            <a:ext cx="454025"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B</a:t>
            </a:r>
            <a:endParaRPr lang="en-US" sz="1800"/>
          </a:p>
        </p:txBody>
      </p:sp>
      <p:sp>
        <p:nvSpPr>
          <p:cNvPr id="36918" name="TextBox 110"/>
          <p:cNvSpPr txBox="1">
            <a:spLocks noChangeArrowheads="1"/>
          </p:cNvSpPr>
          <p:nvPr/>
        </p:nvSpPr>
        <p:spPr bwMode="auto">
          <a:xfrm>
            <a:off x="8689975" y="4114800"/>
            <a:ext cx="471488"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O</a:t>
            </a:r>
            <a:endParaRPr lang="en-US" sz="1800"/>
          </a:p>
        </p:txBody>
      </p:sp>
      <p:sp>
        <p:nvSpPr>
          <p:cNvPr id="36919" name="TextBox 111"/>
          <p:cNvSpPr txBox="1">
            <a:spLocks noChangeArrowheads="1"/>
          </p:cNvSpPr>
          <p:nvPr/>
        </p:nvSpPr>
        <p:spPr bwMode="auto">
          <a:xfrm>
            <a:off x="6172200" y="3657600"/>
            <a:ext cx="557213"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AB</a:t>
            </a:r>
            <a:endParaRPr lang="en-US" sz="1800"/>
          </a:p>
        </p:txBody>
      </p:sp>
      <p:sp>
        <p:nvSpPr>
          <p:cNvPr id="36920" name="TextBox 112"/>
          <p:cNvSpPr txBox="1">
            <a:spLocks noChangeArrowheads="1"/>
          </p:cNvSpPr>
          <p:nvPr/>
        </p:nvSpPr>
        <p:spPr bwMode="auto">
          <a:xfrm>
            <a:off x="7391400" y="4114800"/>
            <a:ext cx="454025"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B</a:t>
            </a:r>
            <a:endParaRPr lang="en-US" sz="1800"/>
          </a:p>
        </p:txBody>
      </p:sp>
      <p:sp>
        <p:nvSpPr>
          <p:cNvPr id="36921" name="TextBox 113"/>
          <p:cNvSpPr txBox="1">
            <a:spLocks noChangeArrowheads="1"/>
          </p:cNvSpPr>
          <p:nvPr/>
        </p:nvSpPr>
        <p:spPr bwMode="auto">
          <a:xfrm>
            <a:off x="7543800" y="3581400"/>
            <a:ext cx="454025"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A</a:t>
            </a:r>
            <a:endParaRPr lang="en-US" sz="1800"/>
          </a:p>
        </p:txBody>
      </p:sp>
      <p:sp>
        <p:nvSpPr>
          <p:cNvPr id="36922" name="TextBox 114"/>
          <p:cNvSpPr txBox="1">
            <a:spLocks noChangeArrowheads="1"/>
          </p:cNvSpPr>
          <p:nvPr/>
        </p:nvSpPr>
        <p:spPr bwMode="auto">
          <a:xfrm>
            <a:off x="5715000" y="2057400"/>
            <a:ext cx="379413" cy="338138"/>
          </a:xfrm>
          <a:prstGeom prst="rect">
            <a:avLst/>
          </a:prstGeom>
          <a:noFill/>
          <a:ln w="9525">
            <a:noFill/>
            <a:miter lim="800000"/>
            <a:headEnd/>
            <a:tailEnd/>
          </a:ln>
        </p:spPr>
        <p:txBody>
          <a:bodyPr wrap="none">
            <a:prstTxWarp prst="textNoShape">
              <a:avLst/>
            </a:prstTxWarp>
            <a:spAutoFit/>
          </a:bodyPr>
          <a:lstStyle/>
          <a:p>
            <a:r>
              <a:rPr lang="en-US" sz="1600"/>
              <a:t>p*</a:t>
            </a:r>
          </a:p>
        </p:txBody>
      </p:sp>
      <p:sp>
        <p:nvSpPr>
          <p:cNvPr id="36923" name="TextBox 115"/>
          <p:cNvSpPr txBox="1">
            <a:spLocks noChangeArrowheads="1"/>
          </p:cNvSpPr>
          <p:nvPr/>
        </p:nvSpPr>
        <p:spPr bwMode="auto">
          <a:xfrm>
            <a:off x="7162800" y="2057400"/>
            <a:ext cx="560388" cy="338138"/>
          </a:xfrm>
          <a:prstGeom prst="rect">
            <a:avLst/>
          </a:prstGeom>
          <a:noFill/>
          <a:ln w="9525">
            <a:noFill/>
            <a:miter lim="800000"/>
            <a:headEnd/>
            <a:tailEnd/>
          </a:ln>
        </p:spPr>
        <p:txBody>
          <a:bodyPr wrap="none">
            <a:prstTxWarp prst="textNoShape">
              <a:avLst/>
            </a:prstTxWarp>
            <a:spAutoFit/>
          </a:bodyPr>
          <a:lstStyle/>
          <a:p>
            <a:r>
              <a:rPr lang="en-US" sz="1600"/>
              <a:t>1-p*</a:t>
            </a:r>
          </a:p>
        </p:txBody>
      </p:sp>
      <p:sp>
        <p:nvSpPr>
          <p:cNvPr id="36924" name="TextBox 116"/>
          <p:cNvSpPr txBox="1">
            <a:spLocks noChangeArrowheads="1"/>
          </p:cNvSpPr>
          <p:nvPr/>
        </p:nvSpPr>
        <p:spPr bwMode="auto">
          <a:xfrm>
            <a:off x="4800600" y="2667000"/>
            <a:ext cx="379413" cy="338138"/>
          </a:xfrm>
          <a:prstGeom prst="rect">
            <a:avLst/>
          </a:prstGeom>
          <a:noFill/>
          <a:ln w="9525">
            <a:noFill/>
            <a:miter lim="800000"/>
            <a:headEnd/>
            <a:tailEnd/>
          </a:ln>
        </p:spPr>
        <p:txBody>
          <a:bodyPr wrap="none">
            <a:prstTxWarp prst="textNoShape">
              <a:avLst/>
            </a:prstTxWarp>
            <a:spAutoFit/>
          </a:bodyPr>
          <a:lstStyle/>
          <a:p>
            <a:r>
              <a:rPr lang="en-US" sz="1600"/>
              <a:t>p*</a:t>
            </a:r>
          </a:p>
        </p:txBody>
      </p:sp>
      <p:sp>
        <p:nvSpPr>
          <p:cNvPr id="36925" name="TextBox 117"/>
          <p:cNvSpPr txBox="1">
            <a:spLocks noChangeArrowheads="1"/>
          </p:cNvSpPr>
          <p:nvPr/>
        </p:nvSpPr>
        <p:spPr bwMode="auto">
          <a:xfrm>
            <a:off x="5181600" y="2819400"/>
            <a:ext cx="560388" cy="338138"/>
          </a:xfrm>
          <a:prstGeom prst="rect">
            <a:avLst/>
          </a:prstGeom>
          <a:noFill/>
          <a:ln w="9525">
            <a:noFill/>
            <a:miter lim="800000"/>
            <a:headEnd/>
            <a:tailEnd/>
          </a:ln>
        </p:spPr>
        <p:txBody>
          <a:bodyPr wrap="none">
            <a:prstTxWarp prst="textNoShape">
              <a:avLst/>
            </a:prstTxWarp>
            <a:spAutoFit/>
          </a:bodyPr>
          <a:lstStyle/>
          <a:p>
            <a:r>
              <a:rPr lang="en-US" sz="1600"/>
              <a:t>1-p*</a:t>
            </a:r>
          </a:p>
        </p:txBody>
      </p:sp>
      <p:sp>
        <p:nvSpPr>
          <p:cNvPr id="36926" name="TextBox 118"/>
          <p:cNvSpPr txBox="1">
            <a:spLocks noChangeArrowheads="1"/>
          </p:cNvSpPr>
          <p:nvPr/>
        </p:nvSpPr>
        <p:spPr bwMode="auto">
          <a:xfrm>
            <a:off x="8001000" y="3581400"/>
            <a:ext cx="309563" cy="396875"/>
          </a:xfrm>
          <a:prstGeom prst="rect">
            <a:avLst/>
          </a:prstGeom>
          <a:noFill/>
          <a:ln w="9525">
            <a:noFill/>
            <a:miter lim="800000"/>
            <a:headEnd/>
            <a:tailEnd/>
          </a:ln>
        </p:spPr>
        <p:txBody>
          <a:bodyPr wrap="none">
            <a:prstTxWarp prst="textNoShape">
              <a:avLst/>
            </a:prstTxWarp>
            <a:spAutoFit/>
          </a:bodyPr>
          <a:lstStyle/>
          <a:p>
            <a:r>
              <a:rPr lang="en-US" i="1"/>
              <a:t>θ</a:t>
            </a:r>
          </a:p>
        </p:txBody>
      </p:sp>
      <p:sp>
        <p:nvSpPr>
          <p:cNvPr id="36928" name="TextBox 120"/>
          <p:cNvSpPr txBox="1">
            <a:spLocks noChangeArrowheads="1"/>
          </p:cNvSpPr>
          <p:nvPr/>
        </p:nvSpPr>
        <p:spPr bwMode="auto">
          <a:xfrm>
            <a:off x="8305800" y="3810000"/>
            <a:ext cx="490538" cy="396875"/>
          </a:xfrm>
          <a:prstGeom prst="rect">
            <a:avLst/>
          </a:prstGeom>
          <a:noFill/>
          <a:ln w="9525">
            <a:noFill/>
            <a:miter lim="800000"/>
            <a:headEnd/>
            <a:tailEnd/>
          </a:ln>
        </p:spPr>
        <p:txBody>
          <a:bodyPr wrap="none">
            <a:prstTxWarp prst="textNoShape">
              <a:avLst/>
            </a:prstTxWarp>
            <a:spAutoFit/>
          </a:bodyPr>
          <a:lstStyle/>
          <a:p>
            <a:r>
              <a:rPr lang="en-US" sz="1600"/>
              <a:t>1-</a:t>
            </a:r>
            <a:r>
              <a:rPr lang="en-US" i="1"/>
              <a:t>θ</a:t>
            </a:r>
            <a:endParaRPr lang="en-US" sz="1600"/>
          </a:p>
        </p:txBody>
      </p:sp>
      <p:sp>
        <p:nvSpPr>
          <p:cNvPr id="36929" name="TextBox 121"/>
          <p:cNvSpPr txBox="1">
            <a:spLocks noChangeArrowheads="1"/>
          </p:cNvSpPr>
          <p:nvPr/>
        </p:nvSpPr>
        <p:spPr bwMode="auto">
          <a:xfrm>
            <a:off x="5562600" y="3276600"/>
            <a:ext cx="490538" cy="396875"/>
          </a:xfrm>
          <a:prstGeom prst="rect">
            <a:avLst/>
          </a:prstGeom>
          <a:noFill/>
          <a:ln w="9525">
            <a:noFill/>
            <a:miter lim="800000"/>
            <a:headEnd/>
            <a:tailEnd/>
          </a:ln>
        </p:spPr>
        <p:txBody>
          <a:bodyPr wrap="none">
            <a:prstTxWarp prst="textNoShape">
              <a:avLst/>
            </a:prstTxWarp>
            <a:spAutoFit/>
          </a:bodyPr>
          <a:lstStyle/>
          <a:p>
            <a:r>
              <a:rPr lang="en-US" sz="1600"/>
              <a:t>1-</a:t>
            </a:r>
            <a:r>
              <a:rPr lang="en-US" i="1"/>
              <a:t>θ</a:t>
            </a:r>
            <a:endParaRPr lang="en-US" sz="1600"/>
          </a:p>
        </p:txBody>
      </p:sp>
      <p:sp>
        <p:nvSpPr>
          <p:cNvPr id="36930" name="TextBox 122"/>
          <p:cNvSpPr txBox="1">
            <a:spLocks noChangeArrowheads="1"/>
          </p:cNvSpPr>
          <p:nvPr/>
        </p:nvSpPr>
        <p:spPr bwMode="auto">
          <a:xfrm>
            <a:off x="7010400" y="3810000"/>
            <a:ext cx="490538" cy="396875"/>
          </a:xfrm>
          <a:prstGeom prst="rect">
            <a:avLst/>
          </a:prstGeom>
          <a:noFill/>
          <a:ln w="9525">
            <a:noFill/>
            <a:miter lim="800000"/>
            <a:headEnd/>
            <a:tailEnd/>
          </a:ln>
        </p:spPr>
        <p:txBody>
          <a:bodyPr wrap="none">
            <a:prstTxWarp prst="textNoShape">
              <a:avLst/>
            </a:prstTxWarp>
            <a:spAutoFit/>
          </a:bodyPr>
          <a:lstStyle/>
          <a:p>
            <a:r>
              <a:rPr lang="en-US" sz="1600"/>
              <a:t>1-</a:t>
            </a:r>
            <a:r>
              <a:rPr lang="en-US" i="1"/>
              <a:t>θ</a:t>
            </a:r>
          </a:p>
        </p:txBody>
      </p:sp>
      <p:sp>
        <p:nvSpPr>
          <p:cNvPr id="36931" name="TextBox 123"/>
          <p:cNvSpPr txBox="1">
            <a:spLocks noChangeArrowheads="1"/>
          </p:cNvSpPr>
          <p:nvPr/>
        </p:nvSpPr>
        <p:spPr bwMode="auto">
          <a:xfrm>
            <a:off x="6781800" y="3581400"/>
            <a:ext cx="298450" cy="396875"/>
          </a:xfrm>
          <a:prstGeom prst="rect">
            <a:avLst/>
          </a:prstGeom>
          <a:noFill/>
          <a:ln w="9525">
            <a:noFill/>
            <a:miter lim="800000"/>
            <a:headEnd/>
            <a:tailEnd/>
          </a:ln>
        </p:spPr>
        <p:txBody>
          <a:bodyPr>
            <a:prstTxWarp prst="textNoShape">
              <a:avLst/>
            </a:prstTxWarp>
            <a:spAutoFit/>
          </a:bodyPr>
          <a:lstStyle/>
          <a:p>
            <a:r>
              <a:rPr lang="en-US" i="1"/>
              <a:t>θ</a:t>
            </a:r>
          </a:p>
        </p:txBody>
      </p:sp>
      <p:sp>
        <p:nvSpPr>
          <p:cNvPr id="36932" name="TextBox 124"/>
          <p:cNvSpPr txBox="1">
            <a:spLocks noChangeArrowheads="1"/>
          </p:cNvSpPr>
          <p:nvPr/>
        </p:nvSpPr>
        <p:spPr bwMode="auto">
          <a:xfrm>
            <a:off x="6781800" y="2667000"/>
            <a:ext cx="298450" cy="396875"/>
          </a:xfrm>
          <a:prstGeom prst="rect">
            <a:avLst/>
          </a:prstGeom>
          <a:noFill/>
          <a:ln w="9525">
            <a:noFill/>
            <a:miter lim="800000"/>
            <a:headEnd/>
            <a:tailEnd/>
          </a:ln>
        </p:spPr>
        <p:txBody>
          <a:bodyPr>
            <a:prstTxWarp prst="textNoShape">
              <a:avLst/>
            </a:prstTxWarp>
            <a:spAutoFit/>
          </a:bodyPr>
          <a:lstStyle/>
          <a:p>
            <a:r>
              <a:rPr lang="en-US" i="1"/>
              <a:t>θ</a:t>
            </a:r>
          </a:p>
        </p:txBody>
      </p:sp>
      <p:sp>
        <p:nvSpPr>
          <p:cNvPr id="36933" name="TextBox 125"/>
          <p:cNvSpPr txBox="1">
            <a:spLocks noChangeArrowheads="1"/>
          </p:cNvSpPr>
          <p:nvPr/>
        </p:nvSpPr>
        <p:spPr bwMode="auto">
          <a:xfrm>
            <a:off x="7391400" y="2819400"/>
            <a:ext cx="490538" cy="396875"/>
          </a:xfrm>
          <a:prstGeom prst="rect">
            <a:avLst/>
          </a:prstGeom>
          <a:noFill/>
          <a:ln w="9525">
            <a:noFill/>
            <a:miter lim="800000"/>
            <a:headEnd/>
            <a:tailEnd/>
          </a:ln>
        </p:spPr>
        <p:txBody>
          <a:bodyPr wrap="none">
            <a:prstTxWarp prst="textNoShape">
              <a:avLst/>
            </a:prstTxWarp>
            <a:spAutoFit/>
          </a:bodyPr>
          <a:lstStyle/>
          <a:p>
            <a:r>
              <a:rPr lang="en-US" sz="1600"/>
              <a:t>1-</a:t>
            </a:r>
            <a:r>
              <a:rPr lang="en-US" i="1"/>
              <a:t>θ</a:t>
            </a:r>
          </a:p>
        </p:txBody>
      </p:sp>
      <p:sp>
        <p:nvSpPr>
          <p:cNvPr id="36934" name="TextBox 126"/>
          <p:cNvSpPr txBox="1">
            <a:spLocks noChangeArrowheads="1"/>
          </p:cNvSpPr>
          <p:nvPr/>
        </p:nvSpPr>
        <p:spPr bwMode="auto">
          <a:xfrm>
            <a:off x="6400800" y="3200400"/>
            <a:ext cx="379413" cy="338138"/>
          </a:xfrm>
          <a:prstGeom prst="rect">
            <a:avLst/>
          </a:prstGeom>
          <a:noFill/>
          <a:ln w="9525">
            <a:noFill/>
            <a:miter lim="800000"/>
            <a:headEnd/>
            <a:tailEnd/>
          </a:ln>
        </p:spPr>
        <p:txBody>
          <a:bodyPr wrap="none">
            <a:prstTxWarp prst="textNoShape">
              <a:avLst/>
            </a:prstTxWarp>
            <a:spAutoFit/>
          </a:bodyPr>
          <a:lstStyle/>
          <a:p>
            <a:r>
              <a:rPr lang="en-US" sz="1600" dirty="0" err="1"/>
              <a:t>p</a:t>
            </a:r>
            <a:r>
              <a:rPr lang="en-US" sz="1600" dirty="0"/>
              <a:t>*</a:t>
            </a:r>
          </a:p>
        </p:txBody>
      </p:sp>
      <p:sp>
        <p:nvSpPr>
          <p:cNvPr id="36935" name="TextBox 127"/>
          <p:cNvSpPr txBox="1">
            <a:spLocks noChangeArrowheads="1"/>
          </p:cNvSpPr>
          <p:nvPr/>
        </p:nvSpPr>
        <p:spPr bwMode="auto">
          <a:xfrm>
            <a:off x="6705600" y="3276600"/>
            <a:ext cx="560388" cy="338138"/>
          </a:xfrm>
          <a:prstGeom prst="rect">
            <a:avLst/>
          </a:prstGeom>
          <a:noFill/>
          <a:ln w="9525">
            <a:noFill/>
            <a:miter lim="800000"/>
            <a:headEnd/>
            <a:tailEnd/>
          </a:ln>
        </p:spPr>
        <p:txBody>
          <a:bodyPr wrap="none">
            <a:prstTxWarp prst="textNoShape">
              <a:avLst/>
            </a:prstTxWarp>
            <a:spAutoFit/>
          </a:bodyPr>
          <a:lstStyle/>
          <a:p>
            <a:r>
              <a:rPr lang="en-US" sz="1600"/>
              <a:t>1-p*</a:t>
            </a:r>
          </a:p>
        </p:txBody>
      </p:sp>
      <p:sp>
        <p:nvSpPr>
          <p:cNvPr id="36936" name="TextBox 128"/>
          <p:cNvSpPr txBox="1">
            <a:spLocks noChangeArrowheads="1"/>
          </p:cNvSpPr>
          <p:nvPr/>
        </p:nvSpPr>
        <p:spPr bwMode="auto">
          <a:xfrm>
            <a:off x="7620000" y="3200400"/>
            <a:ext cx="379413" cy="338138"/>
          </a:xfrm>
          <a:prstGeom prst="rect">
            <a:avLst/>
          </a:prstGeom>
          <a:noFill/>
          <a:ln w="9525">
            <a:noFill/>
            <a:miter lim="800000"/>
            <a:headEnd/>
            <a:tailEnd/>
          </a:ln>
        </p:spPr>
        <p:txBody>
          <a:bodyPr wrap="none">
            <a:prstTxWarp prst="textNoShape">
              <a:avLst/>
            </a:prstTxWarp>
            <a:spAutoFit/>
          </a:bodyPr>
          <a:lstStyle/>
          <a:p>
            <a:r>
              <a:rPr lang="en-US" sz="1600"/>
              <a:t>p*</a:t>
            </a:r>
          </a:p>
        </p:txBody>
      </p:sp>
      <p:sp>
        <p:nvSpPr>
          <p:cNvPr id="36937" name="TextBox 129"/>
          <p:cNvSpPr txBox="1">
            <a:spLocks noChangeArrowheads="1"/>
          </p:cNvSpPr>
          <p:nvPr/>
        </p:nvSpPr>
        <p:spPr bwMode="auto">
          <a:xfrm>
            <a:off x="7924800" y="3276600"/>
            <a:ext cx="560388" cy="338138"/>
          </a:xfrm>
          <a:prstGeom prst="rect">
            <a:avLst/>
          </a:prstGeom>
          <a:noFill/>
          <a:ln w="9525">
            <a:noFill/>
            <a:miter lim="800000"/>
            <a:headEnd/>
            <a:tailEnd/>
          </a:ln>
        </p:spPr>
        <p:txBody>
          <a:bodyPr wrap="none">
            <a:prstTxWarp prst="textNoShape">
              <a:avLst/>
            </a:prstTxWarp>
            <a:spAutoFit/>
          </a:bodyPr>
          <a:lstStyle/>
          <a:p>
            <a:r>
              <a:rPr lang="en-US" sz="1600"/>
              <a:t>1-p*</a:t>
            </a:r>
          </a:p>
        </p:txBody>
      </p:sp>
      <p:sp>
        <p:nvSpPr>
          <p:cNvPr id="36938" name="TextBox 130"/>
          <p:cNvSpPr txBox="1">
            <a:spLocks noChangeArrowheads="1"/>
          </p:cNvSpPr>
          <p:nvPr/>
        </p:nvSpPr>
        <p:spPr bwMode="auto">
          <a:xfrm>
            <a:off x="4876800" y="4876800"/>
            <a:ext cx="3338513" cy="701675"/>
          </a:xfrm>
          <a:prstGeom prst="rect">
            <a:avLst/>
          </a:prstGeom>
          <a:noFill/>
          <a:ln w="9525">
            <a:noFill/>
            <a:miter lim="800000"/>
            <a:headEnd/>
            <a:tailEnd/>
          </a:ln>
        </p:spPr>
        <p:txBody>
          <a:bodyPr wrap="none">
            <a:prstTxWarp prst="textNoShape">
              <a:avLst/>
            </a:prstTxWarp>
            <a:spAutoFit/>
          </a:bodyPr>
          <a:lstStyle/>
          <a:p>
            <a:r>
              <a:rPr lang="en-US"/>
              <a:t>New parameters: 0&lt;p*, </a:t>
            </a:r>
            <a:r>
              <a:rPr lang="en-US" i="1"/>
              <a:t>θ </a:t>
            </a:r>
            <a:r>
              <a:rPr lang="en-US"/>
              <a:t>&lt;1</a:t>
            </a:r>
          </a:p>
          <a:p>
            <a:r>
              <a:rPr lang="en-US"/>
              <a:t>p*=p, </a:t>
            </a:r>
            <a:r>
              <a:rPr lang="en-US" i="1"/>
              <a:t>θ </a:t>
            </a:r>
            <a:r>
              <a:rPr lang="en-US"/>
              <a:t>=q/(1-p)</a:t>
            </a:r>
          </a:p>
        </p:txBody>
      </p:sp>
      <p:sp>
        <p:nvSpPr>
          <p:cNvPr id="36939" name="TextBox 131"/>
          <p:cNvSpPr txBox="1">
            <a:spLocks noChangeArrowheads="1"/>
          </p:cNvSpPr>
          <p:nvPr/>
        </p:nvSpPr>
        <p:spPr bwMode="auto">
          <a:xfrm>
            <a:off x="4478338" y="5867400"/>
            <a:ext cx="4665662" cy="400050"/>
          </a:xfrm>
          <a:prstGeom prst="rect">
            <a:avLst/>
          </a:prstGeom>
          <a:noFill/>
          <a:ln w="9525">
            <a:noFill/>
            <a:miter lim="800000"/>
            <a:headEnd/>
            <a:tailEnd/>
          </a:ln>
        </p:spPr>
        <p:txBody>
          <a:bodyPr wrap="none">
            <a:prstTxWarp prst="textNoShape">
              <a:avLst/>
            </a:prstTxWarp>
            <a:spAutoFit/>
          </a:bodyPr>
          <a:lstStyle/>
          <a:p>
            <a:r>
              <a:rPr lang="en-US" i="1"/>
              <a:t>p*p*C</a:t>
            </a:r>
            <a:r>
              <a:rPr lang="en-US" i="1" baseline="-25000"/>
              <a:t>A</a:t>
            </a:r>
            <a:r>
              <a:rPr lang="en-US" i="1"/>
              <a:t>θC</a:t>
            </a:r>
            <a:r>
              <a:rPr lang="en-US" i="1" baseline="-25000"/>
              <a:t>AB</a:t>
            </a:r>
            <a:r>
              <a:rPr lang="en-US" i="1"/>
              <a:t>C</a:t>
            </a:r>
            <a:r>
              <a:rPr lang="en-US" i="1" baseline="-25000"/>
              <a:t>A</a:t>
            </a:r>
            <a:r>
              <a:rPr lang="en-US" i="1"/>
              <a:t>θp*C</a:t>
            </a:r>
            <a:r>
              <a:rPr lang="en-US" i="1" baseline="-25000"/>
              <a:t>AB</a:t>
            </a:r>
            <a:r>
              <a:rPr lang="en-US" i="1"/>
              <a:t>θC</a:t>
            </a:r>
            <a:r>
              <a:rPr lang="en-US" i="1" baseline="-25000"/>
              <a:t>B</a:t>
            </a:r>
            <a:r>
              <a:rPr lang="en-US" i="1"/>
              <a:t>C</a:t>
            </a:r>
            <a:r>
              <a:rPr lang="en-US" i="1" baseline="-25000"/>
              <a:t>B</a:t>
            </a:r>
            <a:r>
              <a:rPr lang="en-US" i="1"/>
              <a:t>p*C</a:t>
            </a:r>
            <a:r>
              <a:rPr lang="en-US" i="1" baseline="-25000"/>
              <a:t>A</a:t>
            </a:r>
            <a:r>
              <a:rPr lang="en-US" i="1"/>
              <a:t>θC</a:t>
            </a:r>
            <a:r>
              <a:rPr lang="en-US" i="1" baseline="-25000"/>
              <a:t>B</a:t>
            </a:r>
            <a:r>
              <a:rPr lang="en-US" i="1"/>
              <a:t>C</a:t>
            </a:r>
            <a:r>
              <a:rPr lang="en-US" i="1" baseline="-25000"/>
              <a:t>O  </a:t>
            </a:r>
            <a:endParaRPr lang="en-US" i="1"/>
          </a:p>
        </p:txBody>
      </p:sp>
      <p:sp>
        <p:nvSpPr>
          <p:cNvPr id="36940" name="TextBox 132"/>
          <p:cNvSpPr txBox="1">
            <a:spLocks noChangeArrowheads="1"/>
          </p:cNvSpPr>
          <p:nvPr/>
        </p:nvSpPr>
        <p:spPr bwMode="auto">
          <a:xfrm>
            <a:off x="5029200" y="1676400"/>
            <a:ext cx="3228975" cy="400050"/>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ABO Model in BMPT Form</a:t>
            </a:r>
          </a:p>
        </p:txBody>
      </p:sp>
      <p:sp>
        <p:nvSpPr>
          <p:cNvPr id="36941" name="Text Box 77"/>
          <p:cNvSpPr txBox="1">
            <a:spLocks noChangeArrowheads="1"/>
          </p:cNvSpPr>
          <p:nvPr/>
        </p:nvSpPr>
        <p:spPr bwMode="auto">
          <a:xfrm>
            <a:off x="5253037" y="3133725"/>
            <a:ext cx="309563" cy="396875"/>
          </a:xfrm>
          <a:prstGeom prst="rect">
            <a:avLst/>
          </a:prstGeom>
          <a:noFill/>
          <a:ln w="9525">
            <a:noFill/>
            <a:miter lim="800000"/>
            <a:headEnd/>
            <a:tailEnd/>
          </a:ln>
        </p:spPr>
        <p:txBody>
          <a:bodyPr wrap="none">
            <a:prstTxWarp prst="textNoShape">
              <a:avLst/>
            </a:prstTxWarp>
            <a:spAutoFit/>
          </a:bodyPr>
          <a:lstStyle/>
          <a:p>
            <a:r>
              <a:rPr lang="en-US" i="1" dirty="0" err="1"/>
              <a:t>θ</a:t>
            </a:r>
            <a:endParaRPr lang="en-US" i="1" dirty="0"/>
          </a:p>
        </p:txBody>
      </p:sp>
      <p:sp>
        <p:nvSpPr>
          <p:cNvPr id="36942" name="TextBox 123"/>
          <p:cNvSpPr txBox="1">
            <a:spLocks noChangeArrowheads="1"/>
          </p:cNvSpPr>
          <p:nvPr/>
        </p:nvSpPr>
        <p:spPr bwMode="auto">
          <a:xfrm>
            <a:off x="6934200" y="4495800"/>
            <a:ext cx="609600" cy="338138"/>
          </a:xfrm>
          <a:prstGeom prst="rect">
            <a:avLst/>
          </a:prstGeom>
          <a:noFill/>
          <a:ln w="9525">
            <a:noFill/>
            <a:miter lim="800000"/>
            <a:headEnd/>
            <a:tailEnd/>
          </a:ln>
        </p:spPr>
        <p:txBody>
          <a:bodyPr>
            <a:prstTxWarp prst="textNoShape">
              <a:avLst/>
            </a:prstTxWarp>
            <a:spAutoFit/>
          </a:bodyPr>
          <a:lstStyle/>
          <a:p>
            <a:endParaRPr lang="en-US" sz="1600"/>
          </a:p>
        </p:txBody>
      </p:sp>
      <p:sp>
        <p:nvSpPr>
          <p:cNvPr id="36943" name="Text Box 80"/>
          <p:cNvSpPr txBox="1">
            <a:spLocks noChangeArrowheads="1"/>
          </p:cNvSpPr>
          <p:nvPr/>
        </p:nvSpPr>
        <p:spPr bwMode="auto">
          <a:xfrm>
            <a:off x="6765925" y="3516313"/>
            <a:ext cx="184150" cy="396875"/>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52400" y="274638"/>
            <a:ext cx="8839200" cy="1143000"/>
          </a:xfrm>
        </p:spPr>
        <p:txBody>
          <a:bodyPr/>
          <a:lstStyle/>
          <a:p>
            <a:pPr algn="l"/>
            <a:r>
              <a:rPr lang="en-US">
                <a:ea typeface="ＭＳ Ｐゴシック" pitchFamily="-110" charset="-128"/>
                <a:cs typeface="ＭＳ Ｐゴシック" pitchFamily="-110" charset="-128"/>
              </a:rPr>
              <a:t>	The Representation Theorems</a:t>
            </a:r>
          </a:p>
        </p:txBody>
      </p:sp>
      <p:sp>
        <p:nvSpPr>
          <p:cNvPr id="37891" name="Text Placeholder 2"/>
          <p:cNvSpPr>
            <a:spLocks noGrp="1"/>
          </p:cNvSpPr>
          <p:nvPr>
            <p:ph type="body" sz="half" idx="1"/>
          </p:nvPr>
        </p:nvSpPr>
        <p:spPr>
          <a:xfrm>
            <a:off x="0" y="1600200"/>
            <a:ext cx="9144000" cy="5257800"/>
          </a:xfrm>
        </p:spPr>
        <p:txBody>
          <a:bodyPr/>
          <a:lstStyle/>
          <a:p>
            <a:pPr>
              <a:lnSpc>
                <a:spcPct val="90000"/>
              </a:lnSpc>
              <a:buFontTx/>
              <a:buNone/>
            </a:pPr>
            <a:r>
              <a:rPr lang="en-US" sz="2400" dirty="0">
                <a:solidFill>
                  <a:srgbClr val="008000"/>
                </a:solidFill>
                <a:ea typeface="ＭＳ Ｐゴシック" pitchFamily="-110" charset="-128"/>
                <a:cs typeface="ＭＳ Ｐゴシック" pitchFamily="-110" charset="-128"/>
              </a:rPr>
              <a:t>THM.1 </a:t>
            </a:r>
            <a:r>
              <a:rPr lang="en-US" sz="2400" dirty="0">
                <a:ea typeface="ＭＳ Ｐゴシック" pitchFamily="-110" charset="-128"/>
                <a:cs typeface="ＭＳ Ｐゴシック" pitchFamily="-110" charset="-128"/>
              </a:rPr>
              <a:t>A finite string of parameter and category symbols corresponds to a  BMPT model generated by the formation axioms </a:t>
            </a:r>
            <a:r>
              <a:rPr lang="en-US" sz="2400" dirty="0" err="1">
                <a:ea typeface="ＭＳ Ｐゴシック" pitchFamily="-110" charset="-128"/>
                <a:cs typeface="ＭＳ Ｐゴシック" pitchFamily="-110" charset="-128"/>
              </a:rPr>
              <a:t>iff</a:t>
            </a:r>
            <a:r>
              <a:rPr lang="en-US" sz="2400" dirty="0">
                <a:ea typeface="ＭＳ Ｐゴシック" pitchFamily="-110" charset="-128"/>
                <a:cs typeface="ＭＳ Ｐゴシック" pitchFamily="-110" charset="-128"/>
              </a:rPr>
              <a:t> it starts with a parameter symbol and a left-to-right running count of the difference between the parameter and category symbols is never negative until the end symbol is counted to make the running </a:t>
            </a:r>
            <a:r>
              <a:rPr lang="en-US" sz="2400" dirty="0" smtClean="0">
                <a:ea typeface="ＭＳ Ｐゴシック" pitchFamily="-110" charset="-128"/>
                <a:cs typeface="ＭＳ Ｐゴシック" pitchFamily="-110" charset="-128"/>
              </a:rPr>
              <a:t>count - </a:t>
            </a:r>
            <a:r>
              <a:rPr lang="en-US" sz="2400" dirty="0">
                <a:ea typeface="ＭＳ Ｐゴシック" pitchFamily="-110" charset="-128"/>
                <a:cs typeface="ＭＳ Ｐゴシック" pitchFamily="-110" charset="-128"/>
              </a:rPr>
              <a:t>1. </a:t>
            </a:r>
          </a:p>
          <a:p>
            <a:pPr>
              <a:lnSpc>
                <a:spcPct val="90000"/>
              </a:lnSpc>
              <a:buFontTx/>
              <a:buNone/>
            </a:pPr>
            <a:endParaRPr lang="en-US" sz="2400" dirty="0">
              <a:ea typeface="ＭＳ Ｐゴシック" pitchFamily="-110" charset="-128"/>
              <a:cs typeface="ＭＳ Ｐゴシック" pitchFamily="-110" charset="-128"/>
            </a:endParaRPr>
          </a:p>
          <a:p>
            <a:pPr>
              <a:lnSpc>
                <a:spcPct val="90000"/>
              </a:lnSpc>
              <a:buFontTx/>
              <a:buNone/>
            </a:pPr>
            <a:r>
              <a:rPr lang="en-US" sz="2400" dirty="0">
                <a:solidFill>
                  <a:srgbClr val="008000"/>
                </a:solidFill>
                <a:ea typeface="ＭＳ Ｐゴシック" pitchFamily="-110" charset="-128"/>
                <a:cs typeface="ＭＳ Ｐゴシック" pitchFamily="-110" charset="-128"/>
              </a:rPr>
              <a:t>THM.2.</a:t>
            </a:r>
            <a:r>
              <a:rPr lang="en-US" sz="2400" dirty="0">
                <a:ea typeface="ＭＳ Ｐゴシック" pitchFamily="-110" charset="-128"/>
                <a:cs typeface="ＭＳ Ｐゴシック" pitchFamily="-110" charset="-128"/>
              </a:rPr>
              <a:t>(Informally stated) The class of BMPT strings and associated parameterized category probabilities is in one-to-one correspondence with the set of properly parameterized full binary trees with associated parameterized category probabilities.</a:t>
            </a:r>
          </a:p>
          <a:p>
            <a:pPr>
              <a:lnSpc>
                <a:spcPct val="90000"/>
              </a:lnSpc>
              <a:buFontTx/>
              <a:buNone/>
            </a:pPr>
            <a:endParaRPr lang="en-US" sz="2400" dirty="0">
              <a:solidFill>
                <a:srgbClr val="008000"/>
              </a:solidFill>
              <a:ea typeface="ＭＳ Ｐゴシック" pitchFamily="-110" charset="-128"/>
              <a:cs typeface="ＭＳ Ｐゴシック" pitchFamily="-110"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algn="l"/>
            <a:r>
              <a:rPr lang="en-US">
                <a:solidFill>
                  <a:srgbClr val="008000"/>
                </a:solidFill>
                <a:ea typeface="ＭＳ Ｐゴシック" pitchFamily="-110" charset="-128"/>
                <a:cs typeface="ＭＳ Ｐゴシック" pitchFamily="-110" charset="-128"/>
              </a:rPr>
              <a:t>Strings for The Example Models</a:t>
            </a:r>
          </a:p>
        </p:txBody>
      </p:sp>
      <p:sp>
        <p:nvSpPr>
          <p:cNvPr id="38916" name="Rectangle 3"/>
          <p:cNvSpPr>
            <a:spLocks noGrp="1" noChangeArrowheads="1"/>
          </p:cNvSpPr>
          <p:nvPr>
            <p:ph type="body" sz="half" idx="1"/>
          </p:nvPr>
        </p:nvSpPr>
        <p:spPr>
          <a:xfrm>
            <a:off x="457200" y="1600200"/>
            <a:ext cx="4038600" cy="5257800"/>
          </a:xfrm>
        </p:spPr>
        <p:txBody>
          <a:bodyPr/>
          <a:lstStyle/>
          <a:p>
            <a:pPr>
              <a:buFontTx/>
              <a:buNone/>
            </a:pPr>
            <a:r>
              <a:rPr lang="en-US" sz="2800">
                <a:ea typeface="ＭＳ Ｐゴシック" pitchFamily="-110" charset="-128"/>
                <a:cs typeface="ＭＳ Ｐゴシック" pitchFamily="-110" charset="-128"/>
              </a:rPr>
              <a:t>.</a:t>
            </a:r>
          </a:p>
        </p:txBody>
      </p:sp>
      <p:sp>
        <p:nvSpPr>
          <p:cNvPr id="38917" name="Text Box 4"/>
          <p:cNvSpPr txBox="1">
            <a:spLocks noChangeArrowheads="1"/>
          </p:cNvSpPr>
          <p:nvPr/>
        </p:nvSpPr>
        <p:spPr bwMode="auto">
          <a:xfrm>
            <a:off x="1066800" y="1676400"/>
            <a:ext cx="2265363" cy="400050"/>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SOURCE A Model</a:t>
            </a:r>
          </a:p>
        </p:txBody>
      </p:sp>
      <p:sp>
        <p:nvSpPr>
          <p:cNvPr id="38918" name="Line 5"/>
          <p:cNvSpPr>
            <a:spLocks noChangeShapeType="1"/>
          </p:cNvSpPr>
          <p:nvPr/>
        </p:nvSpPr>
        <p:spPr bwMode="auto">
          <a:xfrm flipH="1">
            <a:off x="914400" y="2286000"/>
            <a:ext cx="990600" cy="990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19" name="Line 6"/>
          <p:cNvSpPr>
            <a:spLocks noChangeShapeType="1"/>
          </p:cNvSpPr>
          <p:nvPr/>
        </p:nvSpPr>
        <p:spPr bwMode="auto">
          <a:xfrm>
            <a:off x="1905000" y="2286000"/>
            <a:ext cx="838200" cy="990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20" name="Line 7"/>
          <p:cNvSpPr>
            <a:spLocks noChangeShapeType="1"/>
          </p:cNvSpPr>
          <p:nvPr/>
        </p:nvSpPr>
        <p:spPr bwMode="auto">
          <a:xfrm flipH="1">
            <a:off x="304800" y="3276600"/>
            <a:ext cx="609600" cy="762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21" name="Line 8"/>
          <p:cNvSpPr>
            <a:spLocks noChangeShapeType="1"/>
          </p:cNvSpPr>
          <p:nvPr/>
        </p:nvSpPr>
        <p:spPr bwMode="auto">
          <a:xfrm>
            <a:off x="990600" y="3200400"/>
            <a:ext cx="457200" cy="838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22" name="Line 9"/>
          <p:cNvSpPr>
            <a:spLocks noChangeShapeType="1"/>
          </p:cNvSpPr>
          <p:nvPr/>
        </p:nvSpPr>
        <p:spPr bwMode="auto">
          <a:xfrm flipH="1">
            <a:off x="990600" y="4038600"/>
            <a:ext cx="457200" cy="533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23" name="Line 10"/>
          <p:cNvSpPr>
            <a:spLocks noChangeShapeType="1"/>
          </p:cNvSpPr>
          <p:nvPr/>
        </p:nvSpPr>
        <p:spPr bwMode="auto">
          <a:xfrm>
            <a:off x="1447800" y="4038600"/>
            <a:ext cx="304800" cy="533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24" name="Line 11"/>
          <p:cNvSpPr>
            <a:spLocks noChangeShapeType="1"/>
          </p:cNvSpPr>
          <p:nvPr/>
        </p:nvSpPr>
        <p:spPr bwMode="auto">
          <a:xfrm flipH="1">
            <a:off x="2209800" y="3276600"/>
            <a:ext cx="533400" cy="685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25" name="Line 12"/>
          <p:cNvSpPr>
            <a:spLocks noChangeShapeType="1"/>
          </p:cNvSpPr>
          <p:nvPr/>
        </p:nvSpPr>
        <p:spPr bwMode="auto">
          <a:xfrm>
            <a:off x="2743200" y="3276600"/>
            <a:ext cx="457200" cy="685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26" name="Line 13"/>
          <p:cNvSpPr>
            <a:spLocks noChangeShapeType="1"/>
          </p:cNvSpPr>
          <p:nvPr/>
        </p:nvSpPr>
        <p:spPr bwMode="auto">
          <a:xfrm flipH="1">
            <a:off x="1905000" y="3962400"/>
            <a:ext cx="304800" cy="609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27" name="Line 14"/>
          <p:cNvSpPr>
            <a:spLocks noChangeShapeType="1"/>
          </p:cNvSpPr>
          <p:nvPr/>
        </p:nvSpPr>
        <p:spPr bwMode="auto">
          <a:xfrm>
            <a:off x="2286000" y="3962400"/>
            <a:ext cx="381000" cy="533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28" name="Text Box 15"/>
          <p:cNvSpPr txBox="1">
            <a:spLocks noChangeArrowheads="1"/>
          </p:cNvSpPr>
          <p:nvPr/>
        </p:nvSpPr>
        <p:spPr bwMode="auto">
          <a:xfrm>
            <a:off x="974725" y="2474913"/>
            <a:ext cx="450850" cy="366712"/>
          </a:xfrm>
          <a:prstGeom prst="rect">
            <a:avLst/>
          </a:prstGeom>
          <a:noFill/>
          <a:ln w="9525">
            <a:noFill/>
            <a:miter lim="800000"/>
            <a:headEnd/>
            <a:tailEnd/>
          </a:ln>
        </p:spPr>
        <p:txBody>
          <a:bodyPr wrap="none">
            <a:prstTxWarp prst="textNoShape">
              <a:avLst/>
            </a:prstTxWarp>
            <a:spAutoFit/>
          </a:bodyPr>
          <a:lstStyle/>
          <a:p>
            <a:r>
              <a:rPr lang="en-US" sz="1800"/>
              <a:t>D</a:t>
            </a:r>
            <a:r>
              <a:rPr lang="en-US" sz="1800" baseline="-25000"/>
              <a:t>A</a:t>
            </a:r>
            <a:endParaRPr lang="en-US" sz="1800"/>
          </a:p>
        </p:txBody>
      </p:sp>
      <p:sp>
        <p:nvSpPr>
          <p:cNvPr id="38929" name="Text Box 16"/>
          <p:cNvSpPr txBox="1">
            <a:spLocks noChangeArrowheads="1"/>
          </p:cNvSpPr>
          <p:nvPr/>
        </p:nvSpPr>
        <p:spPr bwMode="auto">
          <a:xfrm>
            <a:off x="152400" y="3429000"/>
            <a:ext cx="412750" cy="366713"/>
          </a:xfrm>
          <a:prstGeom prst="rect">
            <a:avLst/>
          </a:prstGeom>
          <a:noFill/>
          <a:ln w="9525">
            <a:noFill/>
            <a:miter lim="800000"/>
            <a:headEnd/>
            <a:tailEnd/>
          </a:ln>
        </p:spPr>
        <p:txBody>
          <a:bodyPr wrap="none">
            <a:prstTxWarp prst="textNoShape">
              <a:avLst/>
            </a:prstTxWarp>
            <a:spAutoFit/>
          </a:bodyPr>
          <a:lstStyle/>
          <a:p>
            <a:r>
              <a:rPr lang="en-US" sz="1800"/>
              <a:t>d</a:t>
            </a:r>
            <a:r>
              <a:rPr lang="en-US" sz="1800" baseline="-25000"/>
              <a:t>A</a:t>
            </a:r>
            <a:endParaRPr lang="en-US" sz="1800"/>
          </a:p>
        </p:txBody>
      </p:sp>
      <p:sp>
        <p:nvSpPr>
          <p:cNvPr id="38930" name="Text Box 17"/>
          <p:cNvSpPr txBox="1">
            <a:spLocks noChangeArrowheads="1"/>
          </p:cNvSpPr>
          <p:nvPr/>
        </p:nvSpPr>
        <p:spPr bwMode="auto">
          <a:xfrm>
            <a:off x="685800" y="3530600"/>
            <a:ext cx="615950" cy="366713"/>
          </a:xfrm>
          <a:prstGeom prst="rect">
            <a:avLst/>
          </a:prstGeom>
          <a:noFill/>
          <a:ln w="9525">
            <a:noFill/>
            <a:miter lim="800000"/>
            <a:headEnd/>
            <a:tailEnd/>
          </a:ln>
        </p:spPr>
        <p:txBody>
          <a:bodyPr wrap="none">
            <a:prstTxWarp prst="textNoShape">
              <a:avLst/>
            </a:prstTxWarp>
            <a:spAutoFit/>
          </a:bodyPr>
          <a:lstStyle/>
          <a:p>
            <a:r>
              <a:rPr lang="en-US" sz="1800"/>
              <a:t>1-d</a:t>
            </a:r>
            <a:r>
              <a:rPr lang="en-US" sz="1800" baseline="-25000"/>
              <a:t>A</a:t>
            </a:r>
            <a:endParaRPr lang="en-US" sz="1800"/>
          </a:p>
        </p:txBody>
      </p:sp>
      <p:sp>
        <p:nvSpPr>
          <p:cNvPr id="38931" name="Text Box 18"/>
          <p:cNvSpPr txBox="1">
            <a:spLocks noChangeArrowheads="1"/>
          </p:cNvSpPr>
          <p:nvPr/>
        </p:nvSpPr>
        <p:spPr bwMode="auto">
          <a:xfrm>
            <a:off x="136525" y="3973513"/>
            <a:ext cx="477838" cy="396875"/>
          </a:xfrm>
          <a:prstGeom prst="rect">
            <a:avLst/>
          </a:prstGeom>
          <a:noFill/>
          <a:ln w="9525">
            <a:noFill/>
            <a:miter lim="800000"/>
            <a:headEnd/>
            <a:tailEnd/>
          </a:ln>
        </p:spPr>
        <p:txBody>
          <a:bodyPr wrap="none">
            <a:prstTxWarp prst="textNoShape">
              <a:avLst/>
            </a:prstTxWarp>
            <a:spAutoFit/>
          </a:bodyPr>
          <a:lstStyle/>
          <a:p>
            <a:r>
              <a:rPr lang="en-US"/>
              <a:t>C</a:t>
            </a:r>
            <a:r>
              <a:rPr lang="en-US" baseline="-25000"/>
              <a:t>A</a:t>
            </a:r>
            <a:endParaRPr lang="en-US"/>
          </a:p>
        </p:txBody>
      </p:sp>
      <p:sp>
        <p:nvSpPr>
          <p:cNvPr id="38932" name="Text Box 19"/>
          <p:cNvSpPr txBox="1">
            <a:spLocks noChangeArrowheads="1"/>
          </p:cNvSpPr>
          <p:nvPr/>
        </p:nvSpPr>
        <p:spPr bwMode="auto">
          <a:xfrm>
            <a:off x="914400" y="4114800"/>
            <a:ext cx="311150" cy="366713"/>
          </a:xfrm>
          <a:prstGeom prst="rect">
            <a:avLst/>
          </a:prstGeom>
          <a:noFill/>
          <a:ln w="9525">
            <a:noFill/>
            <a:miter lim="800000"/>
            <a:headEnd/>
            <a:tailEnd/>
          </a:ln>
        </p:spPr>
        <p:txBody>
          <a:bodyPr wrap="none">
            <a:prstTxWarp prst="textNoShape">
              <a:avLst/>
            </a:prstTxWarp>
            <a:spAutoFit/>
          </a:bodyPr>
          <a:lstStyle/>
          <a:p>
            <a:r>
              <a:rPr lang="en-US" sz="1800"/>
              <a:t>a</a:t>
            </a:r>
          </a:p>
        </p:txBody>
      </p:sp>
      <p:sp>
        <p:nvSpPr>
          <p:cNvPr id="38933" name="Text Box 20"/>
          <p:cNvSpPr txBox="1">
            <a:spLocks noChangeArrowheads="1"/>
          </p:cNvSpPr>
          <p:nvPr/>
        </p:nvSpPr>
        <p:spPr bwMode="auto">
          <a:xfrm>
            <a:off x="1219200" y="4114800"/>
            <a:ext cx="514350" cy="366713"/>
          </a:xfrm>
          <a:prstGeom prst="rect">
            <a:avLst/>
          </a:prstGeom>
          <a:noFill/>
          <a:ln w="9525">
            <a:noFill/>
            <a:miter lim="800000"/>
            <a:headEnd/>
            <a:tailEnd/>
          </a:ln>
        </p:spPr>
        <p:txBody>
          <a:bodyPr wrap="none">
            <a:prstTxWarp prst="textNoShape">
              <a:avLst/>
            </a:prstTxWarp>
            <a:spAutoFit/>
          </a:bodyPr>
          <a:lstStyle/>
          <a:p>
            <a:r>
              <a:rPr lang="en-US" sz="1800"/>
              <a:t>1-a</a:t>
            </a:r>
          </a:p>
        </p:txBody>
      </p:sp>
      <p:sp>
        <p:nvSpPr>
          <p:cNvPr id="38934" name="Text Box 21"/>
          <p:cNvSpPr txBox="1">
            <a:spLocks noChangeArrowheads="1"/>
          </p:cNvSpPr>
          <p:nvPr/>
        </p:nvSpPr>
        <p:spPr bwMode="auto">
          <a:xfrm>
            <a:off x="1736725" y="3998913"/>
            <a:ext cx="311150" cy="366712"/>
          </a:xfrm>
          <a:prstGeom prst="rect">
            <a:avLst/>
          </a:prstGeom>
          <a:noFill/>
          <a:ln w="9525">
            <a:noFill/>
            <a:miter lim="800000"/>
            <a:headEnd/>
            <a:tailEnd/>
          </a:ln>
        </p:spPr>
        <p:txBody>
          <a:bodyPr wrap="none">
            <a:prstTxWarp prst="textNoShape">
              <a:avLst/>
            </a:prstTxWarp>
            <a:spAutoFit/>
          </a:bodyPr>
          <a:lstStyle/>
          <a:p>
            <a:r>
              <a:rPr lang="en-US" sz="1800"/>
              <a:t>g</a:t>
            </a:r>
          </a:p>
        </p:txBody>
      </p:sp>
      <p:sp>
        <p:nvSpPr>
          <p:cNvPr id="38935" name="Text Box 22"/>
          <p:cNvSpPr txBox="1">
            <a:spLocks noChangeArrowheads="1"/>
          </p:cNvSpPr>
          <p:nvPr/>
        </p:nvSpPr>
        <p:spPr bwMode="auto">
          <a:xfrm>
            <a:off x="2117725" y="4075113"/>
            <a:ext cx="514350" cy="366712"/>
          </a:xfrm>
          <a:prstGeom prst="rect">
            <a:avLst/>
          </a:prstGeom>
          <a:noFill/>
          <a:ln w="9525">
            <a:noFill/>
            <a:miter lim="800000"/>
            <a:headEnd/>
            <a:tailEnd/>
          </a:ln>
        </p:spPr>
        <p:txBody>
          <a:bodyPr wrap="none">
            <a:prstTxWarp prst="textNoShape">
              <a:avLst/>
            </a:prstTxWarp>
            <a:spAutoFit/>
          </a:bodyPr>
          <a:lstStyle/>
          <a:p>
            <a:r>
              <a:rPr lang="en-US" sz="1800"/>
              <a:t>1-g</a:t>
            </a:r>
          </a:p>
        </p:txBody>
      </p:sp>
      <p:sp>
        <p:nvSpPr>
          <p:cNvPr id="38936" name="Text Box 23"/>
          <p:cNvSpPr txBox="1">
            <a:spLocks noChangeArrowheads="1"/>
          </p:cNvSpPr>
          <p:nvPr/>
        </p:nvSpPr>
        <p:spPr bwMode="auto">
          <a:xfrm>
            <a:off x="898525" y="4532313"/>
            <a:ext cx="450850" cy="366712"/>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A</a:t>
            </a:r>
            <a:endParaRPr lang="en-US" sz="1800"/>
          </a:p>
        </p:txBody>
      </p:sp>
      <p:sp>
        <p:nvSpPr>
          <p:cNvPr id="38937" name="Text Box 24"/>
          <p:cNvSpPr txBox="1">
            <a:spLocks noChangeArrowheads="1"/>
          </p:cNvSpPr>
          <p:nvPr/>
        </p:nvSpPr>
        <p:spPr bwMode="auto">
          <a:xfrm>
            <a:off x="1508125" y="4532313"/>
            <a:ext cx="450850" cy="366712"/>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B</a:t>
            </a:r>
            <a:endParaRPr lang="en-US" sz="1800"/>
          </a:p>
        </p:txBody>
      </p:sp>
      <p:sp>
        <p:nvSpPr>
          <p:cNvPr id="38938" name="Text Box 25"/>
          <p:cNvSpPr txBox="1">
            <a:spLocks noChangeArrowheads="1"/>
          </p:cNvSpPr>
          <p:nvPr/>
        </p:nvSpPr>
        <p:spPr bwMode="auto">
          <a:xfrm>
            <a:off x="1889125" y="4456113"/>
            <a:ext cx="450850" cy="366712"/>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A</a:t>
            </a:r>
            <a:endParaRPr lang="en-US" sz="1800"/>
          </a:p>
        </p:txBody>
      </p:sp>
      <p:sp>
        <p:nvSpPr>
          <p:cNvPr id="38939" name="Text Box 26"/>
          <p:cNvSpPr txBox="1">
            <a:spLocks noChangeArrowheads="1"/>
          </p:cNvSpPr>
          <p:nvPr/>
        </p:nvSpPr>
        <p:spPr bwMode="auto">
          <a:xfrm>
            <a:off x="2498725" y="4456113"/>
            <a:ext cx="450850" cy="366712"/>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B</a:t>
            </a:r>
            <a:endParaRPr lang="en-US" sz="1800"/>
          </a:p>
        </p:txBody>
      </p:sp>
      <p:sp>
        <p:nvSpPr>
          <p:cNvPr id="38940" name="Text Box 28"/>
          <p:cNvSpPr txBox="1">
            <a:spLocks noChangeArrowheads="1"/>
          </p:cNvSpPr>
          <p:nvPr/>
        </p:nvSpPr>
        <p:spPr bwMode="auto">
          <a:xfrm>
            <a:off x="3032125" y="3846513"/>
            <a:ext cx="458788" cy="366712"/>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N</a:t>
            </a:r>
            <a:endParaRPr lang="en-US" sz="1800"/>
          </a:p>
        </p:txBody>
      </p:sp>
      <p:sp>
        <p:nvSpPr>
          <p:cNvPr id="38941" name="Text Box 29"/>
          <p:cNvSpPr txBox="1">
            <a:spLocks noChangeArrowheads="1"/>
          </p:cNvSpPr>
          <p:nvPr/>
        </p:nvSpPr>
        <p:spPr bwMode="auto">
          <a:xfrm>
            <a:off x="2057400" y="3429000"/>
            <a:ext cx="325438" cy="396875"/>
          </a:xfrm>
          <a:prstGeom prst="rect">
            <a:avLst/>
          </a:prstGeom>
          <a:noFill/>
          <a:ln w="9525">
            <a:noFill/>
            <a:miter lim="800000"/>
            <a:headEnd/>
            <a:tailEnd/>
          </a:ln>
        </p:spPr>
        <p:txBody>
          <a:bodyPr wrap="none">
            <a:prstTxWarp prst="textNoShape">
              <a:avLst/>
            </a:prstTxWarp>
            <a:spAutoFit/>
          </a:bodyPr>
          <a:lstStyle/>
          <a:p>
            <a:r>
              <a:rPr lang="en-US"/>
              <a:t>b</a:t>
            </a:r>
          </a:p>
        </p:txBody>
      </p:sp>
      <p:sp>
        <p:nvSpPr>
          <p:cNvPr id="38942" name="Text Box 30"/>
          <p:cNvSpPr txBox="1">
            <a:spLocks noChangeArrowheads="1"/>
          </p:cNvSpPr>
          <p:nvPr/>
        </p:nvSpPr>
        <p:spPr bwMode="auto">
          <a:xfrm>
            <a:off x="2438400" y="3429000"/>
            <a:ext cx="550863" cy="396875"/>
          </a:xfrm>
          <a:prstGeom prst="rect">
            <a:avLst/>
          </a:prstGeom>
          <a:noFill/>
          <a:ln w="9525">
            <a:noFill/>
            <a:miter lim="800000"/>
            <a:headEnd/>
            <a:tailEnd/>
          </a:ln>
        </p:spPr>
        <p:txBody>
          <a:bodyPr wrap="none">
            <a:prstTxWarp prst="textNoShape">
              <a:avLst/>
            </a:prstTxWarp>
            <a:spAutoFit/>
          </a:bodyPr>
          <a:lstStyle/>
          <a:p>
            <a:r>
              <a:rPr lang="en-US"/>
              <a:t>1-b</a:t>
            </a:r>
          </a:p>
        </p:txBody>
      </p:sp>
      <p:sp>
        <p:nvSpPr>
          <p:cNvPr id="38943" name="Text Box 31"/>
          <p:cNvSpPr txBox="1">
            <a:spLocks noChangeArrowheads="1"/>
          </p:cNvSpPr>
          <p:nvPr/>
        </p:nvSpPr>
        <p:spPr bwMode="auto">
          <a:xfrm>
            <a:off x="1676400" y="2514600"/>
            <a:ext cx="654050" cy="366713"/>
          </a:xfrm>
          <a:prstGeom prst="rect">
            <a:avLst/>
          </a:prstGeom>
          <a:noFill/>
          <a:ln w="9525">
            <a:noFill/>
            <a:miter lim="800000"/>
            <a:headEnd/>
            <a:tailEnd/>
          </a:ln>
        </p:spPr>
        <p:txBody>
          <a:bodyPr wrap="none">
            <a:prstTxWarp prst="textNoShape">
              <a:avLst/>
            </a:prstTxWarp>
            <a:spAutoFit/>
          </a:bodyPr>
          <a:lstStyle/>
          <a:p>
            <a:r>
              <a:rPr lang="en-US" sz="1800"/>
              <a:t>1-D</a:t>
            </a:r>
            <a:r>
              <a:rPr lang="en-US" sz="1800" baseline="-25000"/>
              <a:t>A</a:t>
            </a:r>
            <a:endParaRPr lang="en-US" sz="1800"/>
          </a:p>
        </p:txBody>
      </p:sp>
      <p:sp>
        <p:nvSpPr>
          <p:cNvPr id="38944" name="Rectangle 62"/>
          <p:cNvSpPr>
            <a:spLocks noChangeArrowheads="1"/>
          </p:cNvSpPr>
          <p:nvPr/>
        </p:nvSpPr>
        <p:spPr bwMode="auto">
          <a:xfrm>
            <a:off x="0" y="1752600"/>
            <a:ext cx="9296400" cy="50292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pPr>
            <a:endParaRPr lang="en-US" sz="3200"/>
          </a:p>
        </p:txBody>
      </p:sp>
      <p:graphicFrame>
        <p:nvGraphicFramePr>
          <p:cNvPr id="38914" name="Object 2"/>
          <p:cNvGraphicFramePr>
            <a:graphicFrameLocks noChangeAspect="1"/>
          </p:cNvGraphicFramePr>
          <p:nvPr/>
        </p:nvGraphicFramePr>
        <p:xfrm>
          <a:off x="304800" y="4953000"/>
          <a:ext cx="3249613" cy="368300"/>
        </p:xfrm>
        <a:graphic>
          <a:graphicData uri="http://schemas.openxmlformats.org/presentationml/2006/ole">
            <mc:AlternateContent xmlns:mc="http://schemas.openxmlformats.org/markup-compatibility/2006">
              <mc:Choice xmlns:v="urn:schemas-microsoft-com:vml" Requires="v">
                <p:oleObj spid="_x0000_s69637" name="Equation" r:id="rId3" imgW="1905000" imgH="215900" progId="Equation.3">
                  <p:embed/>
                </p:oleObj>
              </mc:Choice>
              <mc:Fallback>
                <p:oleObj name="Equation" r:id="rId3" imgW="1905000" imgH="2159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953000"/>
                        <a:ext cx="3249613"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45" name="Line 5"/>
          <p:cNvSpPr>
            <a:spLocks noChangeShapeType="1"/>
          </p:cNvSpPr>
          <p:nvPr/>
        </p:nvSpPr>
        <p:spPr bwMode="auto">
          <a:xfrm flipH="1">
            <a:off x="5334000" y="2057400"/>
            <a:ext cx="1295400" cy="685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46" name="Line 5"/>
          <p:cNvSpPr>
            <a:spLocks noChangeShapeType="1"/>
          </p:cNvSpPr>
          <p:nvPr/>
        </p:nvSpPr>
        <p:spPr bwMode="auto">
          <a:xfrm flipH="1">
            <a:off x="6858000" y="2743200"/>
            <a:ext cx="4572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47" name="Line 5"/>
          <p:cNvSpPr>
            <a:spLocks noChangeShapeType="1"/>
          </p:cNvSpPr>
          <p:nvPr/>
        </p:nvSpPr>
        <p:spPr bwMode="auto">
          <a:xfrm flipH="1">
            <a:off x="4876800" y="2743200"/>
            <a:ext cx="4572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48" name="Line 6"/>
          <p:cNvSpPr>
            <a:spLocks noChangeShapeType="1"/>
          </p:cNvSpPr>
          <p:nvPr/>
        </p:nvSpPr>
        <p:spPr bwMode="auto">
          <a:xfrm>
            <a:off x="5410200" y="2743200"/>
            <a:ext cx="3810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49" name="Line 6"/>
          <p:cNvSpPr>
            <a:spLocks noChangeShapeType="1"/>
          </p:cNvSpPr>
          <p:nvPr/>
        </p:nvSpPr>
        <p:spPr bwMode="auto">
          <a:xfrm>
            <a:off x="6629400" y="2057400"/>
            <a:ext cx="762000" cy="685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50" name="Line 5"/>
          <p:cNvSpPr>
            <a:spLocks noChangeShapeType="1"/>
          </p:cNvSpPr>
          <p:nvPr/>
        </p:nvSpPr>
        <p:spPr bwMode="auto">
          <a:xfrm flipH="1">
            <a:off x="5257800" y="3200400"/>
            <a:ext cx="4572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51" name="Line 6"/>
          <p:cNvSpPr>
            <a:spLocks noChangeShapeType="1"/>
          </p:cNvSpPr>
          <p:nvPr/>
        </p:nvSpPr>
        <p:spPr bwMode="auto">
          <a:xfrm>
            <a:off x="5715000" y="3124200"/>
            <a:ext cx="3810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52" name="Line 5"/>
          <p:cNvSpPr>
            <a:spLocks noChangeShapeType="1"/>
          </p:cNvSpPr>
          <p:nvPr/>
        </p:nvSpPr>
        <p:spPr bwMode="auto">
          <a:xfrm flipH="1">
            <a:off x="6400800" y="3200400"/>
            <a:ext cx="4572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53" name="Line 6"/>
          <p:cNvSpPr>
            <a:spLocks noChangeShapeType="1"/>
          </p:cNvSpPr>
          <p:nvPr/>
        </p:nvSpPr>
        <p:spPr bwMode="auto">
          <a:xfrm>
            <a:off x="6934200" y="3200400"/>
            <a:ext cx="3810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54" name="Line 5"/>
          <p:cNvSpPr>
            <a:spLocks noChangeShapeType="1"/>
          </p:cNvSpPr>
          <p:nvPr/>
        </p:nvSpPr>
        <p:spPr bwMode="auto">
          <a:xfrm flipH="1">
            <a:off x="6781800" y="3657600"/>
            <a:ext cx="4572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55" name="Line 6"/>
          <p:cNvSpPr>
            <a:spLocks noChangeShapeType="1"/>
          </p:cNvSpPr>
          <p:nvPr/>
        </p:nvSpPr>
        <p:spPr bwMode="auto">
          <a:xfrm>
            <a:off x="7239000" y="3581400"/>
            <a:ext cx="3810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56" name="Line 6"/>
          <p:cNvSpPr>
            <a:spLocks noChangeShapeType="1"/>
          </p:cNvSpPr>
          <p:nvPr/>
        </p:nvSpPr>
        <p:spPr bwMode="auto">
          <a:xfrm>
            <a:off x="7391400" y="2743200"/>
            <a:ext cx="6858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57" name="Line 5"/>
          <p:cNvSpPr>
            <a:spLocks noChangeShapeType="1"/>
          </p:cNvSpPr>
          <p:nvPr/>
        </p:nvSpPr>
        <p:spPr bwMode="auto">
          <a:xfrm flipH="1">
            <a:off x="7620000" y="3200400"/>
            <a:ext cx="4572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58" name="Line 6"/>
          <p:cNvSpPr>
            <a:spLocks noChangeShapeType="1"/>
          </p:cNvSpPr>
          <p:nvPr/>
        </p:nvSpPr>
        <p:spPr bwMode="auto">
          <a:xfrm>
            <a:off x="8077200" y="3200400"/>
            <a:ext cx="3810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59" name="Line 6"/>
          <p:cNvSpPr>
            <a:spLocks noChangeShapeType="1"/>
          </p:cNvSpPr>
          <p:nvPr/>
        </p:nvSpPr>
        <p:spPr bwMode="auto">
          <a:xfrm>
            <a:off x="8458200" y="3657600"/>
            <a:ext cx="3810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60" name="Line 5"/>
          <p:cNvSpPr>
            <a:spLocks noChangeShapeType="1"/>
          </p:cNvSpPr>
          <p:nvPr/>
        </p:nvSpPr>
        <p:spPr bwMode="auto">
          <a:xfrm flipH="1">
            <a:off x="8001000" y="3581400"/>
            <a:ext cx="4572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61" name="TextBox 102"/>
          <p:cNvSpPr txBox="1">
            <a:spLocks noChangeArrowheads="1"/>
          </p:cNvSpPr>
          <p:nvPr/>
        </p:nvSpPr>
        <p:spPr bwMode="auto">
          <a:xfrm>
            <a:off x="4648200" y="3200400"/>
            <a:ext cx="454025"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A</a:t>
            </a:r>
            <a:endParaRPr lang="en-US" sz="1800"/>
          </a:p>
        </p:txBody>
      </p:sp>
      <p:sp>
        <p:nvSpPr>
          <p:cNvPr id="38962" name="TextBox 104"/>
          <p:cNvSpPr txBox="1">
            <a:spLocks noChangeArrowheads="1"/>
          </p:cNvSpPr>
          <p:nvPr/>
        </p:nvSpPr>
        <p:spPr bwMode="auto">
          <a:xfrm>
            <a:off x="7924800" y="4038600"/>
            <a:ext cx="454025"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B</a:t>
            </a:r>
            <a:endParaRPr lang="en-US" sz="1800"/>
          </a:p>
        </p:txBody>
      </p:sp>
      <p:sp>
        <p:nvSpPr>
          <p:cNvPr id="38963" name="TextBox 105"/>
          <p:cNvSpPr txBox="1">
            <a:spLocks noChangeArrowheads="1"/>
          </p:cNvSpPr>
          <p:nvPr/>
        </p:nvSpPr>
        <p:spPr bwMode="auto">
          <a:xfrm>
            <a:off x="5029200" y="3657600"/>
            <a:ext cx="557213"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AB</a:t>
            </a:r>
            <a:endParaRPr lang="en-US" sz="1800"/>
          </a:p>
        </p:txBody>
      </p:sp>
      <p:sp>
        <p:nvSpPr>
          <p:cNvPr id="38964" name="TextBox 108"/>
          <p:cNvSpPr txBox="1">
            <a:spLocks noChangeArrowheads="1"/>
          </p:cNvSpPr>
          <p:nvPr/>
        </p:nvSpPr>
        <p:spPr bwMode="auto">
          <a:xfrm>
            <a:off x="5715000" y="3581400"/>
            <a:ext cx="454025"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A</a:t>
            </a:r>
            <a:endParaRPr lang="en-US" sz="1800"/>
          </a:p>
        </p:txBody>
      </p:sp>
      <p:sp>
        <p:nvSpPr>
          <p:cNvPr id="38965" name="TextBox 109"/>
          <p:cNvSpPr txBox="1">
            <a:spLocks noChangeArrowheads="1"/>
          </p:cNvSpPr>
          <p:nvPr/>
        </p:nvSpPr>
        <p:spPr bwMode="auto">
          <a:xfrm>
            <a:off x="6705600" y="4114800"/>
            <a:ext cx="454025"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B</a:t>
            </a:r>
            <a:endParaRPr lang="en-US" sz="1800"/>
          </a:p>
        </p:txBody>
      </p:sp>
      <p:sp>
        <p:nvSpPr>
          <p:cNvPr id="38966" name="TextBox 110"/>
          <p:cNvSpPr txBox="1">
            <a:spLocks noChangeArrowheads="1"/>
          </p:cNvSpPr>
          <p:nvPr/>
        </p:nvSpPr>
        <p:spPr bwMode="auto">
          <a:xfrm>
            <a:off x="8689975" y="4114800"/>
            <a:ext cx="471488"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O</a:t>
            </a:r>
            <a:endParaRPr lang="en-US" sz="1800"/>
          </a:p>
        </p:txBody>
      </p:sp>
      <p:sp>
        <p:nvSpPr>
          <p:cNvPr id="38967" name="TextBox 111"/>
          <p:cNvSpPr txBox="1">
            <a:spLocks noChangeArrowheads="1"/>
          </p:cNvSpPr>
          <p:nvPr/>
        </p:nvSpPr>
        <p:spPr bwMode="auto">
          <a:xfrm>
            <a:off x="6172200" y="3657600"/>
            <a:ext cx="557213"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AB</a:t>
            </a:r>
            <a:endParaRPr lang="en-US" sz="1800"/>
          </a:p>
        </p:txBody>
      </p:sp>
      <p:sp>
        <p:nvSpPr>
          <p:cNvPr id="38968" name="TextBox 112"/>
          <p:cNvSpPr txBox="1">
            <a:spLocks noChangeArrowheads="1"/>
          </p:cNvSpPr>
          <p:nvPr/>
        </p:nvSpPr>
        <p:spPr bwMode="auto">
          <a:xfrm>
            <a:off x="7391400" y="4114800"/>
            <a:ext cx="454025"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B</a:t>
            </a:r>
            <a:endParaRPr lang="en-US" sz="1800"/>
          </a:p>
        </p:txBody>
      </p:sp>
      <p:sp>
        <p:nvSpPr>
          <p:cNvPr id="38969" name="TextBox 113"/>
          <p:cNvSpPr txBox="1">
            <a:spLocks noChangeArrowheads="1"/>
          </p:cNvSpPr>
          <p:nvPr/>
        </p:nvSpPr>
        <p:spPr bwMode="auto">
          <a:xfrm>
            <a:off x="7543800" y="3581400"/>
            <a:ext cx="454025" cy="369888"/>
          </a:xfrm>
          <a:prstGeom prst="rect">
            <a:avLst/>
          </a:prstGeom>
          <a:noFill/>
          <a:ln w="9525">
            <a:noFill/>
            <a:miter lim="800000"/>
            <a:headEnd/>
            <a:tailEnd/>
          </a:ln>
        </p:spPr>
        <p:txBody>
          <a:bodyPr wrap="none">
            <a:prstTxWarp prst="textNoShape">
              <a:avLst/>
            </a:prstTxWarp>
            <a:spAutoFit/>
          </a:bodyPr>
          <a:lstStyle/>
          <a:p>
            <a:r>
              <a:rPr lang="en-US" sz="1800"/>
              <a:t>C</a:t>
            </a:r>
            <a:r>
              <a:rPr lang="en-US" sz="1800" baseline="-25000"/>
              <a:t>A</a:t>
            </a:r>
            <a:endParaRPr lang="en-US" sz="1800"/>
          </a:p>
        </p:txBody>
      </p:sp>
      <p:sp>
        <p:nvSpPr>
          <p:cNvPr id="38970" name="TextBox 114"/>
          <p:cNvSpPr txBox="1">
            <a:spLocks noChangeArrowheads="1"/>
          </p:cNvSpPr>
          <p:nvPr/>
        </p:nvSpPr>
        <p:spPr bwMode="auto">
          <a:xfrm>
            <a:off x="5715000" y="2057400"/>
            <a:ext cx="379413" cy="338138"/>
          </a:xfrm>
          <a:prstGeom prst="rect">
            <a:avLst/>
          </a:prstGeom>
          <a:noFill/>
          <a:ln w="9525">
            <a:noFill/>
            <a:miter lim="800000"/>
            <a:headEnd/>
            <a:tailEnd/>
          </a:ln>
        </p:spPr>
        <p:txBody>
          <a:bodyPr wrap="none">
            <a:prstTxWarp prst="textNoShape">
              <a:avLst/>
            </a:prstTxWarp>
            <a:spAutoFit/>
          </a:bodyPr>
          <a:lstStyle/>
          <a:p>
            <a:r>
              <a:rPr lang="en-US" sz="1600"/>
              <a:t>p*</a:t>
            </a:r>
          </a:p>
        </p:txBody>
      </p:sp>
      <p:sp>
        <p:nvSpPr>
          <p:cNvPr id="38971" name="TextBox 115"/>
          <p:cNvSpPr txBox="1">
            <a:spLocks noChangeArrowheads="1"/>
          </p:cNvSpPr>
          <p:nvPr/>
        </p:nvSpPr>
        <p:spPr bwMode="auto">
          <a:xfrm>
            <a:off x="7162800" y="2057400"/>
            <a:ext cx="560388" cy="338138"/>
          </a:xfrm>
          <a:prstGeom prst="rect">
            <a:avLst/>
          </a:prstGeom>
          <a:noFill/>
          <a:ln w="9525">
            <a:noFill/>
            <a:miter lim="800000"/>
            <a:headEnd/>
            <a:tailEnd/>
          </a:ln>
        </p:spPr>
        <p:txBody>
          <a:bodyPr wrap="none">
            <a:prstTxWarp prst="textNoShape">
              <a:avLst/>
            </a:prstTxWarp>
            <a:spAutoFit/>
          </a:bodyPr>
          <a:lstStyle/>
          <a:p>
            <a:r>
              <a:rPr lang="en-US" sz="1600"/>
              <a:t>1-p*</a:t>
            </a:r>
          </a:p>
        </p:txBody>
      </p:sp>
      <p:sp>
        <p:nvSpPr>
          <p:cNvPr id="38972" name="TextBox 116"/>
          <p:cNvSpPr txBox="1">
            <a:spLocks noChangeArrowheads="1"/>
          </p:cNvSpPr>
          <p:nvPr/>
        </p:nvSpPr>
        <p:spPr bwMode="auto">
          <a:xfrm>
            <a:off x="4800600" y="2667000"/>
            <a:ext cx="379413" cy="338138"/>
          </a:xfrm>
          <a:prstGeom prst="rect">
            <a:avLst/>
          </a:prstGeom>
          <a:noFill/>
          <a:ln w="9525">
            <a:noFill/>
            <a:miter lim="800000"/>
            <a:headEnd/>
            <a:tailEnd/>
          </a:ln>
        </p:spPr>
        <p:txBody>
          <a:bodyPr wrap="none">
            <a:prstTxWarp prst="textNoShape">
              <a:avLst/>
            </a:prstTxWarp>
            <a:spAutoFit/>
          </a:bodyPr>
          <a:lstStyle/>
          <a:p>
            <a:r>
              <a:rPr lang="en-US" sz="1600"/>
              <a:t>p*</a:t>
            </a:r>
          </a:p>
        </p:txBody>
      </p:sp>
      <p:sp>
        <p:nvSpPr>
          <p:cNvPr id="38973" name="TextBox 117"/>
          <p:cNvSpPr txBox="1">
            <a:spLocks noChangeArrowheads="1"/>
          </p:cNvSpPr>
          <p:nvPr/>
        </p:nvSpPr>
        <p:spPr bwMode="auto">
          <a:xfrm>
            <a:off x="5181600" y="2819400"/>
            <a:ext cx="560388" cy="338138"/>
          </a:xfrm>
          <a:prstGeom prst="rect">
            <a:avLst/>
          </a:prstGeom>
          <a:noFill/>
          <a:ln w="9525">
            <a:noFill/>
            <a:miter lim="800000"/>
            <a:headEnd/>
            <a:tailEnd/>
          </a:ln>
        </p:spPr>
        <p:txBody>
          <a:bodyPr wrap="none">
            <a:prstTxWarp prst="textNoShape">
              <a:avLst/>
            </a:prstTxWarp>
            <a:spAutoFit/>
          </a:bodyPr>
          <a:lstStyle/>
          <a:p>
            <a:r>
              <a:rPr lang="en-US" sz="1600"/>
              <a:t>1-p*</a:t>
            </a:r>
          </a:p>
        </p:txBody>
      </p:sp>
      <p:sp>
        <p:nvSpPr>
          <p:cNvPr id="38974" name="TextBox 118"/>
          <p:cNvSpPr txBox="1">
            <a:spLocks noChangeArrowheads="1"/>
          </p:cNvSpPr>
          <p:nvPr/>
        </p:nvSpPr>
        <p:spPr bwMode="auto">
          <a:xfrm>
            <a:off x="8001000" y="3581400"/>
            <a:ext cx="309563" cy="396875"/>
          </a:xfrm>
          <a:prstGeom prst="rect">
            <a:avLst/>
          </a:prstGeom>
          <a:noFill/>
          <a:ln w="9525">
            <a:noFill/>
            <a:miter lim="800000"/>
            <a:headEnd/>
            <a:tailEnd/>
          </a:ln>
        </p:spPr>
        <p:txBody>
          <a:bodyPr wrap="none">
            <a:prstTxWarp prst="textNoShape">
              <a:avLst/>
            </a:prstTxWarp>
            <a:spAutoFit/>
          </a:bodyPr>
          <a:lstStyle/>
          <a:p>
            <a:r>
              <a:rPr lang="en-US" i="1"/>
              <a:t>θ</a:t>
            </a:r>
          </a:p>
        </p:txBody>
      </p:sp>
      <p:sp>
        <p:nvSpPr>
          <p:cNvPr id="38975" name="TextBox 119"/>
          <p:cNvSpPr txBox="1">
            <a:spLocks noChangeArrowheads="1"/>
          </p:cNvSpPr>
          <p:nvPr/>
        </p:nvSpPr>
        <p:spPr bwMode="auto">
          <a:xfrm>
            <a:off x="5257800" y="3200400"/>
            <a:ext cx="309563" cy="396875"/>
          </a:xfrm>
          <a:prstGeom prst="rect">
            <a:avLst/>
          </a:prstGeom>
          <a:noFill/>
          <a:ln w="9525">
            <a:noFill/>
            <a:miter lim="800000"/>
            <a:headEnd/>
            <a:tailEnd/>
          </a:ln>
        </p:spPr>
        <p:txBody>
          <a:bodyPr wrap="none">
            <a:prstTxWarp prst="textNoShape">
              <a:avLst/>
            </a:prstTxWarp>
            <a:spAutoFit/>
          </a:bodyPr>
          <a:lstStyle/>
          <a:p>
            <a:r>
              <a:rPr lang="en-US" i="1"/>
              <a:t>θ</a:t>
            </a:r>
          </a:p>
        </p:txBody>
      </p:sp>
      <p:sp>
        <p:nvSpPr>
          <p:cNvPr id="38976" name="TextBox 120"/>
          <p:cNvSpPr txBox="1">
            <a:spLocks noChangeArrowheads="1"/>
          </p:cNvSpPr>
          <p:nvPr/>
        </p:nvSpPr>
        <p:spPr bwMode="auto">
          <a:xfrm>
            <a:off x="8305800" y="3810000"/>
            <a:ext cx="490538" cy="396875"/>
          </a:xfrm>
          <a:prstGeom prst="rect">
            <a:avLst/>
          </a:prstGeom>
          <a:noFill/>
          <a:ln w="9525">
            <a:noFill/>
            <a:miter lim="800000"/>
            <a:headEnd/>
            <a:tailEnd/>
          </a:ln>
        </p:spPr>
        <p:txBody>
          <a:bodyPr wrap="none">
            <a:prstTxWarp prst="textNoShape">
              <a:avLst/>
            </a:prstTxWarp>
            <a:spAutoFit/>
          </a:bodyPr>
          <a:lstStyle/>
          <a:p>
            <a:r>
              <a:rPr lang="en-US" sz="1600"/>
              <a:t>1-</a:t>
            </a:r>
            <a:r>
              <a:rPr lang="en-US" i="1"/>
              <a:t>θ</a:t>
            </a:r>
          </a:p>
        </p:txBody>
      </p:sp>
      <p:sp>
        <p:nvSpPr>
          <p:cNvPr id="38977" name="TextBox 121"/>
          <p:cNvSpPr txBox="1">
            <a:spLocks noChangeArrowheads="1"/>
          </p:cNvSpPr>
          <p:nvPr/>
        </p:nvSpPr>
        <p:spPr bwMode="auto">
          <a:xfrm>
            <a:off x="5562600" y="3276600"/>
            <a:ext cx="490538" cy="396875"/>
          </a:xfrm>
          <a:prstGeom prst="rect">
            <a:avLst/>
          </a:prstGeom>
          <a:noFill/>
          <a:ln w="9525">
            <a:noFill/>
            <a:miter lim="800000"/>
            <a:headEnd/>
            <a:tailEnd/>
          </a:ln>
        </p:spPr>
        <p:txBody>
          <a:bodyPr wrap="none">
            <a:prstTxWarp prst="textNoShape">
              <a:avLst/>
            </a:prstTxWarp>
            <a:spAutoFit/>
          </a:bodyPr>
          <a:lstStyle/>
          <a:p>
            <a:r>
              <a:rPr lang="en-US" sz="1600"/>
              <a:t>1-</a:t>
            </a:r>
            <a:r>
              <a:rPr lang="en-US" i="1"/>
              <a:t>θ</a:t>
            </a:r>
          </a:p>
        </p:txBody>
      </p:sp>
      <p:sp>
        <p:nvSpPr>
          <p:cNvPr id="38978" name="TextBox 122"/>
          <p:cNvSpPr txBox="1">
            <a:spLocks noChangeArrowheads="1"/>
          </p:cNvSpPr>
          <p:nvPr/>
        </p:nvSpPr>
        <p:spPr bwMode="auto">
          <a:xfrm>
            <a:off x="7010400" y="3810000"/>
            <a:ext cx="490538" cy="396875"/>
          </a:xfrm>
          <a:prstGeom prst="rect">
            <a:avLst/>
          </a:prstGeom>
          <a:noFill/>
          <a:ln w="9525">
            <a:noFill/>
            <a:miter lim="800000"/>
            <a:headEnd/>
            <a:tailEnd/>
          </a:ln>
        </p:spPr>
        <p:txBody>
          <a:bodyPr wrap="none">
            <a:prstTxWarp prst="textNoShape">
              <a:avLst/>
            </a:prstTxWarp>
            <a:spAutoFit/>
          </a:bodyPr>
          <a:lstStyle/>
          <a:p>
            <a:r>
              <a:rPr lang="en-US" sz="1600"/>
              <a:t>1-</a:t>
            </a:r>
            <a:r>
              <a:rPr lang="en-US" i="1"/>
              <a:t>θ</a:t>
            </a:r>
          </a:p>
        </p:txBody>
      </p:sp>
      <p:sp>
        <p:nvSpPr>
          <p:cNvPr id="38979" name="TextBox 123"/>
          <p:cNvSpPr txBox="1">
            <a:spLocks noChangeArrowheads="1"/>
          </p:cNvSpPr>
          <p:nvPr/>
        </p:nvSpPr>
        <p:spPr bwMode="auto">
          <a:xfrm>
            <a:off x="6781800" y="3581400"/>
            <a:ext cx="298450" cy="396875"/>
          </a:xfrm>
          <a:prstGeom prst="rect">
            <a:avLst/>
          </a:prstGeom>
          <a:noFill/>
          <a:ln w="9525">
            <a:noFill/>
            <a:miter lim="800000"/>
            <a:headEnd/>
            <a:tailEnd/>
          </a:ln>
        </p:spPr>
        <p:txBody>
          <a:bodyPr>
            <a:prstTxWarp prst="textNoShape">
              <a:avLst/>
            </a:prstTxWarp>
            <a:spAutoFit/>
          </a:bodyPr>
          <a:lstStyle/>
          <a:p>
            <a:r>
              <a:rPr lang="en-US" i="1"/>
              <a:t>θ</a:t>
            </a:r>
          </a:p>
        </p:txBody>
      </p:sp>
      <p:sp>
        <p:nvSpPr>
          <p:cNvPr id="38980" name="TextBox 124"/>
          <p:cNvSpPr txBox="1">
            <a:spLocks noChangeArrowheads="1"/>
          </p:cNvSpPr>
          <p:nvPr/>
        </p:nvSpPr>
        <p:spPr bwMode="auto">
          <a:xfrm>
            <a:off x="6781800" y="2667000"/>
            <a:ext cx="298450" cy="396875"/>
          </a:xfrm>
          <a:prstGeom prst="rect">
            <a:avLst/>
          </a:prstGeom>
          <a:noFill/>
          <a:ln w="9525">
            <a:noFill/>
            <a:miter lim="800000"/>
            <a:headEnd/>
            <a:tailEnd/>
          </a:ln>
        </p:spPr>
        <p:txBody>
          <a:bodyPr>
            <a:prstTxWarp prst="textNoShape">
              <a:avLst/>
            </a:prstTxWarp>
            <a:spAutoFit/>
          </a:bodyPr>
          <a:lstStyle/>
          <a:p>
            <a:r>
              <a:rPr lang="en-US" i="1"/>
              <a:t>θ</a:t>
            </a:r>
          </a:p>
        </p:txBody>
      </p:sp>
      <p:sp>
        <p:nvSpPr>
          <p:cNvPr id="38981" name="TextBox 125"/>
          <p:cNvSpPr txBox="1">
            <a:spLocks noChangeArrowheads="1"/>
          </p:cNvSpPr>
          <p:nvPr/>
        </p:nvSpPr>
        <p:spPr bwMode="auto">
          <a:xfrm>
            <a:off x="7391400" y="2819400"/>
            <a:ext cx="490538" cy="396875"/>
          </a:xfrm>
          <a:prstGeom prst="rect">
            <a:avLst/>
          </a:prstGeom>
          <a:noFill/>
          <a:ln w="9525">
            <a:noFill/>
            <a:miter lim="800000"/>
            <a:headEnd/>
            <a:tailEnd/>
          </a:ln>
        </p:spPr>
        <p:txBody>
          <a:bodyPr wrap="none">
            <a:prstTxWarp prst="textNoShape">
              <a:avLst/>
            </a:prstTxWarp>
            <a:spAutoFit/>
          </a:bodyPr>
          <a:lstStyle/>
          <a:p>
            <a:r>
              <a:rPr lang="en-US" sz="1600"/>
              <a:t>1-</a:t>
            </a:r>
            <a:r>
              <a:rPr lang="en-US" i="1"/>
              <a:t>θ</a:t>
            </a:r>
          </a:p>
        </p:txBody>
      </p:sp>
      <p:sp>
        <p:nvSpPr>
          <p:cNvPr id="38982" name="TextBox 126"/>
          <p:cNvSpPr txBox="1">
            <a:spLocks noChangeArrowheads="1"/>
          </p:cNvSpPr>
          <p:nvPr/>
        </p:nvSpPr>
        <p:spPr bwMode="auto">
          <a:xfrm>
            <a:off x="6400800" y="3200400"/>
            <a:ext cx="379413" cy="338138"/>
          </a:xfrm>
          <a:prstGeom prst="rect">
            <a:avLst/>
          </a:prstGeom>
          <a:noFill/>
          <a:ln w="9525">
            <a:noFill/>
            <a:miter lim="800000"/>
            <a:headEnd/>
            <a:tailEnd/>
          </a:ln>
        </p:spPr>
        <p:txBody>
          <a:bodyPr wrap="none">
            <a:prstTxWarp prst="textNoShape">
              <a:avLst/>
            </a:prstTxWarp>
            <a:spAutoFit/>
          </a:bodyPr>
          <a:lstStyle/>
          <a:p>
            <a:r>
              <a:rPr lang="en-US" sz="1600"/>
              <a:t>p*</a:t>
            </a:r>
          </a:p>
        </p:txBody>
      </p:sp>
      <p:sp>
        <p:nvSpPr>
          <p:cNvPr id="38983" name="TextBox 127"/>
          <p:cNvSpPr txBox="1">
            <a:spLocks noChangeArrowheads="1"/>
          </p:cNvSpPr>
          <p:nvPr/>
        </p:nvSpPr>
        <p:spPr bwMode="auto">
          <a:xfrm>
            <a:off x="6705600" y="3276600"/>
            <a:ext cx="560388" cy="338138"/>
          </a:xfrm>
          <a:prstGeom prst="rect">
            <a:avLst/>
          </a:prstGeom>
          <a:noFill/>
          <a:ln w="9525">
            <a:noFill/>
            <a:miter lim="800000"/>
            <a:headEnd/>
            <a:tailEnd/>
          </a:ln>
        </p:spPr>
        <p:txBody>
          <a:bodyPr wrap="none">
            <a:prstTxWarp prst="textNoShape">
              <a:avLst/>
            </a:prstTxWarp>
            <a:spAutoFit/>
          </a:bodyPr>
          <a:lstStyle/>
          <a:p>
            <a:r>
              <a:rPr lang="en-US" sz="1600"/>
              <a:t>1-p*</a:t>
            </a:r>
          </a:p>
        </p:txBody>
      </p:sp>
      <p:sp>
        <p:nvSpPr>
          <p:cNvPr id="38984" name="TextBox 128"/>
          <p:cNvSpPr txBox="1">
            <a:spLocks noChangeArrowheads="1"/>
          </p:cNvSpPr>
          <p:nvPr/>
        </p:nvSpPr>
        <p:spPr bwMode="auto">
          <a:xfrm>
            <a:off x="7620000" y="3200400"/>
            <a:ext cx="379413" cy="338138"/>
          </a:xfrm>
          <a:prstGeom prst="rect">
            <a:avLst/>
          </a:prstGeom>
          <a:noFill/>
          <a:ln w="9525">
            <a:noFill/>
            <a:miter lim="800000"/>
            <a:headEnd/>
            <a:tailEnd/>
          </a:ln>
        </p:spPr>
        <p:txBody>
          <a:bodyPr wrap="none">
            <a:prstTxWarp prst="textNoShape">
              <a:avLst/>
            </a:prstTxWarp>
            <a:spAutoFit/>
          </a:bodyPr>
          <a:lstStyle/>
          <a:p>
            <a:r>
              <a:rPr lang="en-US" sz="1600"/>
              <a:t>p*</a:t>
            </a:r>
          </a:p>
        </p:txBody>
      </p:sp>
      <p:sp>
        <p:nvSpPr>
          <p:cNvPr id="38985" name="TextBox 129"/>
          <p:cNvSpPr txBox="1">
            <a:spLocks noChangeArrowheads="1"/>
          </p:cNvSpPr>
          <p:nvPr/>
        </p:nvSpPr>
        <p:spPr bwMode="auto">
          <a:xfrm>
            <a:off x="7924800" y="3276600"/>
            <a:ext cx="560388" cy="338138"/>
          </a:xfrm>
          <a:prstGeom prst="rect">
            <a:avLst/>
          </a:prstGeom>
          <a:noFill/>
          <a:ln w="9525">
            <a:noFill/>
            <a:miter lim="800000"/>
            <a:headEnd/>
            <a:tailEnd/>
          </a:ln>
        </p:spPr>
        <p:txBody>
          <a:bodyPr wrap="none">
            <a:prstTxWarp prst="textNoShape">
              <a:avLst/>
            </a:prstTxWarp>
            <a:spAutoFit/>
          </a:bodyPr>
          <a:lstStyle/>
          <a:p>
            <a:r>
              <a:rPr lang="en-US" sz="1600"/>
              <a:t>1-p*</a:t>
            </a:r>
          </a:p>
        </p:txBody>
      </p:sp>
      <p:sp>
        <p:nvSpPr>
          <p:cNvPr id="38986" name="TextBox 131"/>
          <p:cNvSpPr txBox="1">
            <a:spLocks noChangeArrowheads="1"/>
          </p:cNvSpPr>
          <p:nvPr/>
        </p:nvSpPr>
        <p:spPr bwMode="auto">
          <a:xfrm>
            <a:off x="4478338" y="4953000"/>
            <a:ext cx="4665662" cy="400050"/>
          </a:xfrm>
          <a:prstGeom prst="rect">
            <a:avLst/>
          </a:prstGeom>
          <a:noFill/>
          <a:ln w="9525">
            <a:noFill/>
            <a:miter lim="800000"/>
            <a:headEnd/>
            <a:tailEnd/>
          </a:ln>
        </p:spPr>
        <p:txBody>
          <a:bodyPr wrap="none">
            <a:prstTxWarp prst="textNoShape">
              <a:avLst/>
            </a:prstTxWarp>
            <a:spAutoFit/>
          </a:bodyPr>
          <a:lstStyle/>
          <a:p>
            <a:r>
              <a:rPr lang="en-US" i="1"/>
              <a:t>p*p*C</a:t>
            </a:r>
            <a:r>
              <a:rPr lang="en-US" i="1" baseline="-25000"/>
              <a:t>A</a:t>
            </a:r>
            <a:r>
              <a:rPr lang="en-US" i="1"/>
              <a:t>θC</a:t>
            </a:r>
            <a:r>
              <a:rPr lang="en-US" i="1" baseline="-25000"/>
              <a:t>AB</a:t>
            </a:r>
            <a:r>
              <a:rPr lang="en-US" i="1"/>
              <a:t>C</a:t>
            </a:r>
            <a:r>
              <a:rPr lang="en-US" i="1" baseline="-25000"/>
              <a:t>A</a:t>
            </a:r>
            <a:r>
              <a:rPr lang="en-US" i="1"/>
              <a:t>θp*C</a:t>
            </a:r>
            <a:r>
              <a:rPr lang="en-US" i="1" baseline="-25000"/>
              <a:t>AB</a:t>
            </a:r>
            <a:r>
              <a:rPr lang="en-US" i="1"/>
              <a:t>θC</a:t>
            </a:r>
            <a:r>
              <a:rPr lang="en-US" i="1" baseline="-25000"/>
              <a:t>B</a:t>
            </a:r>
            <a:r>
              <a:rPr lang="en-US" i="1"/>
              <a:t>C</a:t>
            </a:r>
            <a:r>
              <a:rPr lang="en-US" i="1" baseline="-25000"/>
              <a:t>B</a:t>
            </a:r>
            <a:r>
              <a:rPr lang="en-US" i="1"/>
              <a:t>p*C</a:t>
            </a:r>
            <a:r>
              <a:rPr lang="en-US" i="1" baseline="-25000"/>
              <a:t>A</a:t>
            </a:r>
            <a:r>
              <a:rPr lang="en-US" i="1"/>
              <a:t>θC</a:t>
            </a:r>
            <a:r>
              <a:rPr lang="en-US" i="1" baseline="-25000"/>
              <a:t>B</a:t>
            </a:r>
            <a:r>
              <a:rPr lang="en-US" i="1"/>
              <a:t>C</a:t>
            </a:r>
            <a:r>
              <a:rPr lang="en-US" i="1" baseline="-25000"/>
              <a:t>O  </a:t>
            </a:r>
            <a:endParaRPr lang="en-US" i="1"/>
          </a:p>
        </p:txBody>
      </p:sp>
      <p:sp>
        <p:nvSpPr>
          <p:cNvPr id="38987" name="TextBox 132"/>
          <p:cNvSpPr txBox="1">
            <a:spLocks noChangeArrowheads="1"/>
          </p:cNvSpPr>
          <p:nvPr/>
        </p:nvSpPr>
        <p:spPr bwMode="auto">
          <a:xfrm>
            <a:off x="5029200" y="1676400"/>
            <a:ext cx="3228975" cy="400050"/>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ABO Model in BMPT Form</a:t>
            </a:r>
          </a:p>
        </p:txBody>
      </p:sp>
      <p:sp>
        <p:nvSpPr>
          <p:cNvPr id="38988" name="TextBox 76"/>
          <p:cNvSpPr txBox="1">
            <a:spLocks noChangeArrowheads="1"/>
          </p:cNvSpPr>
          <p:nvPr/>
        </p:nvSpPr>
        <p:spPr bwMode="auto">
          <a:xfrm>
            <a:off x="304800" y="5334000"/>
            <a:ext cx="3505200" cy="708025"/>
          </a:xfrm>
          <a:prstGeom prst="rect">
            <a:avLst/>
          </a:prstGeom>
          <a:noFill/>
          <a:ln w="9525">
            <a:noFill/>
            <a:miter lim="800000"/>
            <a:headEnd/>
            <a:tailEnd/>
          </a:ln>
        </p:spPr>
        <p:txBody>
          <a:bodyPr>
            <a:prstTxWarp prst="textNoShape">
              <a:avLst/>
            </a:prstTxWarp>
            <a:spAutoFit/>
          </a:bodyPr>
          <a:lstStyle/>
          <a:p>
            <a:r>
              <a:rPr lang="en-US">
                <a:solidFill>
                  <a:srgbClr val="0000FF"/>
                </a:solidFill>
              </a:rPr>
              <a:t>1, 2, 1,  2, 1,  0,1,2,1,  0, -1</a:t>
            </a:r>
          </a:p>
          <a:p>
            <a:r>
              <a:rPr lang="en-US">
                <a:solidFill>
                  <a:srgbClr val="0000FF"/>
                </a:solidFill>
              </a:rPr>
              <a:t>Left to right count</a:t>
            </a:r>
          </a:p>
        </p:txBody>
      </p:sp>
      <p:sp>
        <p:nvSpPr>
          <p:cNvPr id="38989" name="TextBox 77"/>
          <p:cNvSpPr txBox="1">
            <a:spLocks noChangeArrowheads="1"/>
          </p:cNvSpPr>
          <p:nvPr/>
        </p:nvSpPr>
        <p:spPr bwMode="auto">
          <a:xfrm>
            <a:off x="4419600" y="5410200"/>
            <a:ext cx="4724400" cy="708025"/>
          </a:xfrm>
          <a:prstGeom prst="rect">
            <a:avLst/>
          </a:prstGeom>
          <a:noFill/>
          <a:ln w="9525">
            <a:noFill/>
            <a:miter lim="800000"/>
            <a:headEnd/>
            <a:tailEnd/>
          </a:ln>
        </p:spPr>
        <p:txBody>
          <a:bodyPr>
            <a:prstTxWarp prst="textNoShape">
              <a:avLst/>
            </a:prstTxWarp>
            <a:spAutoFit/>
          </a:bodyPr>
          <a:lstStyle/>
          <a:p>
            <a:r>
              <a:rPr lang="en-US"/>
              <a:t> </a:t>
            </a:r>
            <a:r>
              <a:rPr lang="en-US">
                <a:solidFill>
                  <a:srgbClr val="0000FF"/>
                </a:solidFill>
              </a:rPr>
              <a:t>1,2, 1, 2, 1,  0,1,2, 1,  2,1, 0,1, 0,1, 0, -1</a:t>
            </a:r>
          </a:p>
          <a:p>
            <a:r>
              <a:rPr lang="en-US">
                <a:solidFill>
                  <a:srgbClr val="0000FF"/>
                </a:solidFill>
              </a:rPr>
              <a:t> left to right count</a:t>
            </a:r>
          </a:p>
        </p:txBody>
      </p:sp>
      <p:sp>
        <p:nvSpPr>
          <p:cNvPr id="38990" name="TextBox 78"/>
          <p:cNvSpPr txBox="1">
            <a:spLocks noChangeArrowheads="1"/>
          </p:cNvSpPr>
          <p:nvPr/>
        </p:nvSpPr>
        <p:spPr bwMode="auto">
          <a:xfrm>
            <a:off x="304800" y="5943600"/>
            <a:ext cx="8610600" cy="708025"/>
          </a:xfrm>
          <a:prstGeom prst="rect">
            <a:avLst/>
          </a:prstGeom>
          <a:noFill/>
          <a:ln w="9525">
            <a:noFill/>
            <a:miter lim="800000"/>
            <a:headEnd/>
            <a:tailEnd/>
          </a:ln>
        </p:spPr>
        <p:txBody>
          <a:bodyPr>
            <a:prstTxWarp prst="textNoShape">
              <a:avLst/>
            </a:prstTxWarp>
            <a:spAutoFit/>
          </a:bodyPr>
          <a:lstStyle/>
          <a:p>
            <a:r>
              <a:rPr lang="en-US"/>
              <a:t>Note: When the running count is zero, this indicates a component BMPT model in the decomposition </a:t>
            </a:r>
            <a:r>
              <a:rPr lang="en-US" i="1"/>
              <a:t>M</a:t>
            </a:r>
            <a:r>
              <a:rPr lang="en-US"/>
              <a:t>=</a:t>
            </a:r>
            <a:r>
              <a:rPr lang="en-US" i="1"/>
              <a:t>θM</a:t>
            </a:r>
            <a:r>
              <a:rPr lang="en-US" i="1" baseline="-25000"/>
              <a:t>1</a:t>
            </a:r>
            <a:r>
              <a:rPr lang="en-US" i="1"/>
              <a:t>M</a:t>
            </a:r>
            <a:r>
              <a:rPr lang="en-US" i="1" baseline="-25000"/>
              <a:t>2</a:t>
            </a:r>
            <a:endParaRPr lang="en-US" i="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274638"/>
            <a:ext cx="8458200" cy="1143000"/>
          </a:xfrm>
        </p:spPr>
        <p:txBody>
          <a:bodyPr/>
          <a:lstStyle/>
          <a:p>
            <a:pPr algn="l" eaLnBrk="1" hangingPunct="1"/>
            <a:r>
              <a:rPr lang="en-US" sz="4000">
                <a:ea typeface="ＭＳ Ｐゴシック" pitchFamily="-110" charset="-128"/>
                <a:cs typeface="ＭＳ Ｐゴシック" pitchFamily="-110" charset="-128"/>
              </a:rPr>
              <a:t>Properties of The String Language</a:t>
            </a:r>
          </a:p>
        </p:txBody>
      </p:sp>
      <p:sp>
        <p:nvSpPr>
          <p:cNvPr id="39939" name="Rectangle 3"/>
          <p:cNvSpPr>
            <a:spLocks noGrp="1" noChangeArrowheads="1"/>
          </p:cNvSpPr>
          <p:nvPr>
            <p:ph type="body" idx="1"/>
          </p:nvPr>
        </p:nvSpPr>
        <p:spPr>
          <a:xfrm>
            <a:off x="228600" y="1600200"/>
            <a:ext cx="8915400" cy="5029200"/>
          </a:xfrm>
        </p:spPr>
        <p:txBody>
          <a:bodyPr/>
          <a:lstStyle/>
          <a:p>
            <a:pPr eaLnBrk="1" hangingPunct="1">
              <a:buFont typeface="Wingdings" pitchFamily="-110" charset="2"/>
              <a:buChar char="v"/>
            </a:pPr>
            <a:r>
              <a:rPr lang="en-US" sz="2400" dirty="0">
                <a:ea typeface="ＭＳ Ｐゴシック" pitchFamily="-110" charset="-128"/>
                <a:cs typeface="ＭＳ Ｐゴシック" pitchFamily="-110" charset="-128"/>
              </a:rPr>
              <a:t>The paper uses the context free properties of the language to do a lot of things, e.g. count models with certain properties, study special subclasses, etc. At minimum it is an efficient way to represent models for computational algorithms.</a:t>
            </a:r>
          </a:p>
          <a:p>
            <a:pPr eaLnBrk="1" hangingPunct="1">
              <a:buFont typeface="Wingdings" pitchFamily="-110" charset="2"/>
              <a:buChar char="v"/>
            </a:pPr>
            <a:endParaRPr lang="en-US" sz="2400" dirty="0">
              <a:ea typeface="ＭＳ Ｐゴシック" pitchFamily="-110" charset="-128"/>
              <a:cs typeface="ＭＳ Ｐゴシック" pitchFamily="-110" charset="-128"/>
            </a:endParaRPr>
          </a:p>
          <a:p>
            <a:pPr eaLnBrk="1" hangingPunct="1">
              <a:buFont typeface="Wingdings" pitchFamily="-110" charset="2"/>
              <a:buChar char="v"/>
            </a:pPr>
            <a:r>
              <a:rPr lang="en-US" sz="2400" b="1" dirty="0">
                <a:solidFill>
                  <a:srgbClr val="008000"/>
                </a:solidFill>
                <a:ea typeface="ＭＳ Ｐゴシック" pitchFamily="-110" charset="-128"/>
                <a:cs typeface="ＭＳ Ｐゴシック" pitchFamily="-110" charset="-128"/>
              </a:rPr>
              <a:t>Ongoing Work</a:t>
            </a:r>
            <a:r>
              <a:rPr lang="en-US" sz="2400" dirty="0">
                <a:solidFill>
                  <a:srgbClr val="008000"/>
                </a:solidFill>
                <a:ea typeface="ＭＳ Ｐゴシック" pitchFamily="-110" charset="-128"/>
                <a:cs typeface="ＭＳ Ｐゴシック" pitchFamily="-110" charset="-128"/>
              </a:rPr>
              <a:t>:</a:t>
            </a:r>
            <a:r>
              <a:rPr lang="en-US" sz="2400" dirty="0">
                <a:ea typeface="ＭＳ Ｐゴシック" pitchFamily="-110" charset="-128"/>
                <a:cs typeface="ＭＳ Ｐゴシック" pitchFamily="-110" charset="-128"/>
              </a:rPr>
              <a:t>     </a:t>
            </a:r>
            <a:r>
              <a:rPr lang="en-US" sz="2400" dirty="0" smtClean="0">
                <a:ea typeface="ＭＳ Ｐゴシック" pitchFamily="-110" charset="-128"/>
                <a:cs typeface="ＭＳ Ｐゴシック" pitchFamily="-110" charset="-128"/>
              </a:rPr>
              <a:t> 1</a:t>
            </a:r>
            <a:r>
              <a:rPr lang="en-US" sz="2400" dirty="0">
                <a:ea typeface="ＭＳ Ｐゴシック" pitchFamily="-110" charset="-128"/>
                <a:cs typeface="ＭＳ Ｐゴシック" pitchFamily="-110" charset="-128"/>
              </a:rPr>
              <a:t>. Generalize to</a:t>
            </a:r>
            <a:r>
              <a:rPr lang="en-US" sz="2400" dirty="0" smtClean="0">
                <a:ea typeface="ＭＳ Ｐゴシック" pitchFamily="-110" charset="-128"/>
                <a:cs typeface="ＭＳ Ｐゴシック" pitchFamily="-110" charset="-128"/>
              </a:rPr>
              <a:t> Multi-Link MPT </a:t>
            </a:r>
            <a:r>
              <a:rPr lang="en-US" sz="2400" dirty="0">
                <a:ea typeface="ＭＳ Ｐゴシック" pitchFamily="-110" charset="-128"/>
                <a:cs typeface="ＭＳ Ｐゴシック" pitchFamily="-110" charset="-128"/>
              </a:rPr>
              <a:t>Models</a:t>
            </a:r>
          </a:p>
          <a:p>
            <a:pPr eaLnBrk="1" hangingPunct="1">
              <a:buFont typeface="Wingdings" pitchFamily="-110" charset="2"/>
              <a:buNone/>
            </a:pPr>
            <a:r>
              <a:rPr lang="en-US" sz="2400" dirty="0">
                <a:ea typeface="ＭＳ Ｐゴシック" pitchFamily="-110" charset="-128"/>
                <a:cs typeface="ＭＳ Ｐゴシック" pitchFamily="-110" charset="-128"/>
              </a:rPr>
              <a:t>                                       2. Develop string transformation rules to</a:t>
            </a:r>
          </a:p>
          <a:p>
            <a:pPr eaLnBrk="1" hangingPunct="1">
              <a:buFont typeface="Wingdings" pitchFamily="-110" charset="2"/>
              <a:buNone/>
            </a:pPr>
            <a:r>
              <a:rPr lang="en-US" sz="2400" dirty="0">
                <a:ea typeface="ＭＳ Ｐゴシック" pitchFamily="-110" charset="-128"/>
                <a:cs typeface="ＭＳ Ｐゴシック" pitchFamily="-110" charset="-128"/>
              </a:rPr>
              <a:t>                                           represent order constraints on 			                    </a:t>
            </a:r>
            <a:r>
              <a:rPr lang="en-US" sz="2400" dirty="0" smtClean="0">
                <a:ea typeface="ＭＳ Ｐゴシック" pitchFamily="-110" charset="-128"/>
                <a:cs typeface="ＭＳ Ｐゴシック" pitchFamily="-110" charset="-128"/>
              </a:rPr>
              <a:t> 			                       parameters </a:t>
            </a:r>
            <a:r>
              <a:rPr lang="en-US" sz="2400" dirty="0">
                <a:ea typeface="ＭＳ Ｐゴシック" pitchFamily="-110" charset="-128"/>
                <a:cs typeface="ＭＳ Ｐゴシック" pitchFamily="-110" charset="-128"/>
              </a:rPr>
              <a:t>(see later)</a:t>
            </a:r>
          </a:p>
          <a:p>
            <a:pPr eaLnBrk="1" hangingPunct="1">
              <a:buFont typeface="Wingdings" pitchFamily="-110" charset="2"/>
              <a:buNone/>
            </a:pPr>
            <a:r>
              <a:rPr lang="en-US" sz="2400" dirty="0">
                <a:ea typeface="ＭＳ Ｐゴシック" pitchFamily="-110" charset="-128"/>
                <a:cs typeface="ＭＳ Ｐゴシック" pitchFamily="-110" charset="-128"/>
              </a:rPr>
              <a:t>                                       3. Use the representation to explore the </a:t>
            </a:r>
          </a:p>
          <a:p>
            <a:pPr eaLnBrk="1" hangingPunct="1">
              <a:buFont typeface="Wingdings" pitchFamily="-110" charset="2"/>
              <a:buNone/>
            </a:pPr>
            <a:r>
              <a:rPr lang="en-US" sz="2400" dirty="0">
                <a:ea typeface="ＭＳ Ｐゴシック" pitchFamily="-110" charset="-128"/>
                <a:cs typeface="ＭＳ Ｐゴシック" pitchFamily="-110" charset="-128"/>
              </a:rPr>
              <a:t>                                           relationship of MPT models to hidden 	 		          </a:t>
            </a:r>
            <a:r>
              <a:rPr lang="en-US" sz="2400" dirty="0" smtClean="0">
                <a:ea typeface="ＭＳ Ｐゴシック" pitchFamily="-110" charset="-128"/>
                <a:cs typeface="ＭＳ Ｐゴシック" pitchFamily="-110" charset="-128"/>
              </a:rPr>
              <a:t>  			                       Markov chains and Bayes nets. </a:t>
            </a:r>
            <a:endParaRPr lang="en-US" sz="2400" dirty="0">
              <a:ea typeface="ＭＳ Ｐゴシック" pitchFamily="-110" charset="-128"/>
              <a:cs typeface="ＭＳ Ｐゴシック" pitchFamily="-110"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idx="4294967295"/>
          </p:nvPr>
        </p:nvSpPr>
        <p:spPr>
          <a:xfrm>
            <a:off x="0" y="274638"/>
            <a:ext cx="9144000" cy="1143000"/>
          </a:xfrm>
        </p:spPr>
        <p:txBody>
          <a:bodyPr>
            <a:normAutofit fontScale="90000"/>
          </a:bodyPr>
          <a:lstStyle/>
          <a:p>
            <a:pPr algn="l" eaLnBrk="1" hangingPunct="1"/>
            <a:r>
              <a:rPr lang="en-US" dirty="0" smtClean="0">
                <a:ea typeface="ＭＳ Ｐゴシック" pitchFamily="-110" charset="-128"/>
                <a:cs typeface="ＭＳ Ｐゴシック" pitchFamily="-110" charset="-128"/>
              </a:rPr>
              <a:t> </a:t>
            </a:r>
            <a:r>
              <a:rPr lang="en-US" sz="4000" dirty="0">
                <a:ea typeface="ＭＳ Ｐゴシック" pitchFamily="-110" charset="-128"/>
                <a:cs typeface="ＭＳ Ｐゴシック" pitchFamily="-110" charset="-128"/>
              </a:rPr>
              <a:t>Parametric Order Constraints for</a:t>
            </a:r>
            <a:r>
              <a:rPr lang="en-US" sz="4000" dirty="0" smtClean="0">
                <a:ea typeface="ＭＳ Ｐゴシック" pitchFamily="-110" charset="-128"/>
                <a:cs typeface="ＭＳ Ｐゴシック" pitchFamily="-110" charset="-128"/>
              </a:rPr>
              <a:t> BMPT </a:t>
            </a:r>
            <a:r>
              <a:rPr lang="en-US" sz="4000" dirty="0">
                <a:ea typeface="ＭＳ Ｐゴシック" pitchFamily="-110" charset="-128"/>
                <a:cs typeface="ＭＳ Ｐゴシック" pitchFamily="-110" charset="-128"/>
              </a:rPr>
              <a:t>Models</a:t>
            </a:r>
          </a:p>
        </p:txBody>
      </p:sp>
      <p:sp>
        <p:nvSpPr>
          <p:cNvPr id="30724" name="Rectangle 3"/>
          <p:cNvSpPr>
            <a:spLocks noGrp="1" noChangeArrowheads="1"/>
          </p:cNvSpPr>
          <p:nvPr>
            <p:ph type="body" idx="4294967295"/>
          </p:nvPr>
        </p:nvSpPr>
        <p:spPr>
          <a:xfrm>
            <a:off x="152400" y="1600200"/>
            <a:ext cx="8839200" cy="5105400"/>
          </a:xfrm>
        </p:spPr>
        <p:txBody>
          <a:bodyPr>
            <a:normAutofit/>
          </a:bodyPr>
          <a:lstStyle/>
          <a:p>
            <a:pPr eaLnBrk="1" hangingPunct="1">
              <a:lnSpc>
                <a:spcPct val="80000"/>
              </a:lnSpc>
              <a:buFont typeface="Wingdings" pitchFamily="-110" charset="2"/>
              <a:buChar char="v"/>
            </a:pPr>
            <a:r>
              <a:rPr lang="en-US" sz="2400" dirty="0">
                <a:ea typeface="ＭＳ Ｐゴシック" pitchFamily="-110" charset="-128"/>
                <a:cs typeface="ＭＳ Ｐゴシック" pitchFamily="-110" charset="-128"/>
              </a:rPr>
              <a:t>Generally one is interested in hypotheses that involve  restrictions on the parameters of a BMPT model either across conditions or within a condition. </a:t>
            </a:r>
          </a:p>
          <a:p>
            <a:pPr eaLnBrk="1" hangingPunct="1">
              <a:lnSpc>
                <a:spcPct val="80000"/>
              </a:lnSpc>
              <a:buFont typeface="Wingdings" pitchFamily="-110" charset="2"/>
              <a:buChar char="v"/>
            </a:pPr>
            <a:endParaRPr lang="en-US" sz="2400" dirty="0">
              <a:ea typeface="ＭＳ Ｐゴシック" pitchFamily="-110" charset="-128"/>
              <a:cs typeface="ＭＳ Ｐゴシック" pitchFamily="-110" charset="-128"/>
            </a:endParaRPr>
          </a:p>
          <a:p>
            <a:pPr eaLnBrk="1" hangingPunct="1">
              <a:lnSpc>
                <a:spcPct val="80000"/>
              </a:lnSpc>
              <a:buFont typeface="Wingdings" pitchFamily="-110" charset="2"/>
              <a:buChar char="v"/>
            </a:pPr>
            <a:r>
              <a:rPr lang="en-US" sz="2400" dirty="0">
                <a:ea typeface="ＭＳ Ｐゴシック" pitchFamily="-110" charset="-128"/>
                <a:cs typeface="ＭＳ Ｐゴシック" pitchFamily="-110" charset="-128"/>
              </a:rPr>
              <a:t>It is helpful though not necessary that the constrained model,</a:t>
            </a:r>
          </a:p>
          <a:p>
            <a:pPr eaLnBrk="1" hangingPunct="1">
              <a:lnSpc>
                <a:spcPct val="80000"/>
              </a:lnSpc>
              <a:buFont typeface="Wingdings" pitchFamily="-110" charset="2"/>
              <a:buNone/>
            </a:pPr>
            <a:r>
              <a:rPr lang="en-US" sz="2400" dirty="0">
                <a:ea typeface="ＭＳ Ｐゴシック" pitchFamily="-110" charset="-128"/>
                <a:cs typeface="ＭＳ Ｐゴシック" pitchFamily="-110" charset="-128"/>
              </a:rPr>
              <a:t>    which is now</a:t>
            </a:r>
            <a:r>
              <a:rPr lang="en-US" sz="2400" dirty="0" smtClean="0">
                <a:ea typeface="ＭＳ Ｐゴシック" pitchFamily="-110" charset="-128"/>
                <a:cs typeface="ＭＳ Ｐゴシック" pitchFamily="-110" charset="-128"/>
              </a:rPr>
              <a:t>  </a:t>
            </a:r>
            <a:r>
              <a:rPr lang="en-US" sz="2400" dirty="0">
                <a:ea typeface="ＭＳ Ｐゴシック" pitchFamily="-110" charset="-128"/>
                <a:cs typeface="ＭＳ Ｐゴシック" pitchFamily="-110" charset="-128"/>
              </a:rPr>
              <a:t>not a BMPT model, is statistically equivalent to an unconstrained BMPT model with no increase in </a:t>
            </a:r>
            <a:r>
              <a:rPr lang="en-US" sz="2400" dirty="0" smtClean="0">
                <a:ea typeface="ＭＳ Ｐゴシック" pitchFamily="-110" charset="-128"/>
                <a:cs typeface="ＭＳ Ｐゴシック" pitchFamily="-110" charset="-128"/>
              </a:rPr>
              <a:t>parameters</a:t>
            </a:r>
          </a:p>
          <a:p>
            <a:pPr eaLnBrk="1" hangingPunct="1">
              <a:lnSpc>
                <a:spcPct val="80000"/>
              </a:lnSpc>
              <a:buFont typeface="Wingdings" pitchFamily="-110" charset="2"/>
              <a:buNone/>
            </a:pPr>
            <a:endParaRPr lang="en-US" sz="2400" dirty="0" smtClean="0">
              <a:ea typeface="ＭＳ Ｐゴシック" pitchFamily="-110" charset="-128"/>
              <a:cs typeface="ＭＳ Ｐゴシック" pitchFamily="-110" charset="-128"/>
            </a:endParaRPr>
          </a:p>
          <a:p>
            <a:pPr eaLnBrk="1" hangingPunct="1">
              <a:lnSpc>
                <a:spcPct val="80000"/>
              </a:lnSpc>
              <a:buFont typeface="Wingdings" charset="2"/>
              <a:buChar char="v"/>
            </a:pPr>
            <a:r>
              <a:rPr lang="en-US" sz="2400" dirty="0" err="1" smtClean="0">
                <a:solidFill>
                  <a:srgbClr val="0000FF"/>
                </a:solidFill>
                <a:ea typeface="ＭＳ Ｐゴシック" pitchFamily="-110" charset="-128"/>
                <a:cs typeface="ＭＳ Ｐゴシック" pitchFamily="-110" charset="-128"/>
              </a:rPr>
              <a:t>Hu</a:t>
            </a:r>
            <a:r>
              <a:rPr lang="en-US" sz="2400" dirty="0" smtClean="0">
                <a:solidFill>
                  <a:srgbClr val="0000FF"/>
                </a:solidFill>
                <a:ea typeface="ＭＳ Ｐゴシック" pitchFamily="-110" charset="-128"/>
                <a:cs typeface="ＭＳ Ｐゴシック" pitchFamily="-110" charset="-128"/>
              </a:rPr>
              <a:t> and </a:t>
            </a:r>
            <a:r>
              <a:rPr lang="en-US" sz="2400" dirty="0" err="1" smtClean="0">
                <a:solidFill>
                  <a:srgbClr val="0000FF"/>
                </a:solidFill>
                <a:ea typeface="ＭＳ Ｐゴシック" pitchFamily="-110" charset="-128"/>
                <a:cs typeface="ＭＳ Ｐゴシック" pitchFamily="-110" charset="-128"/>
              </a:rPr>
              <a:t>Batchelder</a:t>
            </a:r>
            <a:r>
              <a:rPr lang="en-US" sz="2400" dirty="0" smtClean="0">
                <a:solidFill>
                  <a:srgbClr val="0000FF"/>
                </a:solidFill>
                <a:ea typeface="ＭＳ Ｐゴシック" pitchFamily="-110" charset="-128"/>
                <a:cs typeface="ＭＳ Ｐゴシック" pitchFamily="-110" charset="-128"/>
              </a:rPr>
              <a:t> (1994, </a:t>
            </a:r>
            <a:r>
              <a:rPr lang="en-US" sz="2400" dirty="0" err="1" smtClean="0">
                <a:solidFill>
                  <a:srgbClr val="0000FF"/>
                </a:solidFill>
                <a:ea typeface="ＭＳ Ｐゴシック" pitchFamily="-110" charset="-128"/>
                <a:cs typeface="ＭＳ Ｐゴシック" pitchFamily="-110" charset="-128"/>
              </a:rPr>
              <a:t>Psychometrika</a:t>
            </a:r>
            <a:r>
              <a:rPr lang="en-US" sz="2400" dirty="0" smtClean="0">
                <a:solidFill>
                  <a:srgbClr val="0000FF"/>
                </a:solidFill>
                <a:ea typeface="ＭＳ Ｐゴシック" pitchFamily="-110" charset="-128"/>
                <a:cs typeface="ＭＳ Ｐゴシック" pitchFamily="-110" charset="-128"/>
              </a:rPr>
              <a:t>) </a:t>
            </a:r>
            <a:r>
              <a:rPr lang="en-US" sz="2400" dirty="0" smtClean="0">
                <a:ea typeface="ＭＳ Ｐゴシック" pitchFamily="-110" charset="-128"/>
                <a:cs typeface="ＭＳ Ｐゴシック" pitchFamily="-110" charset="-128"/>
              </a:rPr>
              <a:t>handle dimension</a:t>
            </a:r>
          </a:p>
          <a:p>
            <a:pPr eaLnBrk="1" hangingPunct="1">
              <a:lnSpc>
                <a:spcPct val="80000"/>
              </a:lnSpc>
              <a:buNone/>
            </a:pPr>
            <a:r>
              <a:rPr lang="en-US" sz="2400" dirty="0" smtClean="0">
                <a:ea typeface="ＭＳ Ｐゴシック" pitchFamily="-110" charset="-128"/>
                <a:cs typeface="ＭＳ Ｐゴシック" pitchFamily="-110" charset="-128"/>
              </a:rPr>
              <a:t>     reducing constraints, e.g.                  , in this way</a:t>
            </a:r>
          </a:p>
          <a:p>
            <a:pPr eaLnBrk="1" hangingPunct="1">
              <a:lnSpc>
                <a:spcPct val="80000"/>
              </a:lnSpc>
              <a:buFont typeface="Wingdings" charset="2"/>
              <a:buChar char="v"/>
            </a:pPr>
            <a:endParaRPr lang="en-US" sz="2400" dirty="0" smtClean="0">
              <a:solidFill>
                <a:srgbClr val="0000FF"/>
              </a:solidFill>
              <a:ea typeface="ＭＳ Ｐゴシック" pitchFamily="-110" charset="-128"/>
              <a:cs typeface="ＭＳ Ｐゴシック" pitchFamily="-110" charset="-128"/>
            </a:endParaRPr>
          </a:p>
          <a:p>
            <a:pPr eaLnBrk="1" hangingPunct="1">
              <a:lnSpc>
                <a:spcPct val="80000"/>
              </a:lnSpc>
              <a:buFont typeface="Wingdings" charset="2"/>
              <a:buChar char="v"/>
            </a:pPr>
            <a:r>
              <a:rPr lang="en-US" sz="2400" dirty="0" smtClean="0">
                <a:solidFill>
                  <a:srgbClr val="0000FF"/>
                </a:solidFill>
                <a:ea typeface="ＭＳ Ｐゴシック" pitchFamily="-110" charset="-128"/>
                <a:cs typeface="ＭＳ Ｐゴシック" pitchFamily="-110" charset="-128"/>
              </a:rPr>
              <a:t>Knapp </a:t>
            </a:r>
            <a:r>
              <a:rPr lang="en-US" sz="2400" dirty="0">
                <a:solidFill>
                  <a:srgbClr val="0000FF"/>
                </a:solidFill>
                <a:ea typeface="ＭＳ Ｐゴシック" pitchFamily="-110" charset="-128"/>
                <a:cs typeface="ＭＳ Ｐゴシック" pitchFamily="-110" charset="-128"/>
              </a:rPr>
              <a:t>and </a:t>
            </a:r>
            <a:r>
              <a:rPr lang="en-US" sz="2400" dirty="0" err="1">
                <a:solidFill>
                  <a:srgbClr val="0000FF"/>
                </a:solidFill>
                <a:ea typeface="ＭＳ Ｐゴシック" pitchFamily="-110" charset="-128"/>
                <a:cs typeface="ＭＳ Ｐゴシック" pitchFamily="-110" charset="-128"/>
              </a:rPr>
              <a:t>Batchelder</a:t>
            </a:r>
            <a:r>
              <a:rPr lang="en-US" sz="2400" dirty="0">
                <a:solidFill>
                  <a:srgbClr val="0000FF"/>
                </a:solidFill>
                <a:ea typeface="ＭＳ Ｐゴシック" pitchFamily="-110" charset="-128"/>
                <a:cs typeface="ＭＳ Ｐゴシック" pitchFamily="-110" charset="-128"/>
              </a:rPr>
              <a:t> (2004, JMP)</a:t>
            </a:r>
            <a:r>
              <a:rPr lang="en-US" sz="2400" dirty="0">
                <a:ea typeface="ＭＳ Ｐゴシック" pitchFamily="-110" charset="-128"/>
                <a:cs typeface="ＭＳ Ｐゴシック" pitchFamily="-110" charset="-128"/>
              </a:rPr>
              <a:t>  handle in this way some order constraints for BMPT  of the form</a:t>
            </a:r>
            <a:endParaRPr lang="en-US" sz="2400" dirty="0" smtClean="0">
              <a:ea typeface="ＭＳ Ｐゴシック" pitchFamily="-110" charset="-128"/>
              <a:cs typeface="ＭＳ Ｐゴシック" pitchFamily="-110" charset="-128"/>
            </a:endParaRPr>
          </a:p>
          <a:p>
            <a:pPr eaLnBrk="1" hangingPunct="1">
              <a:lnSpc>
                <a:spcPct val="80000"/>
              </a:lnSpc>
              <a:buNone/>
            </a:pPr>
            <a:endParaRPr lang="en-US" sz="2400" dirty="0" smtClean="0">
              <a:ea typeface="ＭＳ Ｐゴシック" pitchFamily="-110" charset="-128"/>
              <a:cs typeface="ＭＳ Ｐゴシック" pitchFamily="-110" charset="-128"/>
            </a:endParaRPr>
          </a:p>
          <a:p>
            <a:pPr eaLnBrk="1" hangingPunct="1">
              <a:lnSpc>
                <a:spcPct val="80000"/>
              </a:lnSpc>
              <a:buNone/>
            </a:pPr>
            <a:endParaRPr lang="en-US" sz="2400" dirty="0" smtClean="0">
              <a:ea typeface="ＭＳ Ｐゴシック" pitchFamily="-110" charset="-128"/>
              <a:cs typeface="ＭＳ Ｐゴシック" pitchFamily="-110" charset="-128"/>
            </a:endParaRPr>
          </a:p>
          <a:p>
            <a:pPr eaLnBrk="1" hangingPunct="1">
              <a:lnSpc>
                <a:spcPct val="80000"/>
              </a:lnSpc>
              <a:buNone/>
            </a:pPr>
            <a:endParaRPr lang="en-US" sz="2400" dirty="0">
              <a:ea typeface="ＭＳ Ｐゴシック" pitchFamily="-110" charset="-128"/>
              <a:cs typeface="ＭＳ Ｐゴシック" pitchFamily="-110" charset="-128"/>
            </a:endParaRPr>
          </a:p>
        </p:txBody>
      </p:sp>
      <p:graphicFrame>
        <p:nvGraphicFramePr>
          <p:cNvPr id="30722" name="Object 2"/>
          <p:cNvGraphicFramePr>
            <a:graphicFrameLocks noChangeAspect="1"/>
          </p:cNvGraphicFramePr>
          <p:nvPr/>
        </p:nvGraphicFramePr>
        <p:xfrm>
          <a:off x="4867632" y="5715928"/>
          <a:ext cx="2039938" cy="487363"/>
        </p:xfrm>
        <a:graphic>
          <a:graphicData uri="http://schemas.openxmlformats.org/presentationml/2006/ole">
            <mc:AlternateContent xmlns:mc="http://schemas.openxmlformats.org/markup-compatibility/2006">
              <mc:Choice xmlns:v="urn:schemas-microsoft-com:vml" Requires="v">
                <p:oleObj spid="_x0000_s94217" name="Equation" r:id="rId3" imgW="901440" imgH="215640" progId="Equation.3">
                  <p:embed/>
                </p:oleObj>
              </mc:Choice>
              <mc:Fallback>
                <p:oleObj name="Equation" r:id="rId3" imgW="90144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632" y="5715928"/>
                        <a:ext cx="2039938"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943349" y="4749252"/>
          <a:ext cx="858507" cy="364215"/>
        </p:xfrm>
        <a:graphic>
          <a:graphicData uri="http://schemas.openxmlformats.org/presentationml/2006/ole">
            <mc:AlternateContent xmlns:mc="http://schemas.openxmlformats.org/markup-compatibility/2006">
              <mc:Choice xmlns:v="urn:schemas-microsoft-com:vml" Requires="v">
                <p:oleObj spid="_x0000_s94218" name="Equation" r:id="rId5" imgW="419100" imgH="177800" progId="Equation.3">
                  <p:embed/>
                </p:oleObj>
              </mc:Choice>
              <mc:Fallback>
                <p:oleObj name="Equation" r:id="rId5" imgW="419100" imgH="1778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3349" y="4749252"/>
                        <a:ext cx="858507" cy="3642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46644"/>
            <a:ext cx="8850352" cy="4262739"/>
          </a:xfrm>
          <a:prstGeom prst="rect">
            <a:avLst/>
          </a:prstGeom>
        </p:spPr>
      </p:pic>
      <p:sp>
        <p:nvSpPr>
          <p:cNvPr id="3" name="TextBox 2"/>
          <p:cNvSpPr txBox="1"/>
          <p:nvPr/>
        </p:nvSpPr>
        <p:spPr>
          <a:xfrm>
            <a:off x="2015817" y="492396"/>
            <a:ext cx="3745662" cy="646331"/>
          </a:xfrm>
          <a:prstGeom prst="rect">
            <a:avLst/>
          </a:prstGeom>
          <a:noFill/>
        </p:spPr>
        <p:txBody>
          <a:bodyPr wrap="none" rtlCol="0">
            <a:spAutoFit/>
          </a:bodyPr>
          <a:lstStyle/>
          <a:p>
            <a:r>
              <a:rPr lang="en-US" sz="3600" dirty="0" err="1" smtClean="0"/>
              <a:t>Xiangen’s</a:t>
            </a:r>
            <a:r>
              <a:rPr lang="en-US" sz="3600" dirty="0" smtClean="0"/>
              <a:t> Theorem</a:t>
            </a:r>
            <a:endParaRPr lang="en-US" sz="3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33413" y="3518566"/>
            <a:ext cx="3921213" cy="3158262"/>
          </a:xfrm>
          <a:prstGeom prst="rect">
            <a:avLst/>
          </a:prstGeom>
        </p:spPr>
      </p:pic>
      <p:sp>
        <p:nvSpPr>
          <p:cNvPr id="3" name="TextBox 2"/>
          <p:cNvSpPr txBox="1"/>
          <p:nvPr/>
        </p:nvSpPr>
        <p:spPr>
          <a:xfrm>
            <a:off x="1235125" y="519000"/>
            <a:ext cx="6641708" cy="2369880"/>
          </a:xfrm>
          <a:prstGeom prst="rect">
            <a:avLst/>
          </a:prstGeom>
          <a:noFill/>
        </p:spPr>
        <p:txBody>
          <a:bodyPr wrap="square" rtlCol="0">
            <a:spAutoFit/>
          </a:bodyPr>
          <a:lstStyle/>
          <a:p>
            <a:r>
              <a:rPr lang="en-US" sz="3200" dirty="0" smtClean="0"/>
              <a:t>Example of </a:t>
            </a:r>
            <a:r>
              <a:rPr lang="en-US" sz="3200" dirty="0" err="1" smtClean="0"/>
              <a:t>Xiangen’s</a:t>
            </a:r>
            <a:r>
              <a:rPr lang="en-US" sz="3200" dirty="0" smtClean="0"/>
              <a:t> Theorem Part (ii.)</a:t>
            </a:r>
          </a:p>
          <a:p>
            <a:endParaRPr lang="en-US" sz="3200" dirty="0" smtClean="0"/>
          </a:p>
          <a:p>
            <a:endParaRPr lang="en-US" sz="3200" dirty="0" smtClean="0"/>
          </a:p>
          <a:p>
            <a:endParaRPr lang="en-US" sz="2800" dirty="0" smtClean="0"/>
          </a:p>
          <a:p>
            <a:endParaRPr lang="en-US" sz="2400" dirty="0"/>
          </a:p>
        </p:txBody>
      </p:sp>
      <p:sp>
        <p:nvSpPr>
          <p:cNvPr id="4" name="TextBox 3"/>
          <p:cNvSpPr txBox="1"/>
          <p:nvPr/>
        </p:nvSpPr>
        <p:spPr>
          <a:xfrm>
            <a:off x="687475" y="1724330"/>
            <a:ext cx="8064306" cy="1938992"/>
          </a:xfrm>
          <a:prstGeom prst="rect">
            <a:avLst/>
          </a:prstGeom>
          <a:noFill/>
        </p:spPr>
        <p:txBody>
          <a:bodyPr wrap="square" rtlCol="0">
            <a:spAutoFit/>
          </a:bodyPr>
          <a:lstStyle/>
          <a:p>
            <a:r>
              <a:rPr lang="en-US" sz="2400" dirty="0" smtClean="0"/>
              <a:t>Suppose one has a BMPT model and wants to test the hypothesis  that                         . Under this constraint the model is not a BMPT model, but it is statistically equivalent to one as illustrated. One replaces each node with        as follows :</a:t>
            </a:r>
          </a:p>
          <a:p>
            <a:endParaRPr lang="en-US" sz="2400" dirty="0"/>
          </a:p>
        </p:txBody>
      </p:sp>
      <p:graphicFrame>
        <p:nvGraphicFramePr>
          <p:cNvPr id="5" name="Object 4"/>
          <p:cNvGraphicFramePr>
            <a:graphicFrameLocks noChangeAspect="1"/>
          </p:cNvGraphicFramePr>
          <p:nvPr/>
        </p:nvGraphicFramePr>
        <p:xfrm>
          <a:off x="2889429" y="2197071"/>
          <a:ext cx="1398845" cy="376612"/>
        </p:xfrm>
        <a:graphic>
          <a:graphicData uri="http://schemas.openxmlformats.org/presentationml/2006/ole">
            <mc:AlternateContent xmlns:mc="http://schemas.openxmlformats.org/markup-compatibility/2006">
              <mc:Choice xmlns:v="urn:schemas-microsoft-com:vml" Requires="v">
                <p:oleObj spid="_x0000_s122887" name="Equation" r:id="rId4" imgW="660400" imgH="177800" progId="Equation.3">
                  <p:embed/>
                </p:oleObj>
              </mc:Choice>
              <mc:Fallback>
                <p:oleObj name="Equation" r:id="rId4" imgW="660400" imgH="177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429" y="2197071"/>
                        <a:ext cx="1398845" cy="376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883" name="Object 3"/>
          <p:cNvGraphicFramePr>
            <a:graphicFrameLocks noChangeAspect="1"/>
          </p:cNvGraphicFramePr>
          <p:nvPr/>
        </p:nvGraphicFramePr>
        <p:xfrm>
          <a:off x="5911620" y="2888880"/>
          <a:ext cx="322263" cy="376238"/>
        </p:xfrm>
        <a:graphic>
          <a:graphicData uri="http://schemas.openxmlformats.org/presentationml/2006/ole">
            <mc:AlternateContent xmlns:mc="http://schemas.openxmlformats.org/markup-compatibility/2006">
              <mc:Choice xmlns:v="urn:schemas-microsoft-com:vml" Requires="v">
                <p:oleObj spid="_x0000_s122888" name="Equation" r:id="rId6" imgW="152400" imgH="177800" progId="Equation.3">
                  <p:embed/>
                </p:oleObj>
              </mc:Choice>
              <mc:Fallback>
                <p:oleObj name="Equation" r:id="rId6" imgW="152400" imgH="177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1620" y="2888880"/>
                        <a:ext cx="322263" cy="37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0" name="Rectangle 8"/>
          <p:cNvSpPr>
            <a:spLocks noGrp="1" noChangeArrowheads="1"/>
          </p:cNvSpPr>
          <p:nvPr>
            <p:ph type="title" sz="quarter"/>
          </p:nvPr>
        </p:nvSpPr>
        <p:spPr/>
        <p:txBody>
          <a:bodyPr/>
          <a:lstStyle/>
          <a:p>
            <a:pPr algn="l"/>
            <a:r>
              <a:rPr lang="en-US" sz="3600">
                <a:ea typeface="ＭＳ Ｐゴシック" pitchFamily="-110" charset="-128"/>
                <a:cs typeface="ＭＳ Ｐゴシック" pitchFamily="-110" charset="-128"/>
              </a:rPr>
              <a:t>Handling  A Simple Order Constraint</a:t>
            </a:r>
            <a:endParaRPr lang="el-GR" sz="3600">
              <a:ea typeface="Arial" pitchFamily="-110" charset="0"/>
              <a:cs typeface="Arial" pitchFamily="-110" charset="0"/>
            </a:endParaRPr>
          </a:p>
        </p:txBody>
      </p:sp>
      <p:graphicFrame>
        <p:nvGraphicFramePr>
          <p:cNvPr id="31746" name="Object 2"/>
          <p:cNvGraphicFramePr>
            <a:graphicFrameLocks noGrp="1" noChangeAspect="1"/>
          </p:cNvGraphicFramePr>
          <p:nvPr>
            <p:ph sz="quarter" idx="1"/>
          </p:nvPr>
        </p:nvGraphicFramePr>
        <p:xfrm>
          <a:off x="1752600" y="5715000"/>
          <a:ext cx="2101850" cy="488950"/>
        </p:xfrm>
        <a:graphic>
          <a:graphicData uri="http://schemas.openxmlformats.org/presentationml/2006/ole">
            <mc:AlternateContent xmlns:mc="http://schemas.openxmlformats.org/markup-compatibility/2006">
              <mc:Choice xmlns:v="urn:schemas-microsoft-com:vml" Requires="v">
                <p:oleObj spid="_x0000_s96287" name="Equation" r:id="rId3" imgW="927000" imgH="215640" progId="Equation.3">
                  <p:embed/>
                </p:oleObj>
              </mc:Choice>
              <mc:Fallback>
                <p:oleObj name="Equation" r:id="rId3" imgW="92700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715000"/>
                        <a:ext cx="2101850"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7" name="Object 3"/>
          <p:cNvGraphicFramePr>
            <a:graphicFrameLocks noGrp="1" noChangeAspect="1"/>
          </p:cNvGraphicFramePr>
          <p:nvPr>
            <p:ph sz="quarter" idx="2"/>
          </p:nvPr>
        </p:nvGraphicFramePr>
        <p:xfrm>
          <a:off x="3886200" y="5715000"/>
          <a:ext cx="2308225" cy="509588"/>
        </p:xfrm>
        <a:graphic>
          <a:graphicData uri="http://schemas.openxmlformats.org/presentationml/2006/ole">
            <mc:AlternateContent xmlns:mc="http://schemas.openxmlformats.org/markup-compatibility/2006">
              <mc:Choice xmlns:v="urn:schemas-microsoft-com:vml" Requires="v">
                <p:oleObj spid="_x0000_s96288" name="Equation" r:id="rId5" imgW="977760" imgH="215640" progId="Equation.3">
                  <p:embed/>
                </p:oleObj>
              </mc:Choice>
              <mc:Fallback>
                <p:oleObj name="Equation" r:id="rId5" imgW="97776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5715000"/>
                        <a:ext cx="2308225" cy="509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8" name="Object 4"/>
          <p:cNvGraphicFramePr>
            <a:graphicFrameLocks noGrp="1" noChangeAspect="1"/>
          </p:cNvGraphicFramePr>
          <p:nvPr>
            <p:ph sz="quarter" idx="3"/>
          </p:nvPr>
        </p:nvGraphicFramePr>
        <p:xfrm>
          <a:off x="2590800" y="1066800"/>
          <a:ext cx="2514600" cy="600075"/>
        </p:xfrm>
        <a:graphic>
          <a:graphicData uri="http://schemas.openxmlformats.org/presentationml/2006/ole">
            <mc:AlternateContent xmlns:mc="http://schemas.openxmlformats.org/markup-compatibility/2006">
              <mc:Choice xmlns:v="urn:schemas-microsoft-com:vml" Requires="v">
                <p:oleObj spid="_x0000_s96289" name="Equation" r:id="rId7" imgW="901440" imgH="215640" progId="Equation.3">
                  <p:embed/>
                </p:oleObj>
              </mc:Choice>
              <mc:Fallback>
                <p:oleObj name="Equation" r:id="rId7" imgW="901440" imgH="215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1066800"/>
                        <a:ext cx="251460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1" name="Text Box 12"/>
          <p:cNvSpPr txBox="1">
            <a:spLocks noChangeArrowheads="1"/>
          </p:cNvSpPr>
          <p:nvPr/>
        </p:nvSpPr>
        <p:spPr bwMode="auto">
          <a:xfrm>
            <a:off x="1817090" y="1666875"/>
            <a:ext cx="1547419" cy="461665"/>
          </a:xfrm>
          <a:prstGeom prst="rect">
            <a:avLst/>
          </a:prstGeom>
          <a:noFill/>
          <a:ln w="9525">
            <a:noFill/>
            <a:miter lim="800000"/>
            <a:headEnd/>
            <a:tailEnd/>
          </a:ln>
        </p:spPr>
        <p:txBody>
          <a:bodyPr wrap="none">
            <a:prstTxWarp prst="textNoShape">
              <a:avLst/>
            </a:prstTxWarp>
            <a:spAutoFit/>
          </a:bodyPr>
          <a:lstStyle/>
          <a:p>
            <a:r>
              <a:rPr lang="en-US" sz="2400" dirty="0" smtClean="0"/>
              <a:t> </a:t>
            </a:r>
            <a:r>
              <a:rPr lang="en-US" sz="2400" dirty="0"/>
              <a:t>Introduce: </a:t>
            </a:r>
          </a:p>
        </p:txBody>
      </p:sp>
      <p:graphicFrame>
        <p:nvGraphicFramePr>
          <p:cNvPr id="31749" name="Object 5"/>
          <p:cNvGraphicFramePr>
            <a:graphicFrameLocks noGrp="1" noChangeAspect="1"/>
          </p:cNvGraphicFramePr>
          <p:nvPr>
            <p:ph sz="quarter" idx="4"/>
          </p:nvPr>
        </p:nvGraphicFramePr>
        <p:xfrm>
          <a:off x="3733800" y="1524000"/>
          <a:ext cx="3200400" cy="596900"/>
        </p:xfrm>
        <a:graphic>
          <a:graphicData uri="http://schemas.openxmlformats.org/presentationml/2006/ole">
            <mc:AlternateContent xmlns:mc="http://schemas.openxmlformats.org/markup-compatibility/2006">
              <mc:Choice xmlns:v="urn:schemas-microsoft-com:vml" Requires="v">
                <p:oleObj spid="_x0000_s96290" name="Equation" r:id="rId9" imgW="1155600" imgH="215640" progId="Equation.3">
                  <p:embed/>
                </p:oleObj>
              </mc:Choice>
              <mc:Fallback>
                <p:oleObj name="Equation" r:id="rId9" imgW="1155600" imgH="2156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1524000"/>
                        <a:ext cx="32004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2" name="Line 15"/>
          <p:cNvSpPr>
            <a:spLocks noChangeShapeType="1"/>
          </p:cNvSpPr>
          <p:nvPr/>
        </p:nvSpPr>
        <p:spPr bwMode="auto">
          <a:xfrm flipH="1">
            <a:off x="1524000" y="2438400"/>
            <a:ext cx="3048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1763" name="Line 16"/>
          <p:cNvSpPr>
            <a:spLocks noChangeShapeType="1"/>
          </p:cNvSpPr>
          <p:nvPr/>
        </p:nvSpPr>
        <p:spPr bwMode="auto">
          <a:xfrm flipH="1">
            <a:off x="1066800" y="2895600"/>
            <a:ext cx="457200" cy="381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1764" name="Line 17"/>
          <p:cNvSpPr>
            <a:spLocks noChangeShapeType="1"/>
          </p:cNvSpPr>
          <p:nvPr/>
        </p:nvSpPr>
        <p:spPr bwMode="auto">
          <a:xfrm>
            <a:off x="1524000" y="2895600"/>
            <a:ext cx="304800" cy="381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1765" name="Text Box 18"/>
          <p:cNvSpPr txBox="1">
            <a:spLocks noChangeArrowheads="1"/>
          </p:cNvSpPr>
          <p:nvPr/>
        </p:nvSpPr>
        <p:spPr bwMode="auto">
          <a:xfrm>
            <a:off x="838200" y="3352800"/>
            <a:ext cx="395288" cy="396875"/>
          </a:xfrm>
          <a:prstGeom prst="rect">
            <a:avLst/>
          </a:prstGeom>
          <a:noFill/>
          <a:ln w="9525">
            <a:noFill/>
            <a:miter lim="800000"/>
            <a:headEnd/>
            <a:tailEnd/>
          </a:ln>
        </p:spPr>
        <p:txBody>
          <a:bodyPr wrap="none">
            <a:prstTxWarp prst="textNoShape">
              <a:avLst/>
            </a:prstTxWarp>
            <a:spAutoFit/>
          </a:bodyPr>
          <a:lstStyle/>
          <a:p>
            <a:r>
              <a:rPr lang="en-US">
                <a:solidFill>
                  <a:srgbClr val="008000"/>
                </a:solidFill>
              </a:rPr>
              <a:t>M</a:t>
            </a:r>
          </a:p>
        </p:txBody>
      </p:sp>
      <p:sp>
        <p:nvSpPr>
          <p:cNvPr id="31766" name="Text Box 19"/>
          <p:cNvSpPr txBox="1">
            <a:spLocks noChangeArrowheads="1"/>
          </p:cNvSpPr>
          <p:nvPr/>
        </p:nvSpPr>
        <p:spPr bwMode="auto">
          <a:xfrm>
            <a:off x="1676400" y="3352800"/>
            <a:ext cx="452438" cy="396875"/>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M’</a:t>
            </a:r>
          </a:p>
        </p:txBody>
      </p:sp>
      <p:graphicFrame>
        <p:nvGraphicFramePr>
          <p:cNvPr id="31750" name="Object 6"/>
          <p:cNvGraphicFramePr>
            <a:graphicFrameLocks noChangeAspect="1"/>
          </p:cNvGraphicFramePr>
          <p:nvPr/>
        </p:nvGraphicFramePr>
        <p:xfrm>
          <a:off x="990600" y="2743200"/>
          <a:ext cx="325438" cy="368300"/>
        </p:xfrm>
        <a:graphic>
          <a:graphicData uri="http://schemas.openxmlformats.org/presentationml/2006/ole">
            <mc:AlternateContent xmlns:mc="http://schemas.openxmlformats.org/markup-compatibility/2006">
              <mc:Choice xmlns:v="urn:schemas-microsoft-com:vml" Requires="v">
                <p:oleObj spid="_x0000_s96291" name="Equation" r:id="rId11" imgW="190440" imgH="215640" progId="Equation.3">
                  <p:embed/>
                </p:oleObj>
              </mc:Choice>
              <mc:Fallback>
                <p:oleObj name="Equation" r:id="rId11" imgW="190440" imgH="2156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743200"/>
                        <a:ext cx="325438"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1" name="Object 7"/>
          <p:cNvGraphicFramePr>
            <a:graphicFrameLocks noChangeAspect="1"/>
          </p:cNvGraphicFramePr>
          <p:nvPr/>
        </p:nvGraphicFramePr>
        <p:xfrm>
          <a:off x="2743200" y="2895600"/>
          <a:ext cx="349250" cy="322263"/>
        </p:xfrm>
        <a:graphic>
          <a:graphicData uri="http://schemas.openxmlformats.org/presentationml/2006/ole">
            <mc:AlternateContent xmlns:mc="http://schemas.openxmlformats.org/markup-compatibility/2006">
              <mc:Choice xmlns:v="urn:schemas-microsoft-com:vml" Requires="v">
                <p:oleObj spid="_x0000_s96292" name="Equation" r:id="rId13" imgW="152280" imgH="139680" progId="Equation.3">
                  <p:embed/>
                </p:oleObj>
              </mc:Choice>
              <mc:Fallback>
                <p:oleObj name="Equation" r:id="rId13" imgW="152280" imgH="13968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3200" y="2895600"/>
                        <a:ext cx="349250"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2" name="Object 8"/>
          <p:cNvGraphicFramePr>
            <a:graphicFrameLocks noChangeAspect="1"/>
          </p:cNvGraphicFramePr>
          <p:nvPr/>
        </p:nvGraphicFramePr>
        <p:xfrm>
          <a:off x="2438400" y="3276600"/>
          <a:ext cx="280988" cy="368300"/>
        </p:xfrm>
        <a:graphic>
          <a:graphicData uri="http://schemas.openxmlformats.org/presentationml/2006/ole">
            <mc:AlternateContent xmlns:mc="http://schemas.openxmlformats.org/markup-compatibility/2006">
              <mc:Choice xmlns:v="urn:schemas-microsoft-com:vml" Requires="v">
                <p:oleObj spid="_x0000_s96293" name="Equation" r:id="rId15" imgW="164880" imgH="215640" progId="Equation.3">
                  <p:embed/>
                </p:oleObj>
              </mc:Choice>
              <mc:Fallback>
                <p:oleObj name="Equation" r:id="rId15" imgW="164880" imgH="21564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38400" y="3276600"/>
                        <a:ext cx="280988"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3" name="Object 9"/>
          <p:cNvGraphicFramePr>
            <a:graphicFrameLocks noChangeAspect="1"/>
          </p:cNvGraphicFramePr>
          <p:nvPr/>
        </p:nvGraphicFramePr>
        <p:xfrm>
          <a:off x="1752600" y="2819400"/>
          <a:ext cx="630238" cy="368300"/>
        </p:xfrm>
        <a:graphic>
          <a:graphicData uri="http://schemas.openxmlformats.org/presentationml/2006/ole">
            <mc:AlternateContent xmlns:mc="http://schemas.openxmlformats.org/markup-compatibility/2006">
              <mc:Choice xmlns:v="urn:schemas-microsoft-com:vml" Requires="v">
                <p:oleObj spid="_x0000_s96294" name="Equation" r:id="rId17" imgW="368280" imgH="215640" progId="Equation.3">
                  <p:embed/>
                </p:oleObj>
              </mc:Choice>
              <mc:Fallback>
                <p:oleObj name="Equation" r:id="rId17" imgW="368280" imgH="21564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52600" y="2819400"/>
                        <a:ext cx="630238"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67" name="Line 25"/>
          <p:cNvSpPr>
            <a:spLocks noChangeShapeType="1"/>
          </p:cNvSpPr>
          <p:nvPr/>
        </p:nvSpPr>
        <p:spPr bwMode="auto">
          <a:xfrm flipH="1">
            <a:off x="3276600" y="2667000"/>
            <a:ext cx="304800" cy="381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1768" name="Line 26"/>
          <p:cNvSpPr>
            <a:spLocks noChangeShapeType="1"/>
          </p:cNvSpPr>
          <p:nvPr/>
        </p:nvSpPr>
        <p:spPr bwMode="auto">
          <a:xfrm flipH="1">
            <a:off x="2590800" y="3352800"/>
            <a:ext cx="3810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1769" name="Line 27"/>
          <p:cNvSpPr>
            <a:spLocks noChangeShapeType="1"/>
          </p:cNvSpPr>
          <p:nvPr/>
        </p:nvSpPr>
        <p:spPr bwMode="auto">
          <a:xfrm>
            <a:off x="4572000" y="3352800"/>
            <a:ext cx="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1770" name="Line 28"/>
          <p:cNvSpPr>
            <a:spLocks noChangeShapeType="1"/>
          </p:cNvSpPr>
          <p:nvPr/>
        </p:nvSpPr>
        <p:spPr bwMode="auto">
          <a:xfrm flipH="1">
            <a:off x="2895600" y="3048000"/>
            <a:ext cx="381000" cy="381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1771" name="Line 29"/>
          <p:cNvSpPr>
            <a:spLocks noChangeShapeType="1"/>
          </p:cNvSpPr>
          <p:nvPr/>
        </p:nvSpPr>
        <p:spPr bwMode="auto">
          <a:xfrm>
            <a:off x="3276600" y="3048000"/>
            <a:ext cx="609600" cy="381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1772" name="Line 30"/>
          <p:cNvSpPr>
            <a:spLocks noChangeShapeType="1"/>
          </p:cNvSpPr>
          <p:nvPr/>
        </p:nvSpPr>
        <p:spPr bwMode="auto">
          <a:xfrm>
            <a:off x="2971800" y="3352800"/>
            <a:ext cx="304800" cy="381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aphicFrame>
        <p:nvGraphicFramePr>
          <p:cNvPr id="31754" name="Object 10"/>
          <p:cNvGraphicFramePr>
            <a:graphicFrameLocks noChangeAspect="1"/>
          </p:cNvGraphicFramePr>
          <p:nvPr/>
        </p:nvGraphicFramePr>
        <p:xfrm>
          <a:off x="3124200" y="3200400"/>
          <a:ext cx="585788" cy="368300"/>
        </p:xfrm>
        <a:graphic>
          <a:graphicData uri="http://schemas.openxmlformats.org/presentationml/2006/ole">
            <mc:AlternateContent xmlns:mc="http://schemas.openxmlformats.org/markup-compatibility/2006">
              <mc:Choice xmlns:v="urn:schemas-microsoft-com:vml" Requires="v">
                <p:oleObj spid="_x0000_s96295" name="Equation" r:id="rId19" imgW="342720" imgH="215640" progId="Equation.3">
                  <p:embed/>
                </p:oleObj>
              </mc:Choice>
              <mc:Fallback>
                <p:oleObj name="Equation" r:id="rId19" imgW="342720" imgH="215640" progId="Equation.3">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24200" y="3200400"/>
                        <a:ext cx="585788"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5" name="Object 11"/>
          <p:cNvGraphicFramePr>
            <a:graphicFrameLocks noChangeAspect="1"/>
          </p:cNvGraphicFramePr>
          <p:nvPr/>
        </p:nvGraphicFramePr>
        <p:xfrm>
          <a:off x="3505200" y="2819400"/>
          <a:ext cx="674688" cy="363538"/>
        </p:xfrm>
        <a:graphic>
          <a:graphicData uri="http://schemas.openxmlformats.org/presentationml/2006/ole">
            <mc:AlternateContent xmlns:mc="http://schemas.openxmlformats.org/markup-compatibility/2006">
              <mc:Choice xmlns:v="urn:schemas-microsoft-com:vml" Requires="v">
                <p:oleObj spid="_x0000_s96296" name="Equation" r:id="rId21" imgW="330120" imgH="177480" progId="Equation.3">
                  <p:embed/>
                </p:oleObj>
              </mc:Choice>
              <mc:Fallback>
                <p:oleObj name="Equation" r:id="rId21" imgW="330120" imgH="177480" progId="Equation.3">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05200" y="2819400"/>
                        <a:ext cx="674688" cy="36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73" name="Text Box 33"/>
          <p:cNvSpPr txBox="1">
            <a:spLocks noChangeArrowheads="1"/>
          </p:cNvSpPr>
          <p:nvPr/>
        </p:nvSpPr>
        <p:spPr bwMode="auto">
          <a:xfrm>
            <a:off x="3733800" y="3429000"/>
            <a:ext cx="452438" cy="396875"/>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M’</a:t>
            </a:r>
          </a:p>
        </p:txBody>
      </p:sp>
      <p:sp>
        <p:nvSpPr>
          <p:cNvPr id="31774" name="Text Box 34"/>
          <p:cNvSpPr txBox="1">
            <a:spLocks noChangeArrowheads="1"/>
          </p:cNvSpPr>
          <p:nvPr/>
        </p:nvSpPr>
        <p:spPr bwMode="auto">
          <a:xfrm>
            <a:off x="3048000" y="3733800"/>
            <a:ext cx="452438" cy="396875"/>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M’</a:t>
            </a:r>
          </a:p>
        </p:txBody>
      </p:sp>
      <p:sp>
        <p:nvSpPr>
          <p:cNvPr id="31775" name="Text Box 35"/>
          <p:cNvSpPr txBox="1">
            <a:spLocks noChangeArrowheads="1"/>
          </p:cNvSpPr>
          <p:nvPr/>
        </p:nvSpPr>
        <p:spPr bwMode="auto">
          <a:xfrm>
            <a:off x="2438400" y="3733800"/>
            <a:ext cx="395288" cy="396875"/>
          </a:xfrm>
          <a:prstGeom prst="rect">
            <a:avLst/>
          </a:prstGeom>
          <a:noFill/>
          <a:ln w="9525">
            <a:noFill/>
            <a:miter lim="800000"/>
            <a:headEnd/>
            <a:tailEnd/>
          </a:ln>
        </p:spPr>
        <p:txBody>
          <a:bodyPr wrap="none">
            <a:prstTxWarp prst="textNoShape">
              <a:avLst/>
            </a:prstTxWarp>
            <a:spAutoFit/>
          </a:bodyPr>
          <a:lstStyle/>
          <a:p>
            <a:r>
              <a:rPr lang="en-US">
                <a:solidFill>
                  <a:srgbClr val="008000"/>
                </a:solidFill>
              </a:rPr>
              <a:t>M</a:t>
            </a:r>
          </a:p>
        </p:txBody>
      </p:sp>
      <p:sp>
        <p:nvSpPr>
          <p:cNvPr id="31776" name="Text Box 36"/>
          <p:cNvSpPr txBox="1">
            <a:spLocks noChangeArrowheads="1"/>
          </p:cNvSpPr>
          <p:nvPr/>
        </p:nvSpPr>
        <p:spPr bwMode="auto">
          <a:xfrm>
            <a:off x="533400" y="4114800"/>
            <a:ext cx="7467600" cy="1477328"/>
          </a:xfrm>
          <a:prstGeom prst="rect">
            <a:avLst/>
          </a:prstGeom>
          <a:noFill/>
          <a:ln w="9525">
            <a:noFill/>
            <a:miter lim="800000"/>
            <a:headEnd/>
            <a:tailEnd/>
          </a:ln>
        </p:spPr>
        <p:txBody>
          <a:bodyPr>
            <a:prstTxWarp prst="textNoShape">
              <a:avLst/>
            </a:prstTxWarp>
            <a:spAutoFit/>
          </a:bodyPr>
          <a:lstStyle/>
          <a:p>
            <a:r>
              <a:rPr lang="en-US" dirty="0"/>
              <a:t>Let </a:t>
            </a:r>
            <a:r>
              <a:rPr lang="en-US" i="1" dirty="0"/>
              <a:t>S</a:t>
            </a:r>
            <a:r>
              <a:rPr lang="en-US" i="1" baseline="-25000" dirty="0"/>
              <a:t>,</a:t>
            </a:r>
            <a:r>
              <a:rPr lang="en-US" i="1" dirty="0"/>
              <a:t>,T</a:t>
            </a:r>
            <a:r>
              <a:rPr lang="en-US" dirty="0"/>
              <a:t> be substrings of parameters and categories and </a:t>
            </a:r>
            <a:r>
              <a:rPr lang="en-US" i="1" dirty="0">
                <a:solidFill>
                  <a:srgbClr val="008000"/>
                </a:solidFill>
              </a:rPr>
              <a:t>M</a:t>
            </a:r>
            <a:r>
              <a:rPr lang="en-US" i="1" dirty="0"/>
              <a:t>, </a:t>
            </a:r>
            <a:r>
              <a:rPr lang="en-US" i="1" dirty="0">
                <a:solidFill>
                  <a:srgbClr val="FF0000"/>
                </a:solidFill>
              </a:rPr>
              <a:t>M’</a:t>
            </a:r>
          </a:p>
          <a:p>
            <a:r>
              <a:rPr lang="en-US" dirty="0"/>
              <a:t>BMPT model string </a:t>
            </a:r>
            <a:r>
              <a:rPr lang="en-US" dirty="0" err="1"/>
              <a:t>submodels</a:t>
            </a:r>
            <a:r>
              <a:rPr lang="en-US" dirty="0"/>
              <a:t> of        ; then the model string selecting on a        is given by                       </a:t>
            </a:r>
            <a:r>
              <a:rPr lang="en-US" dirty="0" smtClean="0"/>
              <a:t>           </a:t>
            </a:r>
            <a:r>
              <a:rPr lang="en-US" dirty="0"/>
              <a:t>and the order constraint can be </a:t>
            </a:r>
            <a:r>
              <a:rPr lang="en-US" dirty="0" smtClean="0"/>
              <a:t>accommodated</a:t>
            </a:r>
          </a:p>
          <a:p>
            <a:r>
              <a:rPr lang="en-US" dirty="0" smtClean="0"/>
              <a:t> </a:t>
            </a:r>
          </a:p>
          <a:p>
            <a:r>
              <a:rPr lang="en-US" dirty="0" smtClean="0"/>
              <a:t>in </a:t>
            </a:r>
            <a:r>
              <a:rPr lang="en-US" dirty="0"/>
              <a:t>the BMPT string language by the transformation rule</a:t>
            </a:r>
          </a:p>
        </p:txBody>
      </p:sp>
      <p:graphicFrame>
        <p:nvGraphicFramePr>
          <p:cNvPr id="31756" name="Object 12"/>
          <p:cNvGraphicFramePr>
            <a:graphicFrameLocks noChangeAspect="1"/>
          </p:cNvGraphicFramePr>
          <p:nvPr/>
        </p:nvGraphicFramePr>
        <p:xfrm>
          <a:off x="7607300" y="4356100"/>
          <a:ext cx="393700" cy="444500"/>
        </p:xfrm>
        <a:graphic>
          <a:graphicData uri="http://schemas.openxmlformats.org/presentationml/2006/ole">
            <mc:AlternateContent xmlns:mc="http://schemas.openxmlformats.org/markup-compatibility/2006">
              <mc:Choice xmlns:v="urn:schemas-microsoft-com:vml" Requires="v">
                <p:oleObj spid="_x0000_s96297" name="Equation" r:id="rId23" imgW="190440" imgH="215640" progId="Equation.3">
                  <p:embed/>
                </p:oleObj>
              </mc:Choice>
              <mc:Fallback>
                <p:oleObj name="Equation" r:id="rId23" imgW="190440" imgH="215640" progId="Equation.3">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607300" y="4356100"/>
                        <a:ext cx="3937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7" name="Object 13"/>
          <p:cNvGraphicFramePr>
            <a:graphicFrameLocks noChangeAspect="1"/>
          </p:cNvGraphicFramePr>
          <p:nvPr/>
        </p:nvGraphicFramePr>
        <p:xfrm>
          <a:off x="4800600" y="2895600"/>
          <a:ext cx="3924300" cy="835025"/>
        </p:xfrm>
        <a:graphic>
          <a:graphicData uri="http://schemas.openxmlformats.org/presentationml/2006/ole">
            <mc:AlternateContent xmlns:mc="http://schemas.openxmlformats.org/markup-compatibility/2006">
              <mc:Choice xmlns:v="urn:schemas-microsoft-com:vml" Requires="v">
                <p:oleObj spid="_x0000_s96298" name="Equation" r:id="rId25" imgW="2145960" imgH="457200" progId="Equation.3">
                  <p:embed/>
                </p:oleObj>
              </mc:Choice>
              <mc:Fallback>
                <p:oleObj name="Equation" r:id="rId25" imgW="2145960" imgH="457200" progId="Equation.3">
                  <p:embed/>
                  <p:pic>
                    <p:nvPicPr>
                      <p:cNvPr id="0" name="Picture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800600" y="2895600"/>
                        <a:ext cx="39243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8" name="Object 14"/>
          <p:cNvGraphicFramePr>
            <a:graphicFrameLocks noChangeAspect="1"/>
          </p:cNvGraphicFramePr>
          <p:nvPr/>
        </p:nvGraphicFramePr>
        <p:xfrm>
          <a:off x="3786188" y="4356100"/>
          <a:ext cx="393700" cy="444500"/>
        </p:xfrm>
        <a:graphic>
          <a:graphicData uri="http://schemas.openxmlformats.org/presentationml/2006/ole">
            <mc:AlternateContent xmlns:mc="http://schemas.openxmlformats.org/markup-compatibility/2006">
              <mc:Choice xmlns:v="urn:schemas-microsoft-com:vml" Requires="v">
                <p:oleObj spid="_x0000_s96299" name="Equation" r:id="rId27" imgW="190440" imgH="215640" progId="Equation.3">
                  <p:embed/>
                </p:oleObj>
              </mc:Choice>
              <mc:Fallback>
                <p:oleObj name="Equation" r:id="rId27" imgW="190440" imgH="215640" progId="Equation.3">
                  <p:embed/>
                  <p:pic>
                    <p:nvPicPr>
                      <p:cNvPr id="0" name="Picture 1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86188" y="4356100"/>
                        <a:ext cx="3937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59" name="Object 15"/>
          <p:cNvGraphicFramePr>
            <a:graphicFrameLocks noChangeAspect="1"/>
          </p:cNvGraphicFramePr>
          <p:nvPr/>
        </p:nvGraphicFramePr>
        <p:xfrm>
          <a:off x="1676400" y="4795920"/>
          <a:ext cx="1371600" cy="401555"/>
        </p:xfrm>
        <a:graphic>
          <a:graphicData uri="http://schemas.openxmlformats.org/presentationml/2006/ole">
            <mc:AlternateContent xmlns:mc="http://schemas.openxmlformats.org/markup-compatibility/2006">
              <mc:Choice xmlns:v="urn:schemas-microsoft-com:vml" Requires="v">
                <p:oleObj spid="_x0000_s96300" name="Equation" r:id="rId28" imgW="736560" imgH="215640" progId="Equation.3">
                  <p:embed/>
                </p:oleObj>
              </mc:Choice>
              <mc:Fallback>
                <p:oleObj name="Equation" r:id="rId28" imgW="736560" imgH="215640" progId="Equation.3">
                  <p:embed/>
                  <p:pic>
                    <p:nvPicPr>
                      <p:cNvPr id="0" name="Picture 1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676400" y="4795920"/>
                        <a:ext cx="1371600" cy="4015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77" name="Text Box 41"/>
          <p:cNvSpPr txBox="1">
            <a:spLocks noChangeArrowheads="1"/>
          </p:cNvSpPr>
          <p:nvPr/>
        </p:nvSpPr>
        <p:spPr bwMode="auto">
          <a:xfrm>
            <a:off x="2362200" y="4800600"/>
            <a:ext cx="184150" cy="396875"/>
          </a:xfrm>
          <a:prstGeom prst="rect">
            <a:avLst/>
          </a:prstGeom>
          <a:noFill/>
          <a:ln w="9525">
            <a:noFill/>
            <a:miter lim="800000"/>
            <a:headEnd/>
            <a:tailEnd/>
          </a:ln>
        </p:spPr>
        <p:txBody>
          <a:bodyPr wrap="none">
            <a:prstTxWarp prst="textNoShape">
              <a:avLst/>
            </a:prstTxWarp>
            <a:spAutoFit/>
          </a:bodyPr>
          <a:lstStyle/>
          <a:p>
            <a:endParaRPr lang="en-US"/>
          </a:p>
        </p:txBody>
      </p:sp>
      <p:sp>
        <p:nvSpPr>
          <p:cNvPr id="31778" name="Text Box 43"/>
          <p:cNvSpPr txBox="1">
            <a:spLocks noChangeArrowheads="1"/>
          </p:cNvSpPr>
          <p:nvPr/>
        </p:nvSpPr>
        <p:spPr bwMode="auto">
          <a:xfrm>
            <a:off x="593725" y="6183313"/>
            <a:ext cx="8550275" cy="701675"/>
          </a:xfrm>
          <a:prstGeom prst="rect">
            <a:avLst/>
          </a:prstGeom>
          <a:noFill/>
          <a:ln w="9525">
            <a:noFill/>
            <a:miter lim="800000"/>
            <a:headEnd/>
            <a:tailEnd/>
          </a:ln>
        </p:spPr>
        <p:txBody>
          <a:bodyPr>
            <a:prstTxWarp prst="textNoShape">
              <a:avLst/>
            </a:prstTxWarp>
            <a:spAutoFit/>
          </a:bodyPr>
          <a:lstStyle/>
          <a:p>
            <a:r>
              <a:rPr lang="en-US"/>
              <a:t> </a:t>
            </a:r>
            <a:r>
              <a:rPr lang="en-US">
                <a:solidFill>
                  <a:srgbClr val="008000"/>
                </a:solidFill>
              </a:rPr>
              <a:t>M</a:t>
            </a:r>
            <a:r>
              <a:rPr lang="en-US"/>
              <a:t> and </a:t>
            </a:r>
            <a:r>
              <a:rPr lang="en-US">
                <a:solidFill>
                  <a:srgbClr val="FF0000"/>
                </a:solidFill>
              </a:rPr>
              <a:t>M’</a:t>
            </a:r>
            <a:r>
              <a:rPr lang="en-US"/>
              <a:t> can be extracted automatically with a push-down automaton associated with the context free language (see Purdy Batchelder)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xfrm>
            <a:off x="457200" y="274638"/>
            <a:ext cx="8686800" cy="1143000"/>
          </a:xfrm>
        </p:spPr>
        <p:txBody>
          <a:bodyPr>
            <a:normAutofit fontScale="90000"/>
          </a:bodyPr>
          <a:lstStyle/>
          <a:p>
            <a:pPr algn="l"/>
            <a:r>
              <a:rPr lang="en-US" sz="4000" dirty="0" smtClean="0">
                <a:solidFill>
                  <a:srgbClr val="008000"/>
                </a:solidFill>
                <a:ea typeface="ＭＳ Ｐゴシック" pitchFamily="-110" charset="-128"/>
                <a:cs typeface="ＭＳ Ｐゴシック" pitchFamily="-110" charset="-128"/>
              </a:rPr>
              <a:t> </a:t>
            </a:r>
            <a:r>
              <a:rPr lang="en-US" sz="4000" dirty="0">
                <a:solidFill>
                  <a:srgbClr val="008000"/>
                </a:solidFill>
                <a:ea typeface="ＭＳ Ｐゴシック" pitchFamily="-110" charset="-128"/>
                <a:cs typeface="ＭＳ Ｐゴシック" pitchFamily="-110" charset="-128"/>
              </a:rPr>
              <a:t>String Language for Multi-link </a:t>
            </a:r>
            <a:r>
              <a:rPr lang="en-US" sz="4000" dirty="0" smtClean="0">
                <a:solidFill>
                  <a:srgbClr val="008000"/>
                </a:solidFill>
                <a:ea typeface="ＭＳ Ｐゴシック" pitchFamily="-110" charset="-128"/>
                <a:cs typeface="ＭＳ Ｐゴシック" pitchFamily="-110" charset="-128"/>
              </a:rPr>
              <a:t> MPT </a:t>
            </a:r>
            <a:r>
              <a:rPr lang="en-US" sz="4000" dirty="0">
                <a:solidFill>
                  <a:srgbClr val="008000"/>
                </a:solidFill>
                <a:ea typeface="ＭＳ Ｐゴシック" pitchFamily="-110" charset="-128"/>
                <a:cs typeface="ＭＳ Ｐゴシック" pitchFamily="-110" charset="-128"/>
              </a:rPr>
              <a:t>(MMPT) Models</a:t>
            </a:r>
          </a:p>
        </p:txBody>
      </p:sp>
      <p:sp>
        <p:nvSpPr>
          <p:cNvPr id="36869" name="Rectangle 3"/>
          <p:cNvSpPr>
            <a:spLocks noGrp="1" noChangeArrowheads="1"/>
          </p:cNvSpPr>
          <p:nvPr>
            <p:ph type="body" sz="half" idx="1"/>
          </p:nvPr>
        </p:nvSpPr>
        <p:spPr>
          <a:xfrm>
            <a:off x="0" y="1600200"/>
            <a:ext cx="8915400" cy="5029200"/>
          </a:xfrm>
        </p:spPr>
        <p:txBody>
          <a:bodyPr/>
          <a:lstStyle/>
          <a:p>
            <a:pPr>
              <a:buFont typeface="Wingdings" pitchFamily="-110" charset="2"/>
              <a:buChar char="v"/>
            </a:pPr>
            <a:r>
              <a:rPr lang="en-US" sz="2400">
                <a:ea typeface="ＭＳ Ｐゴシック" pitchFamily="-110" charset="-128"/>
                <a:cs typeface="ＭＳ Ｐゴシック" pitchFamily="-110" charset="-128"/>
              </a:rPr>
              <a:t>It is straightforward to extend the axioms for BMPT models to cover MMPT models (</a:t>
            </a:r>
            <a:r>
              <a:rPr lang="en-US" sz="2400">
                <a:solidFill>
                  <a:srgbClr val="008000"/>
                </a:solidFill>
                <a:ea typeface="ＭＳ Ｐゴシック" pitchFamily="-110" charset="-128"/>
                <a:cs typeface="ＭＳ Ｐゴシック" pitchFamily="-110" charset="-128"/>
              </a:rPr>
              <a:t>Purdy, PhD Dissertation, 2009</a:t>
            </a:r>
            <a:r>
              <a:rPr lang="en-US" sz="2400">
                <a:ea typeface="ＭＳ Ｐゴシック" pitchFamily="-110" charset="-128"/>
                <a:cs typeface="ＭＳ Ｐゴシック" pitchFamily="-110" charset="-128"/>
              </a:rPr>
              <a:t>).</a:t>
            </a:r>
          </a:p>
          <a:p>
            <a:pPr>
              <a:buFont typeface="Wingdings" pitchFamily="-110" charset="2"/>
              <a:buChar char="v"/>
            </a:pPr>
            <a:endParaRPr lang="en-US" sz="2400">
              <a:ea typeface="ＭＳ Ｐゴシック" pitchFamily="-110" charset="-128"/>
              <a:cs typeface="ＭＳ Ｐゴシック" pitchFamily="-110" charset="-128"/>
            </a:endParaRPr>
          </a:p>
          <a:p>
            <a:pPr>
              <a:buFont typeface="Wingdings" pitchFamily="-110" charset="2"/>
              <a:buChar char="v"/>
            </a:pPr>
            <a:r>
              <a:rPr lang="en-US" sz="2400">
                <a:ea typeface="ＭＳ Ｐゴシック" pitchFamily="-110" charset="-128"/>
                <a:cs typeface="ＭＳ Ｐゴシック" pitchFamily="-110" charset="-128"/>
              </a:rPr>
              <a:t> Parameters assigned to non-terminal nodes of a rooted tree are now vectors of k&gt;1 components, parameterizing  pdfs over </a:t>
            </a:r>
            <a:r>
              <a:rPr lang="en-US" sz="2400" i="1">
                <a:ea typeface="ＭＳ Ｐゴシック" pitchFamily="-110" charset="-128"/>
                <a:cs typeface="ＭＳ Ｐゴシック" pitchFamily="-110" charset="-128"/>
              </a:rPr>
              <a:t>k</a:t>
            </a:r>
            <a:r>
              <a:rPr lang="en-US" sz="2400">
                <a:ea typeface="ＭＳ Ｐゴシック" pitchFamily="-110" charset="-128"/>
                <a:cs typeface="ＭＳ Ｐゴシック" pitchFamily="-110" charset="-128"/>
              </a:rPr>
              <a:t> atoms, corresponding to the </a:t>
            </a:r>
            <a:r>
              <a:rPr lang="en-US" sz="2400" i="1">
                <a:ea typeface="ＭＳ Ｐゴシック" pitchFamily="-110" charset="-128"/>
                <a:cs typeface="ＭＳ Ｐゴシック" pitchFamily="-110" charset="-128"/>
              </a:rPr>
              <a:t>k</a:t>
            </a:r>
            <a:r>
              <a:rPr lang="en-US" sz="2400">
                <a:ea typeface="ＭＳ Ｐゴシック" pitchFamily="-110" charset="-128"/>
                <a:cs typeface="ＭＳ Ｐゴシック" pitchFamily="-110" charset="-128"/>
              </a:rPr>
              <a:t> children  of the node they are assigned  to.</a:t>
            </a:r>
          </a:p>
          <a:p>
            <a:pPr>
              <a:buFont typeface="Wingdings" pitchFamily="-110" charset="2"/>
              <a:buChar char="v"/>
            </a:pPr>
            <a:endParaRPr lang="en-US" sz="2400">
              <a:ea typeface="ＭＳ Ｐゴシック" pitchFamily="-110" charset="-128"/>
              <a:cs typeface="ＭＳ Ｐゴシック" pitchFamily="-110" charset="-128"/>
            </a:endParaRPr>
          </a:p>
          <a:p>
            <a:pPr>
              <a:buFont typeface="Wingdings" pitchFamily="-110" charset="2"/>
              <a:buChar char="v"/>
            </a:pPr>
            <a:r>
              <a:rPr lang="en-US" sz="2400">
                <a:ea typeface="ＭＳ Ｐゴシック" pitchFamily="-110" charset="-128"/>
                <a:cs typeface="ＭＳ Ｐゴシック" pitchFamily="-110" charset="-128"/>
              </a:rPr>
              <a:t> In the axioms parameters are denoted by</a:t>
            </a:r>
          </a:p>
          <a:p>
            <a:pPr>
              <a:buFont typeface="Wingdings" pitchFamily="-110" charset="2"/>
              <a:buChar char="v"/>
            </a:pPr>
            <a:endParaRPr lang="en-US" sz="2400">
              <a:ea typeface="ＭＳ Ｐゴシック" pitchFamily="-110" charset="-128"/>
              <a:cs typeface="ＭＳ Ｐゴシック" pitchFamily="-110" charset="-128"/>
            </a:endParaRPr>
          </a:p>
          <a:p>
            <a:pPr>
              <a:buFont typeface="Wingdings" pitchFamily="-110" charset="2"/>
              <a:buChar char="v"/>
            </a:pPr>
            <a:endParaRPr lang="en-US" sz="2400">
              <a:ea typeface="ＭＳ Ｐゴシック" pitchFamily="-110" charset="-128"/>
              <a:cs typeface="ＭＳ Ｐゴシック" pitchFamily="-110" charset="-128"/>
            </a:endParaRPr>
          </a:p>
          <a:p>
            <a:pPr>
              <a:buFont typeface="Wingdings" pitchFamily="-110" charset="2"/>
              <a:buNone/>
            </a:pPr>
            <a:r>
              <a:rPr lang="en-US" sz="2400">
                <a:ea typeface="ＭＳ Ｐゴシック" pitchFamily="-110" charset="-128"/>
                <a:cs typeface="ＭＳ Ｐゴシック" pitchFamily="-110" charset="-128"/>
              </a:rPr>
              <a:t>     and now BMPT parameters have </a:t>
            </a:r>
            <a:r>
              <a:rPr lang="en-US" sz="2400" i="1">
                <a:ea typeface="ＭＳ Ｐゴシック" pitchFamily="-110" charset="-128"/>
                <a:cs typeface="ＭＳ Ｐゴシック" pitchFamily="-110" charset="-128"/>
              </a:rPr>
              <a:t>k</a:t>
            </a:r>
            <a:r>
              <a:rPr lang="en-US" sz="2400">
                <a:ea typeface="ＭＳ Ｐゴシック" pitchFamily="-110" charset="-128"/>
                <a:cs typeface="ＭＳ Ｐゴシック" pitchFamily="-110" charset="-128"/>
              </a:rPr>
              <a:t>=2,  </a:t>
            </a:r>
          </a:p>
        </p:txBody>
      </p:sp>
      <p:graphicFrame>
        <p:nvGraphicFramePr>
          <p:cNvPr id="36866" name="Object 2"/>
          <p:cNvGraphicFramePr>
            <a:graphicFrameLocks noGrp="1" noChangeAspect="1"/>
          </p:cNvGraphicFramePr>
          <p:nvPr>
            <p:ph sz="quarter" idx="2"/>
          </p:nvPr>
        </p:nvGraphicFramePr>
        <p:xfrm>
          <a:off x="2291861" y="5099538"/>
          <a:ext cx="3200400" cy="722313"/>
        </p:xfrm>
        <a:graphic>
          <a:graphicData uri="http://schemas.openxmlformats.org/presentationml/2006/ole">
            <mc:AlternateContent xmlns:mc="http://schemas.openxmlformats.org/markup-compatibility/2006">
              <mc:Choice xmlns:v="urn:schemas-microsoft-com:vml" Requires="v">
                <p:oleObj spid="_x0000_s79879" name="Equation" r:id="rId3" imgW="1295280" imgH="291960" progId="Equation.3">
                  <p:embed/>
                </p:oleObj>
              </mc:Choice>
              <mc:Fallback>
                <p:oleObj name="Equation" r:id="rId3" imgW="1295280" imgH="2919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1861" y="5099538"/>
                        <a:ext cx="3200400"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7" name="Object 3"/>
          <p:cNvGraphicFramePr>
            <a:graphicFrameLocks noGrp="1" noChangeAspect="1"/>
          </p:cNvGraphicFramePr>
          <p:nvPr>
            <p:ph sz="quarter" idx="3"/>
          </p:nvPr>
        </p:nvGraphicFramePr>
        <p:xfrm>
          <a:off x="5791200" y="6019800"/>
          <a:ext cx="2438400" cy="630238"/>
        </p:xfrm>
        <a:graphic>
          <a:graphicData uri="http://schemas.openxmlformats.org/presentationml/2006/ole">
            <mc:AlternateContent xmlns:mc="http://schemas.openxmlformats.org/markup-compatibility/2006">
              <mc:Choice xmlns:v="urn:schemas-microsoft-com:vml" Requires="v">
                <p:oleObj spid="_x0000_s79880" name="Equation" r:id="rId5" imgW="1130040" imgH="291960" progId="Equation.3">
                  <p:embed/>
                </p:oleObj>
              </mc:Choice>
              <mc:Fallback>
                <p:oleObj name="Equation" r:id="rId5" imgW="1130040" imgH="2919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6019800"/>
                        <a:ext cx="2438400" cy="63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8" name="Rectangle 2"/>
          <p:cNvSpPr>
            <a:spLocks noGrp="1" noChangeArrowheads="1"/>
          </p:cNvSpPr>
          <p:nvPr>
            <p:ph type="title" idx="4294967295"/>
          </p:nvPr>
        </p:nvSpPr>
        <p:spPr>
          <a:xfrm>
            <a:off x="152400" y="228600"/>
            <a:ext cx="8763000" cy="838200"/>
          </a:xfrm>
          <a:noFill/>
        </p:spPr>
        <p:txBody>
          <a:bodyPr rIns="34290"/>
          <a:lstStyle/>
          <a:p>
            <a:pPr algn="l" eaLnBrk="1" hangingPunct="1"/>
            <a:r>
              <a:rPr lang="en-US" sz="3400">
                <a:ea typeface="ＭＳ Ｐゴシック" pitchFamily="-110" charset="-128"/>
                <a:cs typeface="ＭＳ Ｐゴシック" pitchFamily="-110" charset="-128"/>
              </a:rPr>
              <a:t>      </a:t>
            </a:r>
            <a:r>
              <a:rPr lang="en-US" sz="3400">
                <a:solidFill>
                  <a:srgbClr val="0000FF"/>
                </a:solidFill>
                <a:ea typeface="ＭＳ Ｐゴシック" pitchFamily="-110" charset="-128"/>
                <a:cs typeface="ＭＳ Ｐゴシック" pitchFamily="-110" charset="-128"/>
              </a:rPr>
              <a:t>MMPT Models Defined by 5 Axioms</a:t>
            </a:r>
          </a:p>
        </p:txBody>
      </p:sp>
      <p:sp>
        <p:nvSpPr>
          <p:cNvPr id="37899" name="Rectangle 3"/>
          <p:cNvSpPr>
            <a:spLocks noGrp="1" noChangeArrowheads="1"/>
          </p:cNvSpPr>
          <p:nvPr>
            <p:ph type="body" idx="4294967295"/>
          </p:nvPr>
        </p:nvSpPr>
        <p:spPr>
          <a:xfrm>
            <a:off x="0" y="1066800"/>
            <a:ext cx="9144000" cy="5638800"/>
          </a:xfrm>
        </p:spPr>
        <p:txBody>
          <a:bodyPr rIns="34290" anchor="ctr"/>
          <a:lstStyle/>
          <a:p>
            <a:pPr marL="698500" indent="-444500" eaLnBrk="1" hangingPunct="1">
              <a:buSzPct val="171000"/>
              <a:buFont typeface="Wingdings" pitchFamily="-110" charset="2"/>
              <a:buNone/>
            </a:pPr>
            <a:r>
              <a:rPr lang="en-US" sz="2400" dirty="0">
                <a:ea typeface="ＭＳ Ｐゴシック" pitchFamily="-110" charset="-128"/>
                <a:cs typeface="ＭＳ Ｐゴシック" pitchFamily="-110" charset="-128"/>
              </a:rPr>
              <a:t>     Let</a:t>
            </a:r>
            <a:r>
              <a:rPr lang="en-US" sz="2400" b="1" dirty="0">
                <a:ea typeface="ＭＳ Ｐゴシック" pitchFamily="-110" charset="-128"/>
                <a:cs typeface="ＭＳ Ｐゴシック" pitchFamily="-110" charset="-128"/>
              </a:rPr>
              <a:t> C</a:t>
            </a:r>
            <a:r>
              <a:rPr lang="en-US" sz="2400" dirty="0">
                <a:ea typeface="ＭＳ Ｐゴシック" pitchFamily="-110" charset="-128"/>
                <a:cs typeface="ＭＳ Ｐゴシック" pitchFamily="-110" charset="-128"/>
              </a:rPr>
              <a:t> be a set of categories and </a:t>
            </a:r>
            <a:r>
              <a:rPr lang="en-US" sz="2400" b="1" dirty="0" err="1">
                <a:latin typeface="Lucida Grande" pitchFamily="-110" charset="0"/>
                <a:ea typeface="ＭＳ Ｐゴシック" pitchFamily="-110" charset="-128"/>
                <a:cs typeface="ＭＳ Ｐゴシック" pitchFamily="-110" charset="-128"/>
              </a:rPr>
              <a:t>Θ</a:t>
            </a:r>
            <a:r>
              <a:rPr lang="en-US" sz="2400" b="1" dirty="0">
                <a:latin typeface="Lucida Grande" pitchFamily="-110" charset="0"/>
                <a:ea typeface="ＭＳ Ｐゴシック" pitchFamily="-110" charset="-128"/>
                <a:cs typeface="ＭＳ Ｐゴシック" pitchFamily="-110" charset="-128"/>
              </a:rPr>
              <a:t>, </a:t>
            </a:r>
            <a:r>
              <a:rPr lang="en-US" sz="2400" dirty="0">
                <a:ea typeface="ＭＳ Ｐゴシック" pitchFamily="-110" charset="-128"/>
                <a:cs typeface="ＭＳ Ｐゴシック" pitchFamily="-110" charset="-128"/>
              </a:rPr>
              <a:t>disjoint from </a:t>
            </a:r>
            <a:r>
              <a:rPr lang="en-US" sz="2400" b="1" dirty="0">
                <a:ea typeface="ＭＳ Ｐゴシック" pitchFamily="-110" charset="-128"/>
                <a:cs typeface="ＭＳ Ｐゴシック" pitchFamily="-110" charset="-128"/>
              </a:rPr>
              <a:t>C,</a:t>
            </a:r>
            <a:r>
              <a:rPr lang="en-US" sz="2400" dirty="0">
                <a:ea typeface="ＭＳ Ｐゴシック" pitchFamily="-110" charset="-128"/>
                <a:cs typeface="ＭＳ Ｐゴシック" pitchFamily="-110" charset="-128"/>
              </a:rPr>
              <a:t> be a set of functionally independent parameter vectors each with                 </a:t>
            </a:r>
          </a:p>
          <a:p>
            <a:pPr marL="698500" indent="-444500" eaLnBrk="1" hangingPunct="1">
              <a:buSzPct val="171000"/>
              <a:buFont typeface="Wingdings" pitchFamily="-110" charset="2"/>
              <a:buNone/>
            </a:pPr>
            <a:r>
              <a:rPr lang="en-US" sz="2400" dirty="0">
                <a:ea typeface="ＭＳ Ｐゴシック" pitchFamily="-110" charset="-128"/>
                <a:cs typeface="ＭＳ Ｐゴシック" pitchFamily="-110" charset="-128"/>
              </a:rPr>
              <a:t>                components. Then the corresponding  class          of MMPT models is defined by the following five axioms.</a:t>
            </a:r>
          </a:p>
          <a:p>
            <a:pPr marL="698500" indent="-444500" eaLnBrk="1" hangingPunct="1">
              <a:buSzPct val="171000"/>
              <a:buFont typeface="Wingdings" pitchFamily="-110" charset="2"/>
              <a:buNone/>
            </a:pPr>
            <a:r>
              <a:rPr lang="en-US" sz="2400" b="1" dirty="0">
                <a:ea typeface="ＭＳ Ｐゴシック" pitchFamily="-110" charset="-128"/>
                <a:cs typeface="ＭＳ Ｐゴシック" pitchFamily="-110" charset="-128"/>
              </a:rPr>
              <a:t>                           </a:t>
            </a:r>
            <a:r>
              <a:rPr lang="en-US" sz="2400" b="1" dirty="0">
                <a:solidFill>
                  <a:srgbClr val="CC0000"/>
                </a:solidFill>
                <a:ea typeface="ＭＳ Ｐゴシック" pitchFamily="-110" charset="-128"/>
                <a:cs typeface="ＭＳ Ｐゴシック" pitchFamily="-110" charset="-128"/>
              </a:rPr>
              <a:t>Formation Axioms</a:t>
            </a:r>
          </a:p>
          <a:p>
            <a:pPr marL="1384300" lvl="2" indent="-444500" eaLnBrk="1" hangingPunct="1">
              <a:buSzPct val="171000"/>
              <a:buFont typeface="Lucida Grande" pitchFamily="-110" charset="0"/>
              <a:buNone/>
            </a:pPr>
            <a:r>
              <a:rPr lang="en-US" b="1" dirty="0">
                <a:solidFill>
                  <a:srgbClr val="FF0000"/>
                </a:solidFill>
                <a:ea typeface="ＭＳ Ｐゴシック" pitchFamily="-110" charset="-128"/>
              </a:rPr>
              <a:t>Axiom 1</a:t>
            </a:r>
            <a:r>
              <a:rPr lang="en-US" dirty="0">
                <a:ea typeface="ＭＳ Ｐゴシック" pitchFamily="-110" charset="-128"/>
              </a:rPr>
              <a:t>: (</a:t>
            </a:r>
            <a:r>
              <a:rPr lang="en-US" i="1" dirty="0">
                <a:ea typeface="ＭＳ Ｐゴシック" pitchFamily="-110" charset="-128"/>
              </a:rPr>
              <a:t>Category Membership</a:t>
            </a:r>
            <a:r>
              <a:rPr lang="en-US" dirty="0">
                <a:ea typeface="ＭＳ Ｐゴシック" pitchFamily="-110" charset="-128"/>
              </a:rPr>
              <a:t>) If               then </a:t>
            </a:r>
            <a:r>
              <a:rPr lang="en-US" i="1" dirty="0">
                <a:ea typeface="ＭＳ Ｐゴシック" pitchFamily="-110" charset="-128"/>
              </a:rPr>
              <a:t> 	     </a:t>
            </a:r>
            <a:endParaRPr lang="en-US" dirty="0">
              <a:ea typeface="ＭＳ Ｐゴシック" pitchFamily="-110" charset="-128"/>
            </a:endParaRPr>
          </a:p>
          <a:p>
            <a:pPr marL="1384300" lvl="2" indent="-444500" eaLnBrk="1" hangingPunct="1">
              <a:buSzPct val="171000"/>
              <a:buFont typeface="Lucida Grande" pitchFamily="-110" charset="0"/>
              <a:buNone/>
            </a:pPr>
            <a:r>
              <a:rPr lang="en-US" b="1" dirty="0">
                <a:solidFill>
                  <a:srgbClr val="FF0000"/>
                </a:solidFill>
                <a:ea typeface="ＭＳ Ｐゴシック" pitchFamily="-110" charset="-128"/>
              </a:rPr>
              <a:t> </a:t>
            </a:r>
          </a:p>
          <a:p>
            <a:pPr marL="1384300" lvl="2" indent="-444500" eaLnBrk="1" hangingPunct="1">
              <a:buSzPct val="171000"/>
              <a:buFont typeface="Lucida Grande" pitchFamily="-110" charset="0"/>
              <a:buNone/>
            </a:pPr>
            <a:r>
              <a:rPr lang="en-US" b="1" dirty="0">
                <a:solidFill>
                  <a:srgbClr val="FF0000"/>
                </a:solidFill>
                <a:ea typeface="ＭＳ Ｐゴシック" pitchFamily="-110" charset="-128"/>
              </a:rPr>
              <a:t>Axiom 2</a:t>
            </a:r>
            <a:r>
              <a:rPr lang="en-US" dirty="0">
                <a:ea typeface="ＭＳ Ｐゴシック" pitchFamily="-110" charset="-128"/>
              </a:rPr>
              <a:t>: (</a:t>
            </a:r>
            <a:r>
              <a:rPr lang="en-US" i="1" dirty="0">
                <a:ea typeface="ＭＳ Ｐゴシック" pitchFamily="-110" charset="-128"/>
              </a:rPr>
              <a:t>Tree Construction</a:t>
            </a:r>
            <a:r>
              <a:rPr lang="en-US" dirty="0">
                <a:ea typeface="ＭＳ Ｐゴシック" pitchFamily="-110" charset="-128"/>
              </a:rPr>
              <a:t>) If </a:t>
            </a:r>
            <a:r>
              <a:rPr lang="en-US" b="1" dirty="0">
                <a:ea typeface="ＭＳ Ｐゴシック" pitchFamily="-110" charset="-128"/>
              </a:rPr>
              <a:t>               </a:t>
            </a:r>
            <a:r>
              <a:rPr lang="en-US" b="1" dirty="0" smtClean="0">
                <a:ea typeface="ＭＳ Ｐゴシック" pitchFamily="-110" charset="-128"/>
              </a:rPr>
              <a:t>    </a:t>
            </a:r>
            <a:r>
              <a:rPr lang="en-US" dirty="0" smtClean="0">
                <a:ea typeface="ＭＳ Ｐゴシック" pitchFamily="-110" charset="-128"/>
              </a:rPr>
              <a:t>&amp;                  </a:t>
            </a:r>
            <a:r>
              <a:rPr lang="en-US" dirty="0">
                <a:ea typeface="ＭＳ Ｐゴシック" pitchFamily="-110" charset="-128"/>
              </a:rPr>
              <a:t>	       then       </a:t>
            </a:r>
          </a:p>
          <a:p>
            <a:pPr marL="1384300" lvl="2" indent="-444500" eaLnBrk="1" hangingPunct="1">
              <a:buSzPct val="171000"/>
              <a:buFont typeface="Lucida Grande" pitchFamily="-110" charset="0"/>
              <a:buNone/>
            </a:pPr>
            <a:r>
              <a:rPr lang="en-US" b="1" dirty="0">
                <a:solidFill>
                  <a:srgbClr val="FF0000"/>
                </a:solidFill>
                <a:ea typeface="ＭＳ Ｐゴシック" pitchFamily="-110" charset="-128"/>
              </a:rPr>
              <a:t> </a:t>
            </a:r>
          </a:p>
          <a:p>
            <a:pPr marL="1384300" lvl="2" indent="-444500" eaLnBrk="1" hangingPunct="1">
              <a:buSzPct val="171000"/>
              <a:buFont typeface="Lucida Grande" pitchFamily="-110" charset="0"/>
              <a:buNone/>
            </a:pPr>
            <a:r>
              <a:rPr lang="en-US" b="1" dirty="0">
                <a:solidFill>
                  <a:srgbClr val="FF0000"/>
                </a:solidFill>
                <a:ea typeface="ＭＳ Ｐゴシック" pitchFamily="-110" charset="-128"/>
              </a:rPr>
              <a:t>Axiom 3</a:t>
            </a:r>
            <a:r>
              <a:rPr lang="en-US" dirty="0">
                <a:ea typeface="ＭＳ Ｐゴシック" pitchFamily="-110" charset="-128"/>
              </a:rPr>
              <a:t>: (</a:t>
            </a:r>
            <a:r>
              <a:rPr lang="en-US" i="1" dirty="0">
                <a:ea typeface="ＭＳ Ｐゴシック" pitchFamily="-110" charset="-128"/>
              </a:rPr>
              <a:t>Tree Deconstruction</a:t>
            </a:r>
            <a:r>
              <a:rPr lang="en-US" dirty="0">
                <a:ea typeface="ＭＳ Ｐゴシック" pitchFamily="-110" charset="-128"/>
              </a:rPr>
              <a:t>) If </a:t>
            </a:r>
            <a:r>
              <a:rPr lang="en-US" i="1" dirty="0">
                <a:ea typeface="ＭＳ Ｐゴシック" pitchFamily="-110" charset="-128"/>
              </a:rPr>
              <a:t>M</a:t>
            </a:r>
            <a:r>
              <a:rPr lang="en-US" dirty="0">
                <a:ea typeface="ＭＳ Ｐゴシック" pitchFamily="-110" charset="-128"/>
              </a:rPr>
              <a:t> in </a:t>
            </a:r>
            <a:r>
              <a:rPr lang="en-US" b="1" dirty="0">
                <a:ea typeface="ＭＳ Ｐゴシック" pitchFamily="-110" charset="-128"/>
              </a:rPr>
              <a:t>B</a:t>
            </a:r>
            <a:r>
              <a:rPr lang="en-US" dirty="0">
                <a:ea typeface="ＭＳ Ｐゴシック" pitchFamily="-110" charset="-128"/>
              </a:rPr>
              <a:t>-</a:t>
            </a:r>
            <a:r>
              <a:rPr lang="en-US" b="1" dirty="0">
                <a:ea typeface="ＭＳ Ｐゴシック" pitchFamily="-110" charset="-128"/>
              </a:rPr>
              <a:t>C</a:t>
            </a:r>
            <a:r>
              <a:rPr lang="en-US" dirty="0">
                <a:ea typeface="ＭＳ Ｐゴシック" pitchFamily="-110" charset="-128"/>
              </a:rPr>
              <a:t>,  then there is         	        	             .</a:t>
            </a:r>
          </a:p>
          <a:p>
            <a:pPr marL="1041400" lvl="1" indent="-444500" eaLnBrk="1" hangingPunct="1">
              <a:buSzPct val="171000"/>
              <a:buFont typeface="Wingdings" pitchFamily="-110" charset="2"/>
              <a:buNone/>
            </a:pPr>
            <a:r>
              <a:rPr lang="en-US" sz="2400" dirty="0"/>
              <a:t>                                                                                              </a:t>
            </a:r>
            <a:endParaRPr lang="en-US" sz="2400" b="1" dirty="0"/>
          </a:p>
        </p:txBody>
      </p:sp>
      <p:graphicFrame>
        <p:nvGraphicFramePr>
          <p:cNvPr id="37890" name="Object 2"/>
          <p:cNvGraphicFramePr>
            <a:graphicFrameLocks noChangeAspect="1"/>
          </p:cNvGraphicFramePr>
          <p:nvPr/>
        </p:nvGraphicFramePr>
        <p:xfrm>
          <a:off x="6410325" y="4228800"/>
          <a:ext cx="1885950" cy="444800"/>
        </p:xfrm>
        <a:graphic>
          <a:graphicData uri="http://schemas.openxmlformats.org/presentationml/2006/ole">
            <mc:AlternateContent xmlns:mc="http://schemas.openxmlformats.org/markup-compatibility/2006">
              <mc:Choice xmlns:v="urn:schemas-microsoft-com:vml" Requires="v">
                <p:oleObj spid="_x0000_s80915" name="Equation" r:id="rId4" imgW="977760" imgH="228600" progId="Equation.3">
                  <p:embed/>
                </p:oleObj>
              </mc:Choice>
              <mc:Fallback>
                <p:oleObj name="Equation" r:id="rId4" imgW="97776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0325" y="4228800"/>
                        <a:ext cx="1885950" cy="44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1" name="Object 3"/>
          <p:cNvGraphicFramePr>
            <a:graphicFrameLocks noChangeAspect="1"/>
          </p:cNvGraphicFramePr>
          <p:nvPr/>
        </p:nvGraphicFramePr>
        <p:xfrm>
          <a:off x="549641" y="2190750"/>
          <a:ext cx="838200" cy="419100"/>
        </p:xfrm>
        <a:graphic>
          <a:graphicData uri="http://schemas.openxmlformats.org/presentationml/2006/ole">
            <mc:AlternateContent xmlns:mc="http://schemas.openxmlformats.org/markup-compatibility/2006">
              <mc:Choice xmlns:v="urn:schemas-microsoft-com:vml" Requires="v">
                <p:oleObj spid="_x0000_s80916" name="Equation" r:id="rId6" imgW="355320" imgH="177480" progId="Equation.3">
                  <p:embed/>
                </p:oleObj>
              </mc:Choice>
              <mc:Fallback>
                <p:oleObj name="Equation" r:id="rId6" imgW="355320" imgH="1774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641" y="2190750"/>
                        <a:ext cx="838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2" name="Object 4"/>
          <p:cNvGraphicFramePr>
            <a:graphicFrameLocks noChangeAspect="1"/>
          </p:cNvGraphicFramePr>
          <p:nvPr/>
        </p:nvGraphicFramePr>
        <p:xfrm>
          <a:off x="3429000" y="4667250"/>
          <a:ext cx="2438400" cy="609600"/>
        </p:xfrm>
        <a:graphic>
          <a:graphicData uri="http://schemas.openxmlformats.org/presentationml/2006/ole">
            <mc:AlternateContent xmlns:mc="http://schemas.openxmlformats.org/markup-compatibility/2006">
              <mc:Choice xmlns:v="urn:schemas-microsoft-com:vml" Requires="v">
                <p:oleObj spid="_x0000_s80917" name="Equation" r:id="rId8" imgW="1117440" imgH="279360" progId="Equation.3">
                  <p:embed/>
                </p:oleObj>
              </mc:Choice>
              <mc:Fallback>
                <p:oleObj name="Equation" r:id="rId8" imgW="1117440" imgH="27936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4667250"/>
                        <a:ext cx="2438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3" name="Object 5"/>
          <p:cNvGraphicFramePr>
            <a:graphicFrameLocks noChangeAspect="1"/>
          </p:cNvGraphicFramePr>
          <p:nvPr/>
        </p:nvGraphicFramePr>
        <p:xfrm>
          <a:off x="4991099" y="4197350"/>
          <a:ext cx="1104033" cy="476250"/>
        </p:xfrm>
        <a:graphic>
          <a:graphicData uri="http://schemas.openxmlformats.org/presentationml/2006/ole">
            <mc:AlternateContent xmlns:mc="http://schemas.openxmlformats.org/markup-compatibility/2006">
              <mc:Choice xmlns:v="urn:schemas-microsoft-com:vml" Requires="v">
                <p:oleObj spid="_x0000_s80918" name="Equation" r:id="rId10" imgW="558720" imgH="241200" progId="Equation.3">
                  <p:embed/>
                </p:oleObj>
              </mc:Choice>
              <mc:Fallback>
                <p:oleObj name="Equation" r:id="rId10" imgW="558720" imgH="2412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91099" y="4197350"/>
                        <a:ext cx="1104033"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4" name="Object 6"/>
          <p:cNvGraphicFramePr>
            <a:graphicFrameLocks noChangeAspect="1"/>
          </p:cNvGraphicFramePr>
          <p:nvPr/>
        </p:nvGraphicFramePr>
        <p:xfrm>
          <a:off x="1282700" y="6110288"/>
          <a:ext cx="7421563" cy="482600"/>
        </p:xfrm>
        <a:graphic>
          <a:graphicData uri="http://schemas.openxmlformats.org/presentationml/2006/ole">
            <mc:AlternateContent xmlns:mc="http://schemas.openxmlformats.org/markup-compatibility/2006">
              <mc:Choice xmlns:v="urn:schemas-microsoft-com:vml" Requires="v">
                <p:oleObj spid="_x0000_s80919" name="Equation" r:id="rId12" imgW="3111500" imgH="203200" progId="Equation.3">
                  <p:embed/>
                </p:oleObj>
              </mc:Choice>
              <mc:Fallback>
                <p:oleObj name="Equation" r:id="rId12" imgW="3111500" imgH="20320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2700" y="6110288"/>
                        <a:ext cx="7421563"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5" name="Object 7"/>
          <p:cNvGraphicFramePr>
            <a:graphicFrameLocks noChangeAspect="1"/>
          </p:cNvGraphicFramePr>
          <p:nvPr/>
        </p:nvGraphicFramePr>
        <p:xfrm>
          <a:off x="5448300" y="3459956"/>
          <a:ext cx="838200" cy="366713"/>
        </p:xfrm>
        <a:graphic>
          <a:graphicData uri="http://schemas.openxmlformats.org/presentationml/2006/ole">
            <mc:AlternateContent xmlns:mc="http://schemas.openxmlformats.org/markup-compatibility/2006">
              <mc:Choice xmlns:v="urn:schemas-microsoft-com:vml" Requires="v">
                <p:oleObj spid="_x0000_s80920" name="Equation" r:id="rId14" imgW="406080" imgH="177480" progId="Equation.3">
                  <p:embed/>
                </p:oleObj>
              </mc:Choice>
              <mc:Fallback>
                <p:oleObj name="Equation" r:id="rId14" imgW="406080" imgH="17748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48300" y="3459956"/>
                        <a:ext cx="838200"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6" name="Object 8"/>
          <p:cNvGraphicFramePr>
            <a:graphicFrameLocks noChangeAspect="1"/>
          </p:cNvGraphicFramePr>
          <p:nvPr/>
        </p:nvGraphicFramePr>
        <p:xfrm>
          <a:off x="7315200" y="3461544"/>
          <a:ext cx="914400" cy="365125"/>
        </p:xfrm>
        <a:graphic>
          <a:graphicData uri="http://schemas.openxmlformats.org/presentationml/2006/ole">
            <mc:AlternateContent xmlns:mc="http://schemas.openxmlformats.org/markup-compatibility/2006">
              <mc:Choice xmlns:v="urn:schemas-microsoft-com:vml" Requires="v">
                <p:oleObj spid="_x0000_s80921" name="Equation" r:id="rId16" imgW="444240" imgH="177480" progId="Equation.3">
                  <p:embed/>
                </p:oleObj>
              </mc:Choice>
              <mc:Fallback>
                <p:oleObj name="Equation" r:id="rId16" imgW="444240" imgH="177480" progId="Equation.3">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15200" y="3461544"/>
                        <a:ext cx="91440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7" name="Object 9"/>
          <p:cNvGraphicFramePr>
            <a:graphicFrameLocks noChangeAspect="1"/>
          </p:cNvGraphicFramePr>
          <p:nvPr/>
        </p:nvGraphicFramePr>
        <p:xfrm>
          <a:off x="6896100" y="2212975"/>
          <a:ext cx="457200" cy="396875"/>
        </p:xfrm>
        <a:graphic>
          <a:graphicData uri="http://schemas.openxmlformats.org/presentationml/2006/ole">
            <mc:AlternateContent xmlns:mc="http://schemas.openxmlformats.org/markup-compatibility/2006">
              <mc:Choice xmlns:v="urn:schemas-microsoft-com:vml" Requires="v">
                <p:oleObj spid="_x0000_s80922" name="Equation" r:id="rId18" imgW="190440" imgH="164880" progId="Equation.3">
                  <p:embed/>
                </p:oleObj>
              </mc:Choice>
              <mc:Fallback>
                <p:oleObj name="Equation" r:id="rId18" imgW="190440" imgH="164880" progId="Equation.3">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96100" y="2212975"/>
                        <a:ext cx="457200"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274638"/>
            <a:ext cx="9144000" cy="1143000"/>
          </a:xfrm>
        </p:spPr>
        <p:txBody>
          <a:bodyPr/>
          <a:lstStyle/>
          <a:p>
            <a:pPr algn="l" eaLnBrk="1" hangingPunct="1"/>
            <a:r>
              <a:rPr lang="en-US" dirty="0" smtClean="0">
                <a:ea typeface="ＭＳ Ｐゴシック" pitchFamily="-110" charset="-128"/>
                <a:cs typeface="ＭＳ Ｐゴシック" pitchFamily="-110" charset="-128"/>
              </a:rPr>
              <a:t>II.     </a:t>
            </a:r>
            <a:r>
              <a:rPr lang="en-US" dirty="0">
                <a:ea typeface="ＭＳ Ｐゴシック" pitchFamily="-110" charset="-128"/>
                <a:cs typeface="ＭＳ Ｐゴシック" pitchFamily="-110" charset="-128"/>
              </a:rPr>
              <a:t>Review of MPT Models</a:t>
            </a:r>
          </a:p>
        </p:txBody>
      </p:sp>
      <p:sp>
        <p:nvSpPr>
          <p:cNvPr id="21507" name="Rectangle 3"/>
          <p:cNvSpPr>
            <a:spLocks noGrp="1" noChangeArrowheads="1"/>
          </p:cNvSpPr>
          <p:nvPr>
            <p:ph type="body" idx="1"/>
          </p:nvPr>
        </p:nvSpPr>
        <p:spPr>
          <a:xfrm>
            <a:off x="228600" y="1600200"/>
            <a:ext cx="8915400" cy="5029200"/>
          </a:xfrm>
        </p:spPr>
        <p:txBody>
          <a:bodyPr>
            <a:normAutofit lnSpcReduction="10000"/>
          </a:bodyPr>
          <a:lstStyle/>
          <a:p>
            <a:pPr eaLnBrk="1" hangingPunct="1">
              <a:lnSpc>
                <a:spcPct val="90000"/>
              </a:lnSpc>
              <a:buFont typeface="Wingdings" pitchFamily="-110" charset="2"/>
              <a:buChar char="v"/>
            </a:pPr>
            <a:r>
              <a:rPr lang="en-US" sz="2400" dirty="0">
                <a:ea typeface="ＭＳ Ｐゴシック" pitchFamily="-110" charset="-128"/>
                <a:cs typeface="ＭＳ Ｐゴシック" pitchFamily="-110" charset="-128"/>
              </a:rPr>
              <a:t>MPT models are a  class of  parametric models with all sorts of interesting statistical and mathematical properties:</a:t>
            </a:r>
          </a:p>
          <a:p>
            <a:pPr eaLnBrk="1" hangingPunct="1">
              <a:lnSpc>
                <a:spcPct val="90000"/>
              </a:lnSpc>
              <a:buFont typeface="Wingdings" pitchFamily="-110" charset="2"/>
              <a:buNone/>
            </a:pPr>
            <a:r>
              <a:rPr lang="en-US" sz="2400" dirty="0">
                <a:ea typeface="ＭＳ Ｐゴシック" pitchFamily="-110" charset="-128"/>
                <a:cs typeface="ＭＳ Ｐゴシック" pitchFamily="-110" charset="-128"/>
              </a:rPr>
              <a:t>               1. Simple, </a:t>
            </a:r>
            <a:r>
              <a:rPr lang="en-US" sz="2400" dirty="0" smtClean="0">
                <a:ea typeface="ＭＳ Ｐゴシック" pitchFamily="-110" charset="-128"/>
                <a:cs typeface="ＭＳ Ｐゴシック" pitchFamily="-110" charset="-128"/>
              </a:rPr>
              <a:t>pragmatic, approximate</a:t>
            </a:r>
          </a:p>
          <a:p>
            <a:pPr eaLnBrk="1" hangingPunct="1">
              <a:lnSpc>
                <a:spcPct val="90000"/>
              </a:lnSpc>
              <a:buFont typeface="Wingdings" pitchFamily="-110" charset="2"/>
              <a:buNone/>
            </a:pPr>
            <a:r>
              <a:rPr lang="en-US" sz="2400" dirty="0">
                <a:ea typeface="ＭＳ Ｐゴシック" pitchFamily="-110" charset="-128"/>
                <a:cs typeface="ＭＳ Ｐゴシック" pitchFamily="-110" charset="-128"/>
              </a:rPr>
              <a:t>               2.</a:t>
            </a:r>
            <a:r>
              <a:rPr lang="en-US" sz="2400" dirty="0" smtClean="0">
                <a:ea typeface="ＭＳ Ｐゴシック" pitchFamily="-110" charset="-128"/>
                <a:cs typeface="ＭＳ Ｐゴシック" pitchFamily="-110" charset="-128"/>
              </a:rPr>
              <a:t> Specification and Inference </a:t>
            </a:r>
            <a:r>
              <a:rPr lang="en-US" sz="2400" dirty="0">
                <a:ea typeface="ＭＳ Ｐゴシック" pitchFamily="-110" charset="-128"/>
                <a:cs typeface="ＭＳ Ｐゴシック" pitchFamily="-110" charset="-128"/>
              </a:rPr>
              <a:t>machinery at the class level</a:t>
            </a:r>
          </a:p>
          <a:p>
            <a:pPr eaLnBrk="1" hangingPunct="1">
              <a:lnSpc>
                <a:spcPct val="90000"/>
              </a:lnSpc>
              <a:buFont typeface="Wingdings" pitchFamily="-110" charset="2"/>
              <a:buNone/>
            </a:pPr>
            <a:r>
              <a:rPr lang="en-US" sz="2400" dirty="0">
                <a:ea typeface="ＭＳ Ｐゴシック" pitchFamily="-110" charset="-128"/>
                <a:cs typeface="ＭＳ Ｐゴシック" pitchFamily="-110" charset="-128"/>
              </a:rPr>
              <a:t>               3</a:t>
            </a:r>
            <a:r>
              <a:rPr lang="en-US" sz="2400" dirty="0" smtClean="0">
                <a:ea typeface="ＭＳ Ｐゴシック" pitchFamily="-110" charset="-128"/>
                <a:cs typeface="ＭＳ Ｐゴシック" pitchFamily="-110" charset="-128"/>
              </a:rPr>
              <a:t>. </a:t>
            </a:r>
            <a:r>
              <a:rPr lang="en-US" sz="2400" dirty="0">
                <a:ea typeface="ＭＳ Ｐゴシック" pitchFamily="-110" charset="-128"/>
                <a:cs typeface="ＭＳ Ｐゴシック" pitchFamily="-110" charset="-128"/>
              </a:rPr>
              <a:t>Open to experimental validation</a:t>
            </a:r>
          </a:p>
          <a:p>
            <a:pPr eaLnBrk="1" hangingPunct="1">
              <a:lnSpc>
                <a:spcPct val="90000"/>
              </a:lnSpc>
              <a:buFont typeface="Wingdings" pitchFamily="-110" charset="2"/>
              <a:buChar char="v"/>
            </a:pPr>
            <a:r>
              <a:rPr lang="en-US" sz="2400" dirty="0">
                <a:ea typeface="ＭＳ Ｐゴシック" pitchFamily="-110" charset="-128"/>
                <a:cs typeface="ＭＳ Ｐゴシック" pitchFamily="-110" charset="-128"/>
              </a:rPr>
              <a:t>In some cases</a:t>
            </a:r>
            <a:r>
              <a:rPr lang="en-US" sz="2400" dirty="0" smtClean="0">
                <a:ea typeface="ＭＳ Ｐゴシック" pitchFamily="-110" charset="-128"/>
                <a:cs typeface="ＭＳ Ｐゴシック" pitchFamily="-110" charset="-128"/>
              </a:rPr>
              <a:t> MPT models </a:t>
            </a:r>
            <a:r>
              <a:rPr lang="en-US" sz="2400" dirty="0">
                <a:ea typeface="ＭＳ Ｐゴシック" pitchFamily="-110" charset="-128"/>
                <a:cs typeface="ＭＳ Ｐゴシック" pitchFamily="-110" charset="-128"/>
              </a:rPr>
              <a:t>are approximate scientific explanations for</a:t>
            </a:r>
            <a:r>
              <a:rPr lang="en-US" sz="2400" dirty="0" smtClean="0">
                <a:ea typeface="ＭＳ Ｐゴシック" pitchFamily="-110" charset="-128"/>
                <a:cs typeface="ＭＳ Ｐゴシック" pitchFamily="-110" charset="-128"/>
              </a:rPr>
              <a:t> cognitive </a:t>
            </a:r>
            <a:r>
              <a:rPr lang="en-US" sz="2400" dirty="0">
                <a:ea typeface="ＭＳ Ｐゴシック" pitchFamily="-110" charset="-128"/>
                <a:cs typeface="ＭＳ Ｐゴシック" pitchFamily="-110" charset="-128"/>
              </a:rPr>
              <a:t>phenomena, and</a:t>
            </a:r>
            <a:r>
              <a:rPr lang="en-US" sz="2400" dirty="0" smtClean="0">
                <a:ea typeface="ＭＳ Ｐゴシック" pitchFamily="-110" charset="-128"/>
                <a:cs typeface="ＭＳ Ｐゴシック" pitchFamily="-110" charset="-128"/>
              </a:rPr>
              <a:t> in other cases they </a:t>
            </a:r>
            <a:r>
              <a:rPr lang="en-US" sz="2400" dirty="0">
                <a:ea typeface="ＭＳ Ｐゴシック" pitchFamily="-110" charset="-128"/>
                <a:cs typeface="ＭＳ Ｐゴシック" pitchFamily="-110" charset="-128"/>
              </a:rPr>
              <a:t>provide the basis for </a:t>
            </a:r>
            <a:r>
              <a:rPr lang="en-US" sz="2400" dirty="0" smtClean="0">
                <a:ea typeface="ＭＳ Ｐゴシック" pitchFamily="-110" charset="-128"/>
                <a:cs typeface="ＭＳ Ｐゴシック" pitchFamily="-110" charset="-128"/>
              </a:rPr>
              <a:t>model-based </a:t>
            </a:r>
            <a:r>
              <a:rPr lang="en-US" sz="2400" dirty="0">
                <a:ea typeface="ＭＳ Ｐゴシック" pitchFamily="-110" charset="-128"/>
                <a:cs typeface="ＭＳ Ｐゴシック" pitchFamily="-110" charset="-128"/>
              </a:rPr>
              <a:t>measurement of cognitive capacities.</a:t>
            </a:r>
          </a:p>
          <a:p>
            <a:pPr eaLnBrk="1" hangingPunct="1">
              <a:lnSpc>
                <a:spcPct val="90000"/>
              </a:lnSpc>
              <a:buFont typeface="Wingdings" pitchFamily="-110" charset="2"/>
              <a:buChar char="v"/>
            </a:pPr>
            <a:endParaRPr lang="en-US" sz="1600" dirty="0">
              <a:ea typeface="ＭＳ Ｐゴシック" pitchFamily="-110" charset="-128"/>
              <a:cs typeface="ＭＳ Ｐゴシック" pitchFamily="-110" charset="-128"/>
            </a:endParaRPr>
          </a:p>
          <a:p>
            <a:pPr eaLnBrk="1" hangingPunct="1">
              <a:lnSpc>
                <a:spcPct val="90000"/>
              </a:lnSpc>
              <a:buFont typeface="Wingdings" pitchFamily="-110" charset="2"/>
              <a:buNone/>
            </a:pPr>
            <a:r>
              <a:rPr lang="en-US" sz="1600" dirty="0">
                <a:ea typeface="ＭＳ Ｐゴシック" pitchFamily="-110" charset="-128"/>
                <a:cs typeface="ＭＳ Ｐゴシック" pitchFamily="-110" charset="-128"/>
              </a:rPr>
              <a:t>      Batchelder, W.H.</a:t>
            </a:r>
            <a:r>
              <a:rPr lang="en-US" sz="1600" dirty="0" smtClean="0">
                <a:ea typeface="ＭＳ Ｐゴシック" pitchFamily="-110" charset="-128"/>
                <a:cs typeface="ＭＳ Ｐゴシック" pitchFamily="-110" charset="-128"/>
              </a:rPr>
              <a:t> (1998). Multinomial processing tree models and psychological assessment.</a:t>
            </a:r>
          </a:p>
          <a:p>
            <a:pPr eaLnBrk="1" hangingPunct="1">
              <a:lnSpc>
                <a:spcPct val="90000"/>
              </a:lnSpc>
              <a:buFont typeface="Wingdings" pitchFamily="-110" charset="2"/>
              <a:buNone/>
            </a:pPr>
            <a:r>
              <a:rPr lang="en-US" sz="1600" dirty="0" smtClean="0">
                <a:ea typeface="ＭＳ Ｐゴシック" pitchFamily="-110" charset="-128"/>
                <a:cs typeface="ＭＳ Ｐゴシック" pitchFamily="-110" charset="-128"/>
              </a:rPr>
              <a:t>          </a:t>
            </a:r>
            <a:r>
              <a:rPr lang="en-US" sz="1600" i="1" dirty="0" smtClean="0">
                <a:ea typeface="ＭＳ Ｐゴシック" pitchFamily="-110" charset="-128"/>
                <a:cs typeface="ＭＳ Ｐゴシック" pitchFamily="-110" charset="-128"/>
              </a:rPr>
              <a:t>Psychological Assessment</a:t>
            </a:r>
            <a:r>
              <a:rPr lang="en-US" sz="1600" dirty="0" smtClean="0">
                <a:ea typeface="ＭＳ Ｐゴシック" pitchFamily="-110" charset="-128"/>
                <a:cs typeface="ＭＳ Ｐゴシック" pitchFamily="-110" charset="-128"/>
              </a:rPr>
              <a:t>, </a:t>
            </a:r>
            <a:r>
              <a:rPr lang="en-US" sz="1600" i="1" dirty="0" smtClean="0">
                <a:ea typeface="ＭＳ Ｐゴシック" pitchFamily="-110" charset="-128"/>
                <a:cs typeface="ＭＳ Ｐゴシック" pitchFamily="-110" charset="-128"/>
              </a:rPr>
              <a:t>10</a:t>
            </a:r>
            <a:r>
              <a:rPr lang="en-US" sz="1600" dirty="0" smtClean="0">
                <a:ea typeface="ＭＳ Ｐゴシック" pitchFamily="-110" charset="-128"/>
                <a:cs typeface="ＭＳ Ｐゴシック" pitchFamily="-110" charset="-128"/>
              </a:rPr>
              <a:t>, 331-344.</a:t>
            </a:r>
          </a:p>
          <a:p>
            <a:pPr eaLnBrk="1" hangingPunct="1">
              <a:lnSpc>
                <a:spcPct val="90000"/>
              </a:lnSpc>
              <a:buFont typeface="Wingdings" pitchFamily="-110" charset="2"/>
              <a:buNone/>
            </a:pPr>
            <a:endParaRPr lang="en-US" sz="1600" dirty="0" smtClean="0">
              <a:ea typeface="ＭＳ Ｐゴシック" pitchFamily="-110" charset="-128"/>
              <a:cs typeface="ＭＳ Ｐゴシック" pitchFamily="-110" charset="-128"/>
            </a:endParaRPr>
          </a:p>
          <a:p>
            <a:pPr>
              <a:lnSpc>
                <a:spcPct val="90000"/>
              </a:lnSpc>
              <a:buNone/>
            </a:pPr>
            <a:r>
              <a:rPr lang="en-US" sz="1600" dirty="0" smtClean="0">
                <a:ea typeface="ＭＳ Ｐゴシック" pitchFamily="-110" charset="-128"/>
                <a:cs typeface="ＭＳ Ｐゴシック" pitchFamily="-110" charset="-128"/>
              </a:rPr>
              <a:t>      Batchelder, W.H. </a:t>
            </a:r>
            <a:r>
              <a:rPr lang="en-US" sz="1600" dirty="0" smtClean="0">
                <a:solidFill>
                  <a:srgbClr val="008000"/>
                </a:solidFill>
                <a:ea typeface="ＭＳ Ｐゴシック" pitchFamily="-110" charset="-128"/>
                <a:cs typeface="ＭＳ Ｐゴシック" pitchFamily="-110" charset="-128"/>
              </a:rPr>
              <a:t>Cognitive Psychometrics: Using Multinomial Processing Tree Models as Measurement</a:t>
            </a:r>
          </a:p>
          <a:p>
            <a:pPr>
              <a:lnSpc>
                <a:spcPct val="90000"/>
              </a:lnSpc>
              <a:buNone/>
            </a:pPr>
            <a:r>
              <a:rPr lang="en-US" sz="1600" dirty="0" smtClean="0">
                <a:solidFill>
                  <a:srgbClr val="008000"/>
                </a:solidFill>
                <a:ea typeface="ＭＳ Ｐゴシック" pitchFamily="-110" charset="-128"/>
                <a:cs typeface="ＭＳ Ｐゴシック" pitchFamily="-110" charset="-128"/>
              </a:rPr>
              <a:t>          Tools</a:t>
            </a:r>
            <a:r>
              <a:rPr lang="en-US" sz="1600" dirty="0" smtClean="0">
                <a:ea typeface="ＭＳ Ｐゴシック" pitchFamily="-110" charset="-128"/>
                <a:cs typeface="ＭＳ Ｐゴシック" pitchFamily="-110" charset="-128"/>
              </a:rPr>
              <a:t>. In S. E. Embretson (Ed.). </a:t>
            </a:r>
            <a:r>
              <a:rPr lang="en-US" sz="1600" i="1" dirty="0" smtClean="0">
                <a:ea typeface="ＭＳ Ｐゴシック" pitchFamily="-110" charset="-128"/>
                <a:cs typeface="ＭＳ Ｐゴシック" pitchFamily="-110" charset="-128"/>
              </a:rPr>
              <a:t>Measuring Psychological Constructs: Advances in Model Based</a:t>
            </a:r>
          </a:p>
          <a:p>
            <a:pPr>
              <a:lnSpc>
                <a:spcPct val="90000"/>
              </a:lnSpc>
              <a:buNone/>
            </a:pPr>
            <a:r>
              <a:rPr lang="en-US" sz="1600" i="1" dirty="0" smtClean="0">
                <a:ea typeface="ＭＳ Ｐゴシック" pitchFamily="-110" charset="-128"/>
                <a:cs typeface="ＭＳ Ｐゴシック" pitchFamily="-110" charset="-128"/>
              </a:rPr>
              <a:t>          measurement.</a:t>
            </a:r>
            <a:r>
              <a:rPr lang="en-US" sz="1600" dirty="0" smtClean="0">
                <a:ea typeface="ＭＳ Ｐゴシック" pitchFamily="-110" charset="-128"/>
                <a:cs typeface="ＭＳ Ｐゴシック" pitchFamily="-110" charset="-128"/>
              </a:rPr>
              <a:t> Washington DC: American Psychological Association Books, 2009, Ch.4. </a:t>
            </a:r>
          </a:p>
          <a:p>
            <a:pPr eaLnBrk="1" hangingPunct="1">
              <a:lnSpc>
                <a:spcPct val="90000"/>
              </a:lnSpc>
              <a:buFont typeface="Wingdings" pitchFamily="-110" charset="2"/>
              <a:buNone/>
            </a:pPr>
            <a:endParaRPr lang="en-US" sz="1600" dirty="0">
              <a:ea typeface="ＭＳ Ｐゴシック" pitchFamily="-110" charset="-128"/>
              <a:cs typeface="ＭＳ Ｐゴシック" pitchFamily="-110" charset="-128"/>
            </a:endParaRPr>
          </a:p>
        </p:txBody>
      </p:sp>
      <p:sp>
        <p:nvSpPr>
          <p:cNvPr id="21508" name="Text Box 4"/>
          <p:cNvSpPr txBox="1">
            <a:spLocks noChangeArrowheads="1"/>
          </p:cNvSpPr>
          <p:nvPr/>
        </p:nvSpPr>
        <p:spPr bwMode="auto">
          <a:xfrm>
            <a:off x="685800" y="6221413"/>
            <a:ext cx="184150" cy="336550"/>
          </a:xfrm>
          <a:prstGeom prst="rect">
            <a:avLst/>
          </a:prstGeom>
          <a:noFill/>
          <a:ln w="9525">
            <a:noFill/>
            <a:miter lim="800000"/>
            <a:headEnd/>
            <a:tailEnd/>
          </a:ln>
        </p:spPr>
        <p:txBody>
          <a:bodyPr wrap="none">
            <a:prstTxWarp prst="textNoShape">
              <a:avLst/>
            </a:prstTxWarp>
            <a:spAutoFit/>
          </a:bodyPr>
          <a:lstStyle/>
          <a:p>
            <a:endParaRPr lang="en-US" sz="16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4" name="Rectangle 2"/>
          <p:cNvSpPr>
            <a:spLocks noGrp="1" noChangeArrowheads="1"/>
          </p:cNvSpPr>
          <p:nvPr>
            <p:ph type="title" idx="4294967295"/>
          </p:nvPr>
        </p:nvSpPr>
        <p:spPr>
          <a:xfrm>
            <a:off x="457200" y="0"/>
            <a:ext cx="8229600" cy="1143000"/>
          </a:xfrm>
        </p:spPr>
        <p:txBody>
          <a:bodyPr/>
          <a:lstStyle/>
          <a:p>
            <a:pPr eaLnBrk="1" hangingPunct="1"/>
            <a:r>
              <a:rPr lang="en-US" sz="2800" b="1">
                <a:solidFill>
                  <a:srgbClr val="CC0000"/>
                </a:solidFill>
                <a:ea typeface="ＭＳ Ｐゴシック" pitchFamily="-110" charset="-128"/>
                <a:cs typeface="ＭＳ Ｐゴシック" pitchFamily="-110" charset="-128"/>
              </a:rPr>
              <a:t>Response Axioms</a:t>
            </a:r>
          </a:p>
        </p:txBody>
      </p:sp>
      <p:sp>
        <p:nvSpPr>
          <p:cNvPr id="39945" name="Rectangle 3"/>
          <p:cNvSpPr>
            <a:spLocks noGrp="1" noChangeArrowheads="1"/>
          </p:cNvSpPr>
          <p:nvPr>
            <p:ph type="body" sz="half" idx="4294967295"/>
          </p:nvPr>
        </p:nvSpPr>
        <p:spPr>
          <a:xfrm>
            <a:off x="152400" y="1219200"/>
            <a:ext cx="8839200" cy="5638800"/>
          </a:xfrm>
        </p:spPr>
        <p:txBody>
          <a:bodyPr/>
          <a:lstStyle/>
          <a:p>
            <a:pPr eaLnBrk="1" hangingPunct="1">
              <a:buSzPct val="171000"/>
              <a:buFont typeface="Lucida Grande" pitchFamily="-110" charset="0"/>
              <a:buNone/>
            </a:pPr>
            <a:r>
              <a:rPr lang="en-US" sz="2400" b="1" dirty="0">
                <a:solidFill>
                  <a:srgbClr val="FF0000"/>
                </a:solidFill>
                <a:ea typeface="ＭＳ Ｐゴシック" pitchFamily="-110" charset="-128"/>
                <a:cs typeface="ＭＳ Ｐゴシック" pitchFamily="-110" charset="-128"/>
              </a:rPr>
              <a:t>Axiom 4</a:t>
            </a:r>
            <a:r>
              <a:rPr lang="en-US" sz="2400" dirty="0">
                <a:ea typeface="ＭＳ Ｐゴシック" pitchFamily="-110" charset="-128"/>
                <a:cs typeface="ＭＳ Ｐゴシック" pitchFamily="-110" charset="-128"/>
              </a:rPr>
              <a:t>: </a:t>
            </a:r>
          </a:p>
          <a:p>
            <a:pPr eaLnBrk="1" hangingPunct="1">
              <a:buSzPct val="171000"/>
              <a:buFontTx/>
              <a:buNone/>
            </a:pPr>
            <a:endParaRPr lang="en-US" sz="2400" dirty="0">
              <a:ea typeface="ＭＳ Ｐゴシック" pitchFamily="-110" charset="-128"/>
              <a:cs typeface="ＭＳ Ｐゴシック" pitchFamily="-110" charset="-128"/>
            </a:endParaRPr>
          </a:p>
          <a:p>
            <a:pPr eaLnBrk="1" hangingPunct="1">
              <a:buSzPct val="171000"/>
              <a:buFont typeface="Lucida Grande" pitchFamily="-110" charset="0"/>
              <a:buNone/>
            </a:pPr>
            <a:r>
              <a:rPr lang="en-US" sz="2400" dirty="0">
                <a:ea typeface="ＭＳ Ｐゴシック" pitchFamily="-110" charset="-128"/>
                <a:cs typeface="ＭＳ Ｐゴシック" pitchFamily="-110" charset="-128"/>
              </a:rPr>
              <a:t>                                                      </a:t>
            </a:r>
          </a:p>
          <a:p>
            <a:pPr eaLnBrk="1" hangingPunct="1">
              <a:buSzPct val="171000"/>
              <a:buFont typeface="Lucida Grande" pitchFamily="-110" charset="0"/>
              <a:buChar char="•"/>
            </a:pPr>
            <a:endParaRPr lang="en-US" sz="2400" b="1" dirty="0">
              <a:solidFill>
                <a:srgbClr val="FF0000"/>
              </a:solidFill>
              <a:ea typeface="ＭＳ Ｐゴシック" pitchFamily="-110" charset="-128"/>
              <a:cs typeface="ＭＳ Ｐゴシック" pitchFamily="-110" charset="-128"/>
            </a:endParaRPr>
          </a:p>
          <a:p>
            <a:pPr eaLnBrk="1" hangingPunct="1">
              <a:buSzPct val="171000"/>
              <a:buFont typeface="Lucida Grande" pitchFamily="-110" charset="0"/>
              <a:buNone/>
            </a:pPr>
            <a:r>
              <a:rPr lang="en-US" sz="2400" b="1" dirty="0">
                <a:solidFill>
                  <a:srgbClr val="FF0000"/>
                </a:solidFill>
                <a:ea typeface="ＭＳ Ｐゴシック" pitchFamily="-110" charset="-128"/>
                <a:cs typeface="ＭＳ Ｐゴシック" pitchFamily="-110" charset="-128"/>
              </a:rPr>
              <a:t> Axiom 5</a:t>
            </a:r>
            <a:r>
              <a:rPr lang="en-US" sz="2400" dirty="0">
                <a:ea typeface="ＭＳ Ｐゴシック" pitchFamily="-110" charset="-128"/>
                <a:cs typeface="ＭＳ Ｐゴシック" pitchFamily="-110" charset="-128"/>
              </a:rPr>
              <a:t>:  If                                                   </a:t>
            </a:r>
            <a:r>
              <a:rPr lang="en-US" sz="2400" dirty="0" smtClean="0">
                <a:ea typeface="ＭＳ Ｐゴシック" pitchFamily="-110" charset="-128"/>
                <a:cs typeface="ＭＳ Ｐゴシック" pitchFamily="-110" charset="-128"/>
              </a:rPr>
              <a:t>             then</a:t>
            </a:r>
            <a:endParaRPr lang="en-US" sz="2400" dirty="0">
              <a:ea typeface="ＭＳ Ｐゴシック" pitchFamily="-110" charset="-128"/>
              <a:cs typeface="ＭＳ Ｐゴシック" pitchFamily="-110" charset="-128"/>
            </a:endParaRPr>
          </a:p>
        </p:txBody>
      </p:sp>
      <p:graphicFrame>
        <p:nvGraphicFramePr>
          <p:cNvPr id="39938" name="Object 2"/>
          <p:cNvGraphicFramePr>
            <a:graphicFrameLocks noGrp="1" noChangeAspect="1"/>
          </p:cNvGraphicFramePr>
          <p:nvPr>
            <p:ph sz="quarter" idx="4294967295"/>
          </p:nvPr>
        </p:nvGraphicFramePr>
        <p:xfrm>
          <a:off x="2057400" y="1298575"/>
          <a:ext cx="3987800" cy="398463"/>
        </p:xfrm>
        <a:graphic>
          <a:graphicData uri="http://schemas.openxmlformats.org/presentationml/2006/ole">
            <mc:AlternateContent xmlns:mc="http://schemas.openxmlformats.org/markup-compatibility/2006">
              <mc:Choice xmlns:v="urn:schemas-microsoft-com:vml" Requires="v">
                <p:oleObj spid="_x0000_s83983" name="Equation" r:id="rId3" imgW="2031840" imgH="203040" progId="Equation.3">
                  <p:embed/>
                </p:oleObj>
              </mc:Choice>
              <mc:Fallback>
                <p:oleObj name="Equation" r:id="rId3" imgW="203184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298575"/>
                        <a:ext cx="3987800"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9" name="Object 3"/>
          <p:cNvGraphicFramePr>
            <a:graphicFrameLocks noGrp="1" noChangeAspect="1"/>
          </p:cNvGraphicFramePr>
          <p:nvPr>
            <p:ph sz="quarter" idx="4294967295"/>
          </p:nvPr>
        </p:nvGraphicFramePr>
        <p:xfrm>
          <a:off x="1447800" y="3733800"/>
          <a:ext cx="2895600" cy="596900"/>
        </p:xfrm>
        <a:graphic>
          <a:graphicData uri="http://schemas.openxmlformats.org/presentationml/2006/ole">
            <mc:AlternateContent xmlns:mc="http://schemas.openxmlformats.org/markup-compatibility/2006">
              <mc:Choice xmlns:v="urn:schemas-microsoft-com:vml" Requires="v">
                <p:oleObj spid="_x0000_s83984" name="Equation" r:id="rId5" imgW="1231560" imgH="253800" progId="Equation.3">
                  <p:embed/>
                </p:oleObj>
              </mc:Choice>
              <mc:Fallback>
                <p:oleObj name="Equation" r:id="rId5" imgW="1231560" imgH="253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733800"/>
                        <a:ext cx="2895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0" name="Object 4"/>
          <p:cNvGraphicFramePr>
            <a:graphicFrameLocks noChangeAspect="1"/>
          </p:cNvGraphicFramePr>
          <p:nvPr/>
        </p:nvGraphicFramePr>
        <p:xfrm>
          <a:off x="2057400" y="2895600"/>
          <a:ext cx="3733800" cy="630238"/>
        </p:xfrm>
        <a:graphic>
          <a:graphicData uri="http://schemas.openxmlformats.org/presentationml/2006/ole">
            <mc:AlternateContent xmlns:mc="http://schemas.openxmlformats.org/markup-compatibility/2006">
              <mc:Choice xmlns:v="urn:schemas-microsoft-com:vml" Requires="v">
                <p:oleObj spid="_x0000_s83985" name="Equation" r:id="rId7" imgW="1663560" imgH="279360" progId="Equation.3">
                  <p:embed/>
                </p:oleObj>
              </mc:Choice>
              <mc:Fallback>
                <p:oleObj name="Equation" r:id="rId7" imgW="1663560" imgH="2793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2895600"/>
                        <a:ext cx="3733800" cy="63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1" name="Object 5"/>
          <p:cNvGraphicFramePr>
            <a:graphicFrameLocks noChangeAspect="1"/>
          </p:cNvGraphicFramePr>
          <p:nvPr/>
        </p:nvGraphicFramePr>
        <p:xfrm>
          <a:off x="2209800" y="1898650"/>
          <a:ext cx="1600200" cy="581025"/>
        </p:xfrm>
        <a:graphic>
          <a:graphicData uri="http://schemas.openxmlformats.org/presentationml/2006/ole">
            <mc:AlternateContent xmlns:mc="http://schemas.openxmlformats.org/markup-compatibility/2006">
              <mc:Choice xmlns:v="urn:schemas-microsoft-com:vml" Requires="v">
                <p:oleObj spid="_x0000_s83986" name="Equation" r:id="rId9" imgW="698400" imgH="253800" progId="Equation.3">
                  <p:embed/>
                </p:oleObj>
              </mc:Choice>
              <mc:Fallback>
                <p:oleObj name="Equation" r:id="rId9" imgW="698400" imgH="253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1898650"/>
                        <a:ext cx="1600200"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2" name="Object 6"/>
          <p:cNvGraphicFramePr>
            <a:graphicFrameLocks noChangeAspect="1"/>
          </p:cNvGraphicFramePr>
          <p:nvPr/>
        </p:nvGraphicFramePr>
        <p:xfrm>
          <a:off x="3810000" y="1752600"/>
          <a:ext cx="1600200" cy="928688"/>
        </p:xfrm>
        <a:graphic>
          <a:graphicData uri="http://schemas.openxmlformats.org/presentationml/2006/ole">
            <mc:AlternateContent xmlns:mc="http://schemas.openxmlformats.org/markup-compatibility/2006">
              <mc:Choice xmlns:v="urn:schemas-microsoft-com:vml" Requires="v">
                <p:oleObj spid="_x0000_s83987" name="Equation" r:id="rId11" imgW="787320" imgH="457200" progId="Equation.3">
                  <p:embed/>
                </p:oleObj>
              </mc:Choice>
              <mc:Fallback>
                <p:oleObj name="Equation" r:id="rId11" imgW="787320" imgH="457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0" y="1752600"/>
                        <a:ext cx="1600200" cy="92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3" name="Object 7"/>
          <p:cNvGraphicFramePr>
            <a:graphicFrameLocks noChangeAspect="1"/>
          </p:cNvGraphicFramePr>
          <p:nvPr/>
        </p:nvGraphicFramePr>
        <p:xfrm>
          <a:off x="4419600" y="3505200"/>
          <a:ext cx="2133600" cy="954088"/>
        </p:xfrm>
        <a:graphic>
          <a:graphicData uri="http://schemas.openxmlformats.org/presentationml/2006/ole">
            <mc:AlternateContent xmlns:mc="http://schemas.openxmlformats.org/markup-compatibility/2006">
              <mc:Choice xmlns:v="urn:schemas-microsoft-com:vml" Requires="v">
                <p:oleObj spid="_x0000_s83988" name="Equation" r:id="rId13" imgW="1079280" imgH="482400" progId="Equation.3">
                  <p:embed/>
                </p:oleObj>
              </mc:Choice>
              <mc:Fallback>
                <p:oleObj name="Equation" r:id="rId13" imgW="1079280" imgH="4824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9600" y="3505200"/>
                        <a:ext cx="2133600" cy="954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6" name="Text Box 12"/>
          <p:cNvSpPr txBox="1">
            <a:spLocks noChangeArrowheads="1"/>
          </p:cNvSpPr>
          <p:nvPr/>
        </p:nvSpPr>
        <p:spPr bwMode="auto">
          <a:xfrm>
            <a:off x="441325" y="4535488"/>
            <a:ext cx="8083550" cy="1187450"/>
          </a:xfrm>
          <a:prstGeom prst="rect">
            <a:avLst/>
          </a:prstGeom>
          <a:noFill/>
          <a:ln w="9525">
            <a:noFill/>
            <a:miter lim="800000"/>
            <a:headEnd/>
            <a:tailEnd/>
          </a:ln>
        </p:spPr>
        <p:txBody>
          <a:bodyPr wrap="none">
            <a:prstTxWarp prst="textNoShape">
              <a:avLst/>
            </a:prstTxWarp>
            <a:spAutoFit/>
          </a:bodyPr>
          <a:lstStyle/>
          <a:p>
            <a:pPr>
              <a:buFont typeface="Wingdings" pitchFamily="-110" charset="2"/>
              <a:buChar char="v"/>
            </a:pPr>
            <a:r>
              <a:rPr lang="en-US" sz="2400"/>
              <a:t> As before for the BMPT axioms, the decomposition in </a:t>
            </a:r>
          </a:p>
          <a:p>
            <a:pPr>
              <a:buFont typeface="Wingdings" pitchFamily="-110" charset="2"/>
              <a:buNone/>
            </a:pPr>
            <a:r>
              <a:rPr lang="en-US" sz="2400"/>
              <a:t>    Axiom 5 is unique, and the category probabilities can be</a:t>
            </a:r>
          </a:p>
          <a:p>
            <a:pPr>
              <a:buFont typeface="Wingdings" pitchFamily="-110" charset="2"/>
              <a:buNone/>
            </a:pPr>
            <a:r>
              <a:rPr lang="en-US" sz="2400"/>
              <a:t>    obtained by recursive applications of Axioms 4 and 5.</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algn="l"/>
            <a:r>
              <a:rPr lang="en-US" sz="4000">
                <a:ea typeface="ＭＳ Ｐゴシック" pitchFamily="-110" charset="-128"/>
                <a:cs typeface="ＭＳ Ｐゴシック" pitchFamily="-110" charset="-128"/>
              </a:rPr>
              <a:t>Relation to Lukasiewicz languages</a:t>
            </a:r>
          </a:p>
        </p:txBody>
      </p:sp>
      <p:sp>
        <p:nvSpPr>
          <p:cNvPr id="40964" name="Rectangle 3"/>
          <p:cNvSpPr>
            <a:spLocks noGrp="1" noChangeArrowheads="1"/>
          </p:cNvSpPr>
          <p:nvPr>
            <p:ph type="body" idx="1"/>
          </p:nvPr>
        </p:nvSpPr>
        <p:spPr>
          <a:xfrm>
            <a:off x="228600" y="1295400"/>
            <a:ext cx="8915400" cy="5562600"/>
          </a:xfrm>
        </p:spPr>
        <p:txBody>
          <a:bodyPr/>
          <a:lstStyle/>
          <a:p>
            <a:pPr>
              <a:lnSpc>
                <a:spcPct val="80000"/>
              </a:lnSpc>
              <a:buFont typeface="Wingdings" pitchFamily="-110" charset="2"/>
              <a:buChar char="v"/>
            </a:pPr>
            <a:r>
              <a:rPr lang="en-US" sz="2400" dirty="0">
                <a:ea typeface="ＭＳ Ｐゴシック" pitchFamily="-110" charset="-128"/>
                <a:cs typeface="ＭＳ Ｐゴシック" pitchFamily="-110" charset="-128"/>
              </a:rPr>
              <a:t>The axioms produce strings of parameter vectors and categories just as for the BMPT string language. The strings bear a close relationship to a context free language known as the </a:t>
            </a:r>
            <a:r>
              <a:rPr lang="en-US" sz="2400" dirty="0" err="1">
                <a:ea typeface="ＭＳ Ｐゴシック" pitchFamily="-110" charset="-128"/>
                <a:cs typeface="ＭＳ Ｐゴシック" pitchFamily="-110" charset="-128"/>
              </a:rPr>
              <a:t>Lukasiewicz</a:t>
            </a:r>
            <a:r>
              <a:rPr lang="en-US" sz="2400" dirty="0">
                <a:ea typeface="ＭＳ Ｐゴシック" pitchFamily="-110" charset="-128"/>
                <a:cs typeface="ＭＳ Ｐゴシック" pitchFamily="-110" charset="-128"/>
              </a:rPr>
              <a:t> language( e.g. </a:t>
            </a:r>
            <a:r>
              <a:rPr lang="en-US" sz="2400" dirty="0">
                <a:solidFill>
                  <a:srgbClr val="008000"/>
                </a:solidFill>
                <a:ea typeface="ＭＳ Ｐゴシック" pitchFamily="-110" charset="-128"/>
                <a:cs typeface="ＭＳ Ｐゴシック" pitchFamily="-110" charset="-128"/>
              </a:rPr>
              <a:t>Stanley, 1996, Enumerative </a:t>
            </a:r>
            <a:r>
              <a:rPr lang="en-US" sz="2400" dirty="0" err="1">
                <a:solidFill>
                  <a:srgbClr val="008000"/>
                </a:solidFill>
                <a:ea typeface="ＭＳ Ｐゴシック" pitchFamily="-110" charset="-128"/>
                <a:cs typeface="ＭＳ Ｐゴシック" pitchFamily="-110" charset="-128"/>
              </a:rPr>
              <a:t>combinatorics</a:t>
            </a:r>
            <a:r>
              <a:rPr lang="en-US" sz="2400" dirty="0">
                <a:solidFill>
                  <a:srgbClr val="008000"/>
                </a:solidFill>
                <a:ea typeface="ＭＳ Ｐゴシック" pitchFamily="-110" charset="-128"/>
                <a:cs typeface="ＭＳ Ｐゴシック" pitchFamily="-110" charset="-128"/>
              </a:rPr>
              <a:t>; Purdy, 2009, PhD Dissertation</a:t>
            </a:r>
            <a:r>
              <a:rPr lang="en-US" sz="2400" dirty="0">
                <a:ea typeface="ＭＳ Ｐゴシック" pitchFamily="-110" charset="-128"/>
                <a:cs typeface="ＭＳ Ｐゴシック" pitchFamily="-110" charset="-128"/>
              </a:rPr>
              <a:t>). </a:t>
            </a:r>
          </a:p>
          <a:p>
            <a:pPr>
              <a:lnSpc>
                <a:spcPct val="80000"/>
              </a:lnSpc>
              <a:buFont typeface="Wingdings" pitchFamily="-110" charset="2"/>
              <a:buNone/>
            </a:pPr>
            <a:endParaRPr lang="en-US" sz="2400" dirty="0">
              <a:ea typeface="ＭＳ Ｐゴシック" pitchFamily="-110" charset="-128"/>
              <a:cs typeface="ＭＳ Ｐゴシック" pitchFamily="-110" charset="-128"/>
            </a:endParaRPr>
          </a:p>
          <a:p>
            <a:pPr>
              <a:lnSpc>
                <a:spcPct val="80000"/>
              </a:lnSpc>
              <a:buFont typeface="Wingdings" pitchFamily="-110" charset="2"/>
              <a:buChar char="v"/>
            </a:pPr>
            <a:r>
              <a:rPr lang="en-US" sz="2400" dirty="0">
                <a:ea typeface="ＭＳ Ｐゴシック" pitchFamily="-110" charset="-128"/>
                <a:cs typeface="ＭＳ Ｐゴシック" pitchFamily="-110" charset="-128"/>
              </a:rPr>
              <a:t>The collection of strings in </a:t>
            </a:r>
            <a:r>
              <a:rPr lang="en-US" sz="2400" b="1" dirty="0">
                <a:ea typeface="ＭＳ Ｐゴシック" pitchFamily="-110" charset="-128"/>
                <a:cs typeface="ＭＳ Ｐゴシック" pitchFamily="-110" charset="-128"/>
              </a:rPr>
              <a:t>M </a:t>
            </a:r>
            <a:r>
              <a:rPr lang="en-US" sz="2400" dirty="0">
                <a:ea typeface="ＭＳ Ｐゴシック" pitchFamily="-110" charset="-128"/>
                <a:cs typeface="ＭＳ Ｐゴシック" pitchFamily="-110" charset="-128"/>
              </a:rPr>
              <a:t>can be described by a simple rule developed by </a:t>
            </a:r>
            <a:r>
              <a:rPr lang="en-US" sz="2400" dirty="0" err="1">
                <a:ea typeface="ＭＳ Ｐゴシック" pitchFamily="-110" charset="-128"/>
                <a:cs typeface="ＭＳ Ｐゴシック" pitchFamily="-110" charset="-128"/>
              </a:rPr>
              <a:t>Lukasiewick</a:t>
            </a:r>
            <a:r>
              <a:rPr lang="en-US" sz="2400" dirty="0">
                <a:ea typeface="ＭＳ Ｐゴシック" pitchFamily="-110" charset="-128"/>
                <a:cs typeface="ＭＳ Ｐゴシック" pitchFamily="-110" charset="-128"/>
              </a:rPr>
              <a:t>. Assign -1 to each category and (</a:t>
            </a:r>
            <a:r>
              <a:rPr lang="en-US" sz="2400" i="1" dirty="0">
                <a:ea typeface="ＭＳ Ｐゴシック" pitchFamily="-110" charset="-128"/>
                <a:cs typeface="ＭＳ Ｐゴシック" pitchFamily="-110" charset="-128"/>
              </a:rPr>
              <a:t>k</a:t>
            </a:r>
            <a:r>
              <a:rPr lang="en-US" sz="2400" dirty="0">
                <a:ea typeface="ＭＳ Ｐゴシック" pitchFamily="-110" charset="-128"/>
                <a:cs typeface="ＭＳ Ｐゴシック" pitchFamily="-110" charset="-128"/>
              </a:rPr>
              <a:t>-1) to each parameter with  </a:t>
            </a:r>
            <a:r>
              <a:rPr lang="en-US" sz="2400" i="1" dirty="0" err="1">
                <a:ea typeface="ＭＳ Ｐゴシック" pitchFamily="-110" charset="-128"/>
                <a:cs typeface="ＭＳ Ｐゴシック" pitchFamily="-110" charset="-128"/>
              </a:rPr>
              <a:t>k</a:t>
            </a:r>
            <a:r>
              <a:rPr lang="en-US" sz="2400" dirty="0">
                <a:ea typeface="ＭＳ Ｐゴシック" pitchFamily="-110" charset="-128"/>
                <a:cs typeface="ＭＳ Ｐゴシック" pitchFamily="-110" charset="-128"/>
              </a:rPr>
              <a:t> components.</a:t>
            </a:r>
          </a:p>
          <a:p>
            <a:pPr>
              <a:lnSpc>
                <a:spcPct val="80000"/>
              </a:lnSpc>
              <a:buFont typeface="Wingdings" pitchFamily="-110" charset="2"/>
              <a:buNone/>
            </a:pPr>
            <a:endParaRPr lang="en-US" sz="2400" dirty="0">
              <a:ea typeface="ＭＳ Ｐゴシック" pitchFamily="-110" charset="-128"/>
              <a:cs typeface="ＭＳ Ｐゴシック" pitchFamily="-110" charset="-128"/>
            </a:endParaRPr>
          </a:p>
          <a:p>
            <a:pPr>
              <a:lnSpc>
                <a:spcPct val="80000"/>
              </a:lnSpc>
              <a:buFont typeface="Wingdings" pitchFamily="-110" charset="2"/>
              <a:buChar char="v"/>
            </a:pPr>
            <a:r>
              <a:rPr lang="en-US" sz="2400" b="1" dirty="0">
                <a:solidFill>
                  <a:srgbClr val="008000"/>
                </a:solidFill>
                <a:ea typeface="ＭＳ Ｐゴシック" pitchFamily="-110" charset="-128"/>
                <a:cs typeface="ＭＳ Ｐゴシック" pitchFamily="-110" charset="-128"/>
              </a:rPr>
              <a:t>THM-       </a:t>
            </a:r>
            <a:r>
              <a:rPr lang="en-US" sz="2400" dirty="0">
                <a:solidFill>
                  <a:srgbClr val="008000"/>
                </a:solidFill>
                <a:ea typeface="ＭＳ Ｐゴシック" pitchFamily="-110" charset="-128"/>
                <a:cs typeface="ＭＳ Ｐゴシック" pitchFamily="-110" charset="-128"/>
              </a:rPr>
              <a:t>consists exactly of all finite strings of category and parameter symbols that have a left to right running count</a:t>
            </a:r>
          </a:p>
          <a:p>
            <a:pPr>
              <a:lnSpc>
                <a:spcPct val="80000"/>
              </a:lnSpc>
              <a:buFont typeface="Wingdings" pitchFamily="-110" charset="2"/>
              <a:buNone/>
            </a:pPr>
            <a:r>
              <a:rPr lang="en-US" sz="2400" dirty="0">
                <a:solidFill>
                  <a:srgbClr val="008000"/>
                </a:solidFill>
                <a:ea typeface="ＭＳ Ｐゴシック" pitchFamily="-110" charset="-128"/>
                <a:cs typeface="ＭＳ Ｐゴシック" pitchFamily="-110" charset="-128"/>
              </a:rPr>
              <a:t>    that is non-negative until the last symbol when the count is -1. </a:t>
            </a:r>
          </a:p>
          <a:p>
            <a:pPr>
              <a:lnSpc>
                <a:spcPct val="80000"/>
              </a:lnSpc>
              <a:buFont typeface="Wingdings" pitchFamily="-110" charset="2"/>
              <a:buNone/>
            </a:pPr>
            <a:endParaRPr lang="en-US" sz="2400" dirty="0">
              <a:solidFill>
                <a:srgbClr val="008000"/>
              </a:solidFill>
              <a:ea typeface="ＭＳ Ｐゴシック" pitchFamily="-110" charset="-128"/>
              <a:cs typeface="ＭＳ Ｐゴシック" pitchFamily="-110" charset="-128"/>
            </a:endParaRPr>
          </a:p>
          <a:p>
            <a:pPr>
              <a:lnSpc>
                <a:spcPct val="80000"/>
              </a:lnSpc>
              <a:buFont typeface="Wingdings" pitchFamily="-110" charset="2"/>
              <a:buChar char="v"/>
            </a:pPr>
            <a:r>
              <a:rPr lang="en-US" sz="2400" dirty="0">
                <a:solidFill>
                  <a:srgbClr val="008000"/>
                </a:solidFill>
                <a:ea typeface="ＭＳ Ｐゴシック" pitchFamily="-110" charset="-128"/>
                <a:cs typeface="ＭＳ Ｐゴシック" pitchFamily="-110" charset="-128"/>
              </a:rPr>
              <a:t> An associated push-down automaton can test strings for </a:t>
            </a:r>
            <a:r>
              <a:rPr lang="en-US" sz="2400" b="1" dirty="0">
                <a:solidFill>
                  <a:srgbClr val="008000"/>
                </a:solidFill>
                <a:ea typeface="ＭＳ Ｐゴシック" pitchFamily="-110" charset="-128"/>
                <a:cs typeface="ＭＳ Ｐゴシック" pitchFamily="-110" charset="-128"/>
              </a:rPr>
              <a:t>M</a:t>
            </a:r>
          </a:p>
          <a:p>
            <a:pPr>
              <a:lnSpc>
                <a:spcPct val="80000"/>
              </a:lnSpc>
              <a:buFont typeface="Wingdings" pitchFamily="-110" charset="2"/>
              <a:buNone/>
            </a:pPr>
            <a:r>
              <a:rPr lang="en-US" sz="2400" b="1" dirty="0">
                <a:solidFill>
                  <a:srgbClr val="008000"/>
                </a:solidFill>
                <a:ea typeface="ＭＳ Ｐゴシック" pitchFamily="-110" charset="-128"/>
                <a:cs typeface="ＭＳ Ｐゴシック" pitchFamily="-110" charset="-128"/>
              </a:rPr>
              <a:t> </a:t>
            </a:r>
          </a:p>
        </p:txBody>
      </p:sp>
      <p:graphicFrame>
        <p:nvGraphicFramePr>
          <p:cNvPr id="40962" name="Object 2"/>
          <p:cNvGraphicFramePr>
            <a:graphicFrameLocks noChangeAspect="1"/>
          </p:cNvGraphicFramePr>
          <p:nvPr/>
        </p:nvGraphicFramePr>
        <p:xfrm>
          <a:off x="1295400" y="4572000"/>
          <a:ext cx="457200" cy="320675"/>
        </p:xfrm>
        <a:graphic>
          <a:graphicData uri="http://schemas.openxmlformats.org/presentationml/2006/ole">
            <mc:AlternateContent xmlns:mc="http://schemas.openxmlformats.org/markup-compatibility/2006">
              <mc:Choice xmlns:v="urn:schemas-microsoft-com:vml" Requires="v">
                <p:oleObj spid="_x0000_s84997" name="Equation" r:id="rId3" imgW="177800" imgH="127000" progId="Equation.3">
                  <p:embed/>
                </p:oleObj>
              </mc:Choice>
              <mc:Fallback>
                <p:oleObj name="Equation" r:id="rId3" imgW="177800" imgH="127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572000"/>
                        <a:ext cx="457200"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Rectangle 2"/>
          <p:cNvSpPr>
            <a:spLocks noGrp="1" noChangeArrowheads="1"/>
          </p:cNvSpPr>
          <p:nvPr>
            <p:ph type="title" idx="4294967295"/>
          </p:nvPr>
        </p:nvSpPr>
        <p:spPr>
          <a:xfrm>
            <a:off x="0" y="274638"/>
            <a:ext cx="9144000" cy="1143000"/>
          </a:xfrm>
        </p:spPr>
        <p:txBody>
          <a:bodyPr/>
          <a:lstStyle/>
          <a:p>
            <a:pPr algn="l"/>
            <a:r>
              <a:rPr lang="en-US" sz="3600">
                <a:solidFill>
                  <a:srgbClr val="CC0000"/>
                </a:solidFill>
                <a:ea typeface="ＭＳ Ｐゴシック" pitchFamily="-110" charset="-128"/>
                <a:cs typeface="ＭＳ Ｐゴシック" pitchFamily="-110" charset="-128"/>
              </a:rPr>
              <a:t> Example Tree Model:</a:t>
            </a:r>
            <a:r>
              <a:rPr lang="en-US" sz="3600">
                <a:ea typeface="ＭＳ Ｐゴシック" pitchFamily="-110" charset="-128"/>
                <a:cs typeface="ＭＳ Ｐゴシック" pitchFamily="-110" charset="-128"/>
              </a:rPr>
              <a:t> </a:t>
            </a:r>
            <a:r>
              <a:rPr lang="en-US" sz="3600">
                <a:solidFill>
                  <a:srgbClr val="CC0000"/>
                </a:solidFill>
                <a:ea typeface="ＭＳ Ｐゴシック" pitchFamily="-110" charset="-128"/>
                <a:cs typeface="ＭＳ Ｐゴシック" pitchFamily="-110" charset="-128"/>
              </a:rPr>
              <a:t>ABO Blood  Group</a:t>
            </a:r>
          </a:p>
        </p:txBody>
      </p:sp>
      <p:sp>
        <p:nvSpPr>
          <p:cNvPr id="41992" name="Line 4"/>
          <p:cNvSpPr>
            <a:spLocks noChangeShapeType="1"/>
          </p:cNvSpPr>
          <p:nvPr/>
        </p:nvSpPr>
        <p:spPr bwMode="auto">
          <a:xfrm flipH="1">
            <a:off x="1143000" y="1828800"/>
            <a:ext cx="1981200" cy="1447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1993" name="Line 5"/>
          <p:cNvSpPr>
            <a:spLocks noChangeShapeType="1"/>
          </p:cNvSpPr>
          <p:nvPr/>
        </p:nvSpPr>
        <p:spPr bwMode="auto">
          <a:xfrm>
            <a:off x="3124200" y="1828800"/>
            <a:ext cx="0" cy="1447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1994" name="Line 6"/>
          <p:cNvSpPr>
            <a:spLocks noChangeShapeType="1"/>
          </p:cNvSpPr>
          <p:nvPr/>
        </p:nvSpPr>
        <p:spPr bwMode="auto">
          <a:xfrm>
            <a:off x="3124200" y="1828800"/>
            <a:ext cx="1828800" cy="1371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1995" name="Line 7"/>
          <p:cNvSpPr>
            <a:spLocks noChangeShapeType="1"/>
          </p:cNvSpPr>
          <p:nvPr/>
        </p:nvSpPr>
        <p:spPr bwMode="auto">
          <a:xfrm flipH="1">
            <a:off x="381000" y="3200400"/>
            <a:ext cx="838200" cy="914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1996" name="Line 8"/>
          <p:cNvSpPr>
            <a:spLocks noChangeShapeType="1"/>
          </p:cNvSpPr>
          <p:nvPr/>
        </p:nvSpPr>
        <p:spPr bwMode="auto">
          <a:xfrm flipH="1">
            <a:off x="1143000" y="3276600"/>
            <a:ext cx="76200" cy="838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1997" name="Line 9"/>
          <p:cNvSpPr>
            <a:spLocks noChangeShapeType="1"/>
          </p:cNvSpPr>
          <p:nvPr/>
        </p:nvSpPr>
        <p:spPr bwMode="auto">
          <a:xfrm>
            <a:off x="1219200" y="3276600"/>
            <a:ext cx="685800" cy="762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1998" name="Line 10"/>
          <p:cNvSpPr>
            <a:spLocks noChangeShapeType="1"/>
          </p:cNvSpPr>
          <p:nvPr/>
        </p:nvSpPr>
        <p:spPr bwMode="auto">
          <a:xfrm flipH="1">
            <a:off x="2362200" y="3276600"/>
            <a:ext cx="762000" cy="762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1999" name="Line 11"/>
          <p:cNvSpPr>
            <a:spLocks noChangeShapeType="1"/>
          </p:cNvSpPr>
          <p:nvPr/>
        </p:nvSpPr>
        <p:spPr bwMode="auto">
          <a:xfrm>
            <a:off x="3124200" y="3352800"/>
            <a:ext cx="0" cy="685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2000" name="Line 12"/>
          <p:cNvSpPr>
            <a:spLocks noChangeShapeType="1"/>
          </p:cNvSpPr>
          <p:nvPr/>
        </p:nvSpPr>
        <p:spPr bwMode="auto">
          <a:xfrm>
            <a:off x="3124200" y="3276600"/>
            <a:ext cx="685800" cy="685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2001" name="Line 13"/>
          <p:cNvSpPr>
            <a:spLocks noChangeShapeType="1"/>
          </p:cNvSpPr>
          <p:nvPr/>
        </p:nvSpPr>
        <p:spPr bwMode="auto">
          <a:xfrm flipH="1">
            <a:off x="4343400" y="3200400"/>
            <a:ext cx="609600" cy="762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2002" name="Line 14"/>
          <p:cNvSpPr>
            <a:spLocks noChangeShapeType="1"/>
          </p:cNvSpPr>
          <p:nvPr/>
        </p:nvSpPr>
        <p:spPr bwMode="auto">
          <a:xfrm>
            <a:off x="4953000" y="3200400"/>
            <a:ext cx="0" cy="762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2003" name="Line 15"/>
          <p:cNvSpPr>
            <a:spLocks noChangeShapeType="1"/>
          </p:cNvSpPr>
          <p:nvPr/>
        </p:nvSpPr>
        <p:spPr bwMode="auto">
          <a:xfrm>
            <a:off x="4953000" y="3200400"/>
            <a:ext cx="685800" cy="609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2004" name="Text Box 16"/>
          <p:cNvSpPr txBox="1">
            <a:spLocks noChangeArrowheads="1"/>
          </p:cNvSpPr>
          <p:nvPr/>
        </p:nvSpPr>
        <p:spPr bwMode="auto">
          <a:xfrm>
            <a:off x="304800" y="4038600"/>
            <a:ext cx="457200" cy="396875"/>
          </a:xfrm>
          <a:prstGeom prst="rect">
            <a:avLst/>
          </a:prstGeom>
          <a:noFill/>
          <a:ln w="9525">
            <a:noFill/>
            <a:miter lim="800000"/>
            <a:headEnd/>
            <a:tailEnd/>
          </a:ln>
        </p:spPr>
        <p:txBody>
          <a:bodyPr>
            <a:prstTxWarp prst="textNoShape">
              <a:avLst/>
            </a:prstTxWarp>
            <a:spAutoFit/>
          </a:bodyPr>
          <a:lstStyle/>
          <a:p>
            <a:r>
              <a:rPr lang="en-US" u="sng">
                <a:solidFill>
                  <a:srgbClr val="FF0000"/>
                </a:solidFill>
              </a:rPr>
              <a:t>A</a:t>
            </a:r>
            <a:r>
              <a:rPr lang="en-US" baseline="-25000">
                <a:solidFill>
                  <a:srgbClr val="FF0000"/>
                </a:solidFill>
              </a:rPr>
              <a:t> </a:t>
            </a:r>
            <a:endParaRPr lang="en-US">
              <a:solidFill>
                <a:srgbClr val="FF0000"/>
              </a:solidFill>
            </a:endParaRPr>
          </a:p>
        </p:txBody>
      </p:sp>
      <p:sp>
        <p:nvSpPr>
          <p:cNvPr id="42005" name="Text Box 18"/>
          <p:cNvSpPr txBox="1">
            <a:spLocks noChangeArrowheads="1"/>
          </p:cNvSpPr>
          <p:nvPr/>
        </p:nvSpPr>
        <p:spPr bwMode="auto">
          <a:xfrm>
            <a:off x="1752600" y="2209800"/>
            <a:ext cx="325438" cy="396875"/>
          </a:xfrm>
          <a:prstGeom prst="rect">
            <a:avLst/>
          </a:prstGeom>
          <a:noFill/>
          <a:ln w="9525">
            <a:noFill/>
            <a:miter lim="800000"/>
            <a:headEnd/>
            <a:tailEnd/>
          </a:ln>
        </p:spPr>
        <p:txBody>
          <a:bodyPr wrap="none">
            <a:prstTxWarp prst="textNoShape">
              <a:avLst/>
            </a:prstTxWarp>
            <a:spAutoFit/>
          </a:bodyPr>
          <a:lstStyle/>
          <a:p>
            <a:r>
              <a:rPr lang="en-US" i="1"/>
              <a:t>p</a:t>
            </a:r>
          </a:p>
        </p:txBody>
      </p:sp>
      <p:sp>
        <p:nvSpPr>
          <p:cNvPr id="42006" name="Text Box 19"/>
          <p:cNvSpPr txBox="1">
            <a:spLocks noChangeArrowheads="1"/>
          </p:cNvSpPr>
          <p:nvPr/>
        </p:nvSpPr>
        <p:spPr bwMode="auto">
          <a:xfrm>
            <a:off x="2743200" y="2209800"/>
            <a:ext cx="304800" cy="701675"/>
          </a:xfrm>
          <a:prstGeom prst="rect">
            <a:avLst/>
          </a:prstGeom>
          <a:noFill/>
          <a:ln w="9525">
            <a:noFill/>
            <a:miter lim="800000"/>
            <a:headEnd/>
            <a:tailEnd/>
          </a:ln>
        </p:spPr>
        <p:txBody>
          <a:bodyPr>
            <a:prstTxWarp prst="textNoShape">
              <a:avLst/>
            </a:prstTxWarp>
            <a:spAutoFit/>
          </a:bodyPr>
          <a:lstStyle/>
          <a:p>
            <a:r>
              <a:rPr lang="en-US" i="1"/>
              <a:t>q</a:t>
            </a:r>
            <a:r>
              <a:rPr lang="en-US"/>
              <a:t>	</a:t>
            </a:r>
          </a:p>
        </p:txBody>
      </p:sp>
      <p:sp>
        <p:nvSpPr>
          <p:cNvPr id="42007" name="Text Box 20"/>
          <p:cNvSpPr txBox="1">
            <a:spLocks noChangeArrowheads="1"/>
          </p:cNvSpPr>
          <p:nvPr/>
        </p:nvSpPr>
        <p:spPr bwMode="auto">
          <a:xfrm>
            <a:off x="3581400" y="2286000"/>
            <a:ext cx="268288" cy="396875"/>
          </a:xfrm>
          <a:prstGeom prst="rect">
            <a:avLst/>
          </a:prstGeom>
          <a:noFill/>
          <a:ln w="9525">
            <a:noFill/>
            <a:miter lim="800000"/>
            <a:headEnd/>
            <a:tailEnd/>
          </a:ln>
        </p:spPr>
        <p:txBody>
          <a:bodyPr wrap="none">
            <a:prstTxWarp prst="textNoShape">
              <a:avLst/>
            </a:prstTxWarp>
            <a:spAutoFit/>
          </a:bodyPr>
          <a:lstStyle/>
          <a:p>
            <a:r>
              <a:rPr lang="en-US" i="1"/>
              <a:t>r</a:t>
            </a:r>
          </a:p>
        </p:txBody>
      </p:sp>
      <p:sp>
        <p:nvSpPr>
          <p:cNvPr id="42008" name="Text Box 23"/>
          <p:cNvSpPr>
            <a:spLocks noGrp="1" noChangeArrowheads="1"/>
          </p:cNvSpPr>
          <p:nvPr>
            <p:ph type="body" idx="4294967295"/>
          </p:nvPr>
        </p:nvSpPr>
        <p:spPr>
          <a:xfrm>
            <a:off x="0" y="1143000"/>
            <a:ext cx="9448800" cy="5715000"/>
          </a:xfrm>
          <a:noFill/>
        </p:spPr>
        <p:txBody>
          <a:bodyPr/>
          <a:lstStyle/>
          <a:p>
            <a:pPr>
              <a:buFontTx/>
              <a:buNone/>
            </a:pPr>
            <a:endParaRPr lang="en-US" sz="2000">
              <a:ea typeface="ＭＳ Ｐゴシック" pitchFamily="-110" charset="-128"/>
              <a:cs typeface="ＭＳ Ｐゴシック" pitchFamily="-110" charset="-128"/>
            </a:endParaRPr>
          </a:p>
          <a:p>
            <a:pPr>
              <a:buFontTx/>
              <a:buNone/>
            </a:pPr>
            <a:r>
              <a:rPr lang="en-US" sz="2000">
                <a:ea typeface="ＭＳ Ｐゴシック" pitchFamily="-110" charset="-128"/>
                <a:cs typeface="ＭＳ Ｐゴシック" pitchFamily="-110" charset="-128"/>
              </a:rPr>
              <a:t>DAD</a:t>
            </a:r>
          </a:p>
        </p:txBody>
      </p:sp>
      <p:sp>
        <p:nvSpPr>
          <p:cNvPr id="42009" name="Text Box 24"/>
          <p:cNvSpPr txBox="1">
            <a:spLocks noChangeArrowheads="1"/>
          </p:cNvSpPr>
          <p:nvPr/>
        </p:nvSpPr>
        <p:spPr bwMode="auto">
          <a:xfrm>
            <a:off x="990600" y="4038600"/>
            <a:ext cx="76200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u="sng">
                <a:solidFill>
                  <a:srgbClr val="FF0000"/>
                </a:solidFill>
              </a:rPr>
              <a:t>AB</a:t>
            </a:r>
            <a:r>
              <a:rPr lang="en-US">
                <a:solidFill>
                  <a:srgbClr val="FF0000"/>
                </a:solidFill>
              </a:rPr>
              <a:t> </a:t>
            </a:r>
            <a:r>
              <a:rPr lang="en-US"/>
              <a:t>     </a:t>
            </a:r>
            <a:r>
              <a:rPr lang="en-US" u="sng">
                <a:solidFill>
                  <a:srgbClr val="FF0000"/>
                </a:solidFill>
              </a:rPr>
              <a:t>A </a:t>
            </a:r>
            <a:r>
              <a:rPr lang="en-US"/>
              <a:t>  </a:t>
            </a:r>
            <a:r>
              <a:rPr lang="en-US" u="sng">
                <a:solidFill>
                  <a:srgbClr val="FF0000"/>
                </a:solidFill>
              </a:rPr>
              <a:t>AB</a:t>
            </a:r>
            <a:r>
              <a:rPr lang="en-US"/>
              <a:t>      </a:t>
            </a:r>
            <a:r>
              <a:rPr lang="en-US" u="sng">
                <a:solidFill>
                  <a:srgbClr val="FF0000"/>
                </a:solidFill>
              </a:rPr>
              <a:t>B   </a:t>
            </a:r>
            <a:r>
              <a:rPr lang="en-US">
                <a:solidFill>
                  <a:srgbClr val="FF0000"/>
                </a:solidFill>
              </a:rPr>
              <a:t>    </a:t>
            </a:r>
            <a:r>
              <a:rPr lang="en-US" u="sng">
                <a:solidFill>
                  <a:srgbClr val="FF0000"/>
                </a:solidFill>
              </a:rPr>
              <a:t>B </a:t>
            </a:r>
            <a:r>
              <a:rPr lang="en-US">
                <a:solidFill>
                  <a:srgbClr val="FF0000"/>
                </a:solidFill>
              </a:rPr>
              <a:t>     </a:t>
            </a:r>
            <a:r>
              <a:rPr lang="en-US" u="sng">
                <a:solidFill>
                  <a:srgbClr val="FF0000"/>
                </a:solidFill>
              </a:rPr>
              <a:t>A</a:t>
            </a:r>
            <a:r>
              <a:rPr lang="en-US">
                <a:solidFill>
                  <a:srgbClr val="FF0000"/>
                </a:solidFill>
              </a:rPr>
              <a:t>      </a:t>
            </a:r>
            <a:r>
              <a:rPr lang="en-US" u="sng">
                <a:solidFill>
                  <a:srgbClr val="FF0000"/>
                </a:solidFill>
              </a:rPr>
              <a:t>B </a:t>
            </a:r>
            <a:r>
              <a:rPr lang="en-US">
                <a:solidFill>
                  <a:srgbClr val="FF0000"/>
                </a:solidFill>
              </a:rPr>
              <a:t>      </a:t>
            </a:r>
            <a:r>
              <a:rPr lang="en-US" u="sng">
                <a:solidFill>
                  <a:srgbClr val="FF0000"/>
                </a:solidFill>
              </a:rPr>
              <a:t>O</a:t>
            </a:r>
            <a:r>
              <a:rPr lang="en-US"/>
              <a:t>                </a:t>
            </a:r>
            <a:r>
              <a:rPr lang="en-US">
                <a:solidFill>
                  <a:srgbClr val="FF0000"/>
                </a:solidFill>
              </a:rPr>
              <a:t>The categories</a:t>
            </a:r>
            <a:r>
              <a:rPr lang="en-US"/>
              <a:t>     </a:t>
            </a:r>
          </a:p>
        </p:txBody>
      </p:sp>
      <p:sp>
        <p:nvSpPr>
          <p:cNvPr id="42010" name="Text Box 25"/>
          <p:cNvSpPr txBox="1">
            <a:spLocks noChangeArrowheads="1"/>
          </p:cNvSpPr>
          <p:nvPr/>
        </p:nvSpPr>
        <p:spPr bwMode="auto">
          <a:xfrm>
            <a:off x="457200" y="3352800"/>
            <a:ext cx="325438" cy="396875"/>
          </a:xfrm>
          <a:prstGeom prst="rect">
            <a:avLst/>
          </a:prstGeom>
          <a:noFill/>
          <a:ln w="9525">
            <a:noFill/>
            <a:miter lim="800000"/>
            <a:headEnd/>
            <a:tailEnd/>
          </a:ln>
        </p:spPr>
        <p:txBody>
          <a:bodyPr wrap="none">
            <a:prstTxWarp prst="textNoShape">
              <a:avLst/>
            </a:prstTxWarp>
            <a:spAutoFit/>
          </a:bodyPr>
          <a:lstStyle/>
          <a:p>
            <a:r>
              <a:rPr lang="en-US" i="1"/>
              <a:t>p</a:t>
            </a:r>
          </a:p>
        </p:txBody>
      </p:sp>
      <p:sp>
        <p:nvSpPr>
          <p:cNvPr id="42011" name="Text Box 26"/>
          <p:cNvSpPr txBox="1">
            <a:spLocks noChangeArrowheads="1"/>
          </p:cNvSpPr>
          <p:nvPr/>
        </p:nvSpPr>
        <p:spPr bwMode="auto">
          <a:xfrm>
            <a:off x="822325" y="3440113"/>
            <a:ext cx="325438" cy="396875"/>
          </a:xfrm>
          <a:prstGeom prst="rect">
            <a:avLst/>
          </a:prstGeom>
          <a:noFill/>
          <a:ln w="9525">
            <a:noFill/>
            <a:miter lim="800000"/>
            <a:headEnd/>
            <a:tailEnd/>
          </a:ln>
        </p:spPr>
        <p:txBody>
          <a:bodyPr wrap="none">
            <a:prstTxWarp prst="textNoShape">
              <a:avLst/>
            </a:prstTxWarp>
            <a:spAutoFit/>
          </a:bodyPr>
          <a:lstStyle/>
          <a:p>
            <a:r>
              <a:rPr lang="en-US" i="1"/>
              <a:t>q</a:t>
            </a:r>
          </a:p>
        </p:txBody>
      </p:sp>
      <p:sp>
        <p:nvSpPr>
          <p:cNvPr id="42012" name="Text Box 27"/>
          <p:cNvSpPr txBox="1">
            <a:spLocks noChangeArrowheads="1"/>
          </p:cNvSpPr>
          <p:nvPr/>
        </p:nvSpPr>
        <p:spPr bwMode="auto">
          <a:xfrm>
            <a:off x="1279525" y="3440113"/>
            <a:ext cx="268288" cy="396875"/>
          </a:xfrm>
          <a:prstGeom prst="rect">
            <a:avLst/>
          </a:prstGeom>
          <a:noFill/>
          <a:ln w="9525">
            <a:noFill/>
            <a:miter lim="800000"/>
            <a:headEnd/>
            <a:tailEnd/>
          </a:ln>
        </p:spPr>
        <p:txBody>
          <a:bodyPr wrap="none">
            <a:prstTxWarp prst="textNoShape">
              <a:avLst/>
            </a:prstTxWarp>
            <a:spAutoFit/>
          </a:bodyPr>
          <a:lstStyle/>
          <a:p>
            <a:r>
              <a:rPr lang="en-US" i="1"/>
              <a:t>r</a:t>
            </a:r>
          </a:p>
        </p:txBody>
      </p:sp>
      <p:sp>
        <p:nvSpPr>
          <p:cNvPr id="42013" name="Text Box 28"/>
          <p:cNvSpPr txBox="1">
            <a:spLocks noChangeArrowheads="1"/>
          </p:cNvSpPr>
          <p:nvPr/>
        </p:nvSpPr>
        <p:spPr bwMode="auto">
          <a:xfrm>
            <a:off x="2438400" y="3352800"/>
            <a:ext cx="325438" cy="396875"/>
          </a:xfrm>
          <a:prstGeom prst="rect">
            <a:avLst/>
          </a:prstGeom>
          <a:noFill/>
          <a:ln w="9525">
            <a:noFill/>
            <a:miter lim="800000"/>
            <a:headEnd/>
            <a:tailEnd/>
          </a:ln>
        </p:spPr>
        <p:txBody>
          <a:bodyPr wrap="none">
            <a:prstTxWarp prst="textNoShape">
              <a:avLst/>
            </a:prstTxWarp>
            <a:spAutoFit/>
          </a:bodyPr>
          <a:lstStyle/>
          <a:p>
            <a:r>
              <a:rPr lang="en-US" i="1"/>
              <a:t>p</a:t>
            </a:r>
          </a:p>
        </p:txBody>
      </p:sp>
      <p:sp>
        <p:nvSpPr>
          <p:cNvPr id="42014" name="Text Box 29"/>
          <p:cNvSpPr txBox="1">
            <a:spLocks noChangeArrowheads="1"/>
          </p:cNvSpPr>
          <p:nvPr/>
        </p:nvSpPr>
        <p:spPr bwMode="auto">
          <a:xfrm>
            <a:off x="2879725" y="3440113"/>
            <a:ext cx="325438" cy="396875"/>
          </a:xfrm>
          <a:prstGeom prst="rect">
            <a:avLst/>
          </a:prstGeom>
          <a:noFill/>
          <a:ln w="9525">
            <a:noFill/>
            <a:miter lim="800000"/>
            <a:headEnd/>
            <a:tailEnd/>
          </a:ln>
        </p:spPr>
        <p:txBody>
          <a:bodyPr wrap="none">
            <a:prstTxWarp prst="textNoShape">
              <a:avLst/>
            </a:prstTxWarp>
            <a:spAutoFit/>
          </a:bodyPr>
          <a:lstStyle/>
          <a:p>
            <a:r>
              <a:rPr lang="en-US" i="1"/>
              <a:t>q</a:t>
            </a:r>
          </a:p>
        </p:txBody>
      </p:sp>
      <p:sp>
        <p:nvSpPr>
          <p:cNvPr id="42015" name="Text Box 30"/>
          <p:cNvSpPr txBox="1">
            <a:spLocks noChangeArrowheads="1"/>
          </p:cNvSpPr>
          <p:nvPr/>
        </p:nvSpPr>
        <p:spPr bwMode="auto">
          <a:xfrm>
            <a:off x="3260725" y="3440113"/>
            <a:ext cx="268288" cy="396875"/>
          </a:xfrm>
          <a:prstGeom prst="rect">
            <a:avLst/>
          </a:prstGeom>
          <a:noFill/>
          <a:ln w="9525">
            <a:noFill/>
            <a:miter lim="800000"/>
            <a:headEnd/>
            <a:tailEnd/>
          </a:ln>
        </p:spPr>
        <p:txBody>
          <a:bodyPr wrap="none">
            <a:prstTxWarp prst="textNoShape">
              <a:avLst/>
            </a:prstTxWarp>
            <a:spAutoFit/>
          </a:bodyPr>
          <a:lstStyle/>
          <a:p>
            <a:r>
              <a:rPr lang="en-US" i="1"/>
              <a:t>r</a:t>
            </a:r>
          </a:p>
        </p:txBody>
      </p:sp>
      <p:sp>
        <p:nvSpPr>
          <p:cNvPr id="42016" name="Text Box 31"/>
          <p:cNvSpPr txBox="1">
            <a:spLocks noChangeArrowheads="1"/>
          </p:cNvSpPr>
          <p:nvPr/>
        </p:nvSpPr>
        <p:spPr bwMode="auto">
          <a:xfrm>
            <a:off x="4267200" y="3352800"/>
            <a:ext cx="325438" cy="396875"/>
          </a:xfrm>
          <a:prstGeom prst="rect">
            <a:avLst/>
          </a:prstGeom>
          <a:noFill/>
          <a:ln w="9525">
            <a:noFill/>
            <a:miter lim="800000"/>
            <a:headEnd/>
            <a:tailEnd/>
          </a:ln>
        </p:spPr>
        <p:txBody>
          <a:bodyPr wrap="none">
            <a:prstTxWarp prst="textNoShape">
              <a:avLst/>
            </a:prstTxWarp>
            <a:spAutoFit/>
          </a:bodyPr>
          <a:lstStyle/>
          <a:p>
            <a:r>
              <a:rPr lang="en-US" i="1"/>
              <a:t>p</a:t>
            </a:r>
          </a:p>
        </p:txBody>
      </p:sp>
      <p:sp>
        <p:nvSpPr>
          <p:cNvPr id="42017" name="Text Box 32"/>
          <p:cNvSpPr txBox="1">
            <a:spLocks noChangeArrowheads="1"/>
          </p:cNvSpPr>
          <p:nvPr/>
        </p:nvSpPr>
        <p:spPr bwMode="auto">
          <a:xfrm>
            <a:off x="4724400" y="3429000"/>
            <a:ext cx="325438" cy="396875"/>
          </a:xfrm>
          <a:prstGeom prst="rect">
            <a:avLst/>
          </a:prstGeom>
          <a:noFill/>
          <a:ln w="9525">
            <a:noFill/>
            <a:miter lim="800000"/>
            <a:headEnd/>
            <a:tailEnd/>
          </a:ln>
        </p:spPr>
        <p:txBody>
          <a:bodyPr wrap="none">
            <a:prstTxWarp prst="textNoShape">
              <a:avLst/>
            </a:prstTxWarp>
            <a:spAutoFit/>
          </a:bodyPr>
          <a:lstStyle/>
          <a:p>
            <a:r>
              <a:rPr lang="en-US" i="1"/>
              <a:t>q</a:t>
            </a:r>
          </a:p>
        </p:txBody>
      </p:sp>
      <p:sp>
        <p:nvSpPr>
          <p:cNvPr id="42018" name="Text Box 33"/>
          <p:cNvSpPr txBox="1">
            <a:spLocks noChangeArrowheads="1"/>
          </p:cNvSpPr>
          <p:nvPr/>
        </p:nvSpPr>
        <p:spPr bwMode="auto">
          <a:xfrm>
            <a:off x="5013325" y="3363913"/>
            <a:ext cx="268288" cy="396875"/>
          </a:xfrm>
          <a:prstGeom prst="rect">
            <a:avLst/>
          </a:prstGeom>
          <a:noFill/>
          <a:ln w="9525">
            <a:noFill/>
            <a:miter lim="800000"/>
            <a:headEnd/>
            <a:tailEnd/>
          </a:ln>
        </p:spPr>
        <p:txBody>
          <a:bodyPr wrap="none">
            <a:prstTxWarp prst="textNoShape">
              <a:avLst/>
            </a:prstTxWarp>
            <a:spAutoFit/>
          </a:bodyPr>
          <a:lstStyle/>
          <a:p>
            <a:r>
              <a:rPr lang="en-US" i="1"/>
              <a:t>r</a:t>
            </a:r>
          </a:p>
        </p:txBody>
      </p:sp>
      <p:sp>
        <p:nvSpPr>
          <p:cNvPr id="42019" name="Text Box 35"/>
          <p:cNvSpPr txBox="1">
            <a:spLocks noChangeArrowheads="1"/>
          </p:cNvSpPr>
          <p:nvPr/>
        </p:nvSpPr>
        <p:spPr bwMode="auto">
          <a:xfrm>
            <a:off x="0" y="2971800"/>
            <a:ext cx="803275" cy="396875"/>
          </a:xfrm>
          <a:prstGeom prst="rect">
            <a:avLst/>
          </a:prstGeom>
          <a:noFill/>
          <a:ln w="9525">
            <a:noFill/>
            <a:miter lim="800000"/>
            <a:headEnd/>
            <a:tailEnd/>
          </a:ln>
        </p:spPr>
        <p:txBody>
          <a:bodyPr wrap="none">
            <a:prstTxWarp prst="textNoShape">
              <a:avLst/>
            </a:prstTxWarp>
            <a:spAutoFit/>
          </a:bodyPr>
          <a:lstStyle/>
          <a:p>
            <a:r>
              <a:rPr lang="en-US"/>
              <a:t>MOM</a:t>
            </a:r>
          </a:p>
        </p:txBody>
      </p:sp>
      <p:sp>
        <p:nvSpPr>
          <p:cNvPr id="42020" name="Line 39"/>
          <p:cNvSpPr>
            <a:spLocks noChangeShapeType="1"/>
          </p:cNvSpPr>
          <p:nvPr/>
        </p:nvSpPr>
        <p:spPr bwMode="auto">
          <a:xfrm flipV="1">
            <a:off x="762000" y="1905000"/>
            <a:ext cx="2209800" cy="76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2021" name="Line 40"/>
          <p:cNvSpPr>
            <a:spLocks noChangeShapeType="1"/>
          </p:cNvSpPr>
          <p:nvPr/>
        </p:nvSpPr>
        <p:spPr bwMode="auto">
          <a:xfrm>
            <a:off x="838200" y="3200400"/>
            <a:ext cx="152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2022" name="Text Box 38"/>
          <p:cNvSpPr txBox="1">
            <a:spLocks noChangeArrowheads="1"/>
          </p:cNvSpPr>
          <p:nvPr/>
        </p:nvSpPr>
        <p:spPr bwMode="auto">
          <a:xfrm>
            <a:off x="5927725" y="2830513"/>
            <a:ext cx="184150" cy="396875"/>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41986" name="Object 2"/>
          <p:cNvGraphicFramePr>
            <a:graphicFrameLocks noChangeAspect="1"/>
          </p:cNvGraphicFramePr>
          <p:nvPr/>
        </p:nvGraphicFramePr>
        <p:xfrm>
          <a:off x="6096000" y="3429000"/>
          <a:ext cx="1828800" cy="541338"/>
        </p:xfrm>
        <a:graphic>
          <a:graphicData uri="http://schemas.openxmlformats.org/presentationml/2006/ole">
            <mc:AlternateContent xmlns:mc="http://schemas.openxmlformats.org/markup-compatibility/2006">
              <mc:Choice xmlns:v="urn:schemas-microsoft-com:vml" Requires="v">
                <p:oleObj spid="_x0000_s86029" name="Equation" r:id="rId3" imgW="901440" imgH="266400" progId="Equation.3">
                  <p:embed/>
                </p:oleObj>
              </mc:Choice>
              <mc:Fallback>
                <p:oleObj name="Equation" r:id="rId3" imgW="901440" imgH="26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29000"/>
                        <a:ext cx="1828800"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023" name="Text Box 40"/>
          <p:cNvSpPr txBox="1">
            <a:spLocks noChangeArrowheads="1"/>
          </p:cNvSpPr>
          <p:nvPr/>
        </p:nvSpPr>
        <p:spPr bwMode="auto">
          <a:xfrm>
            <a:off x="5943600" y="2971800"/>
            <a:ext cx="1974850" cy="396875"/>
          </a:xfrm>
          <a:prstGeom prst="rect">
            <a:avLst/>
          </a:prstGeom>
          <a:noFill/>
          <a:ln w="9525">
            <a:noFill/>
            <a:miter lim="800000"/>
            <a:headEnd/>
            <a:tailEnd/>
          </a:ln>
        </p:spPr>
        <p:txBody>
          <a:bodyPr wrap="none">
            <a:prstTxWarp prst="textNoShape">
              <a:avLst/>
            </a:prstTxWarp>
            <a:spAutoFit/>
          </a:bodyPr>
          <a:lstStyle/>
          <a:p>
            <a:r>
              <a:rPr lang="en-US">
                <a:solidFill>
                  <a:srgbClr val="0000FF"/>
                </a:solidFill>
              </a:rPr>
              <a:t>The parameters</a:t>
            </a:r>
          </a:p>
        </p:txBody>
      </p:sp>
      <p:graphicFrame>
        <p:nvGraphicFramePr>
          <p:cNvPr id="41987" name="Object 3"/>
          <p:cNvGraphicFramePr>
            <a:graphicFrameLocks noChangeAspect="1"/>
          </p:cNvGraphicFramePr>
          <p:nvPr/>
        </p:nvGraphicFramePr>
        <p:xfrm>
          <a:off x="1600200" y="4953000"/>
          <a:ext cx="566738" cy="490538"/>
        </p:xfrm>
        <a:graphic>
          <a:graphicData uri="http://schemas.openxmlformats.org/presentationml/2006/ole">
            <mc:AlternateContent xmlns:mc="http://schemas.openxmlformats.org/markup-compatibility/2006">
              <mc:Choice xmlns:v="urn:schemas-microsoft-com:vml" Requires="v">
                <p:oleObj spid="_x0000_s86030" name="Equation" r:id="rId5" imgW="279360" imgH="241200" progId="Equation.3">
                  <p:embed/>
                </p:oleObj>
              </mc:Choice>
              <mc:Fallback>
                <p:oleObj name="Equation" r:id="rId5" imgW="27936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953000"/>
                        <a:ext cx="566738"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8" name="Object 4"/>
          <p:cNvGraphicFramePr>
            <a:graphicFrameLocks noChangeAspect="1"/>
          </p:cNvGraphicFramePr>
          <p:nvPr/>
        </p:nvGraphicFramePr>
        <p:xfrm>
          <a:off x="990600" y="4953000"/>
          <a:ext cx="566738" cy="490538"/>
        </p:xfrm>
        <a:graphic>
          <a:graphicData uri="http://schemas.openxmlformats.org/presentationml/2006/ole">
            <mc:AlternateContent xmlns:mc="http://schemas.openxmlformats.org/markup-compatibility/2006">
              <mc:Choice xmlns:v="urn:schemas-microsoft-com:vml" Requires="v">
                <p:oleObj spid="_x0000_s86031" name="Equation" r:id="rId7" imgW="279360" imgH="241200" progId="Equation.3">
                  <p:embed/>
                </p:oleObj>
              </mc:Choice>
              <mc:Fallback>
                <p:oleObj name="Equation" r:id="rId7" imgW="279360" imgH="2412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953000"/>
                        <a:ext cx="566738"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9" name="Object 5"/>
          <p:cNvGraphicFramePr>
            <a:graphicFrameLocks noChangeAspect="1"/>
          </p:cNvGraphicFramePr>
          <p:nvPr/>
        </p:nvGraphicFramePr>
        <p:xfrm>
          <a:off x="5105400" y="5029200"/>
          <a:ext cx="566738" cy="490538"/>
        </p:xfrm>
        <a:graphic>
          <a:graphicData uri="http://schemas.openxmlformats.org/presentationml/2006/ole">
            <mc:AlternateContent xmlns:mc="http://schemas.openxmlformats.org/markup-compatibility/2006">
              <mc:Choice xmlns:v="urn:schemas-microsoft-com:vml" Requires="v">
                <p:oleObj spid="_x0000_s86032" name="Equation" r:id="rId8" imgW="279360" imgH="241200" progId="Equation.3">
                  <p:embed/>
                </p:oleObj>
              </mc:Choice>
              <mc:Fallback>
                <p:oleObj name="Equation" r:id="rId8" imgW="279360" imgH="2412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5029200"/>
                        <a:ext cx="566738"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0" name="Object 6"/>
          <p:cNvGraphicFramePr>
            <a:graphicFrameLocks noChangeAspect="1"/>
          </p:cNvGraphicFramePr>
          <p:nvPr/>
        </p:nvGraphicFramePr>
        <p:xfrm>
          <a:off x="3352800" y="5029200"/>
          <a:ext cx="566738" cy="490538"/>
        </p:xfrm>
        <a:graphic>
          <a:graphicData uri="http://schemas.openxmlformats.org/presentationml/2006/ole">
            <mc:AlternateContent xmlns:mc="http://schemas.openxmlformats.org/markup-compatibility/2006">
              <mc:Choice xmlns:v="urn:schemas-microsoft-com:vml" Requires="v">
                <p:oleObj spid="_x0000_s86033" name="Equation" r:id="rId9" imgW="279360" imgH="241200" progId="Equation.3">
                  <p:embed/>
                </p:oleObj>
              </mc:Choice>
              <mc:Fallback>
                <p:oleObj name="Equation" r:id="rId9" imgW="279360" imgH="241200" progId="Equation.3">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5029200"/>
                        <a:ext cx="566738"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024" name="Text Box 45"/>
          <p:cNvSpPr txBox="1">
            <a:spLocks noChangeArrowheads="1"/>
          </p:cNvSpPr>
          <p:nvPr/>
        </p:nvSpPr>
        <p:spPr bwMode="auto">
          <a:xfrm>
            <a:off x="2286000" y="5029200"/>
            <a:ext cx="1003300" cy="396875"/>
          </a:xfrm>
          <a:prstGeom prst="rect">
            <a:avLst/>
          </a:prstGeom>
          <a:noFill/>
          <a:ln w="9525">
            <a:noFill/>
            <a:miter lim="800000"/>
            <a:headEnd/>
            <a:tailEnd/>
          </a:ln>
        </p:spPr>
        <p:txBody>
          <a:bodyPr wrap="none">
            <a:prstTxWarp prst="textNoShape">
              <a:avLst/>
            </a:prstTxWarp>
            <a:spAutoFit/>
          </a:bodyPr>
          <a:lstStyle/>
          <a:p>
            <a:r>
              <a:rPr lang="en-US" u="sng">
                <a:solidFill>
                  <a:srgbClr val="FF0000"/>
                </a:solidFill>
              </a:rPr>
              <a:t>A</a:t>
            </a:r>
            <a:r>
              <a:rPr lang="en-US">
                <a:solidFill>
                  <a:srgbClr val="FF0000"/>
                </a:solidFill>
              </a:rPr>
              <a:t> </a:t>
            </a:r>
            <a:r>
              <a:rPr lang="en-US" u="sng">
                <a:solidFill>
                  <a:srgbClr val="FF0000"/>
                </a:solidFill>
              </a:rPr>
              <a:t>AB</a:t>
            </a:r>
            <a:r>
              <a:rPr lang="en-US">
                <a:solidFill>
                  <a:srgbClr val="FF0000"/>
                </a:solidFill>
              </a:rPr>
              <a:t> </a:t>
            </a:r>
            <a:r>
              <a:rPr lang="en-US" u="sng">
                <a:solidFill>
                  <a:srgbClr val="FF0000"/>
                </a:solidFill>
              </a:rPr>
              <a:t>A</a:t>
            </a:r>
          </a:p>
        </p:txBody>
      </p:sp>
      <p:sp>
        <p:nvSpPr>
          <p:cNvPr id="42025" name="Text Box 46"/>
          <p:cNvSpPr txBox="1">
            <a:spLocks noChangeArrowheads="1"/>
          </p:cNvSpPr>
          <p:nvPr/>
        </p:nvSpPr>
        <p:spPr bwMode="auto">
          <a:xfrm>
            <a:off x="4038600" y="5029200"/>
            <a:ext cx="1003300" cy="396875"/>
          </a:xfrm>
          <a:prstGeom prst="rect">
            <a:avLst/>
          </a:prstGeom>
          <a:noFill/>
          <a:ln w="9525">
            <a:noFill/>
            <a:miter lim="800000"/>
            <a:headEnd/>
            <a:tailEnd/>
          </a:ln>
        </p:spPr>
        <p:txBody>
          <a:bodyPr wrap="none">
            <a:prstTxWarp prst="textNoShape">
              <a:avLst/>
            </a:prstTxWarp>
            <a:spAutoFit/>
          </a:bodyPr>
          <a:lstStyle/>
          <a:p>
            <a:r>
              <a:rPr lang="en-US" u="sng">
                <a:solidFill>
                  <a:srgbClr val="FF0000"/>
                </a:solidFill>
              </a:rPr>
              <a:t>AB</a:t>
            </a:r>
            <a:r>
              <a:rPr lang="en-US">
                <a:solidFill>
                  <a:srgbClr val="FF0000"/>
                </a:solidFill>
              </a:rPr>
              <a:t> </a:t>
            </a:r>
            <a:r>
              <a:rPr lang="en-US" u="sng">
                <a:solidFill>
                  <a:srgbClr val="FF0000"/>
                </a:solidFill>
              </a:rPr>
              <a:t>B</a:t>
            </a:r>
            <a:r>
              <a:rPr lang="en-US">
                <a:solidFill>
                  <a:srgbClr val="FF0000"/>
                </a:solidFill>
              </a:rPr>
              <a:t> </a:t>
            </a:r>
            <a:r>
              <a:rPr lang="en-US" u="sng">
                <a:solidFill>
                  <a:srgbClr val="FF0000"/>
                </a:solidFill>
              </a:rPr>
              <a:t>B</a:t>
            </a:r>
          </a:p>
        </p:txBody>
      </p:sp>
      <p:sp>
        <p:nvSpPr>
          <p:cNvPr id="42026" name="Text Box 47"/>
          <p:cNvSpPr txBox="1">
            <a:spLocks noChangeArrowheads="1"/>
          </p:cNvSpPr>
          <p:nvPr/>
        </p:nvSpPr>
        <p:spPr bwMode="auto">
          <a:xfrm>
            <a:off x="5715000" y="5105400"/>
            <a:ext cx="860425" cy="396875"/>
          </a:xfrm>
          <a:prstGeom prst="rect">
            <a:avLst/>
          </a:prstGeom>
          <a:noFill/>
          <a:ln w="9525">
            <a:noFill/>
            <a:miter lim="800000"/>
            <a:headEnd/>
            <a:tailEnd/>
          </a:ln>
        </p:spPr>
        <p:txBody>
          <a:bodyPr wrap="none">
            <a:prstTxWarp prst="textNoShape">
              <a:avLst/>
            </a:prstTxWarp>
            <a:spAutoFit/>
          </a:bodyPr>
          <a:lstStyle/>
          <a:p>
            <a:r>
              <a:rPr lang="en-US" u="sng">
                <a:solidFill>
                  <a:srgbClr val="FF0000"/>
                </a:solidFill>
              </a:rPr>
              <a:t>A</a:t>
            </a:r>
            <a:r>
              <a:rPr lang="en-US">
                <a:solidFill>
                  <a:srgbClr val="FF0000"/>
                </a:solidFill>
              </a:rPr>
              <a:t> </a:t>
            </a:r>
            <a:r>
              <a:rPr lang="en-US" u="sng">
                <a:solidFill>
                  <a:srgbClr val="FF0000"/>
                </a:solidFill>
              </a:rPr>
              <a:t>B</a:t>
            </a:r>
            <a:r>
              <a:rPr lang="en-US">
                <a:solidFill>
                  <a:srgbClr val="FF0000"/>
                </a:solidFill>
              </a:rPr>
              <a:t> </a:t>
            </a:r>
            <a:r>
              <a:rPr lang="en-US" u="sng">
                <a:solidFill>
                  <a:srgbClr val="FF0000"/>
                </a:solidFill>
              </a:rPr>
              <a:t>O</a:t>
            </a:r>
          </a:p>
        </p:txBody>
      </p:sp>
      <p:sp>
        <p:nvSpPr>
          <p:cNvPr id="42027" name="Text Box 48"/>
          <p:cNvSpPr txBox="1">
            <a:spLocks noChangeArrowheads="1"/>
          </p:cNvSpPr>
          <p:nvPr/>
        </p:nvSpPr>
        <p:spPr bwMode="auto">
          <a:xfrm>
            <a:off x="6858000" y="5029200"/>
            <a:ext cx="1312863" cy="396875"/>
          </a:xfrm>
          <a:prstGeom prst="rect">
            <a:avLst/>
          </a:prstGeom>
          <a:noFill/>
          <a:ln w="9525">
            <a:noFill/>
            <a:miter lim="800000"/>
            <a:headEnd/>
            <a:tailEnd/>
          </a:ln>
        </p:spPr>
        <p:txBody>
          <a:bodyPr wrap="none">
            <a:prstTxWarp prst="textNoShape">
              <a:avLst/>
            </a:prstTxWarp>
            <a:spAutoFit/>
          </a:bodyPr>
          <a:lstStyle/>
          <a:p>
            <a:r>
              <a:rPr lang="en-US">
                <a:solidFill>
                  <a:srgbClr val="008000"/>
                </a:solidFill>
              </a:rPr>
              <a:t>The string</a:t>
            </a:r>
          </a:p>
        </p:txBody>
      </p:sp>
      <p:sp>
        <p:nvSpPr>
          <p:cNvPr id="42028" name="Text Box 49"/>
          <p:cNvSpPr txBox="1">
            <a:spLocks noChangeArrowheads="1"/>
          </p:cNvSpPr>
          <p:nvPr/>
        </p:nvSpPr>
        <p:spPr bwMode="auto">
          <a:xfrm>
            <a:off x="898525" y="5573713"/>
            <a:ext cx="5667375" cy="396875"/>
          </a:xfrm>
          <a:prstGeom prst="rect">
            <a:avLst/>
          </a:prstGeom>
          <a:noFill/>
          <a:ln w="9525">
            <a:noFill/>
            <a:miter lim="800000"/>
            <a:headEnd/>
            <a:tailEnd/>
          </a:ln>
        </p:spPr>
        <p:txBody>
          <a:bodyPr wrap="none">
            <a:prstTxWarp prst="textNoShape">
              <a:avLst/>
            </a:prstTxWarp>
            <a:spAutoFit/>
          </a:bodyPr>
          <a:lstStyle/>
          <a:p>
            <a:r>
              <a:rPr lang="en-US"/>
              <a:t>  2      4        3   2   1   3         2   1  0  2       1  0 -1</a:t>
            </a:r>
          </a:p>
        </p:txBody>
      </p:sp>
      <p:sp>
        <p:nvSpPr>
          <p:cNvPr id="42029" name="Text Box 50"/>
          <p:cNvSpPr txBox="1">
            <a:spLocks noChangeArrowheads="1"/>
          </p:cNvSpPr>
          <p:nvPr/>
        </p:nvSpPr>
        <p:spPr bwMode="auto">
          <a:xfrm>
            <a:off x="6858000" y="5410200"/>
            <a:ext cx="1695450" cy="1311275"/>
          </a:xfrm>
          <a:prstGeom prst="rect">
            <a:avLst/>
          </a:prstGeom>
          <a:noFill/>
          <a:ln w="9525">
            <a:noFill/>
            <a:miter lim="800000"/>
            <a:headEnd/>
            <a:tailEnd/>
          </a:ln>
        </p:spPr>
        <p:txBody>
          <a:bodyPr wrap="none">
            <a:prstTxWarp prst="textNoShape">
              <a:avLst/>
            </a:prstTxWarp>
            <a:spAutoFit/>
          </a:bodyPr>
          <a:lstStyle/>
          <a:p>
            <a:r>
              <a:rPr lang="en-US"/>
              <a:t>The left to </a:t>
            </a:r>
          </a:p>
          <a:p>
            <a:r>
              <a:rPr lang="en-US"/>
              <a:t>Right running</a:t>
            </a:r>
          </a:p>
          <a:p>
            <a:r>
              <a:rPr lang="en-US"/>
              <a:t>count</a:t>
            </a:r>
          </a:p>
          <a:p>
            <a:endParaRPr lang="en-US"/>
          </a:p>
        </p:txBody>
      </p:sp>
      <p:sp>
        <p:nvSpPr>
          <p:cNvPr id="42030" name="Line 52"/>
          <p:cNvSpPr>
            <a:spLocks noChangeShapeType="1"/>
          </p:cNvSpPr>
          <p:nvPr/>
        </p:nvSpPr>
        <p:spPr bwMode="auto">
          <a:xfrm flipH="1">
            <a:off x="6629400" y="5257800"/>
            <a:ext cx="3810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2031" name="Line 53"/>
          <p:cNvSpPr>
            <a:spLocks noChangeShapeType="1"/>
          </p:cNvSpPr>
          <p:nvPr/>
        </p:nvSpPr>
        <p:spPr bwMode="auto">
          <a:xfrm flipH="1">
            <a:off x="6629400" y="5791200"/>
            <a:ext cx="3048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2032" name="Line 54"/>
          <p:cNvSpPr>
            <a:spLocks noChangeShapeType="1"/>
          </p:cNvSpPr>
          <p:nvPr/>
        </p:nvSpPr>
        <p:spPr bwMode="auto">
          <a:xfrm flipH="1">
            <a:off x="4724400" y="4267200"/>
            <a:ext cx="4572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2033" name="Line 55"/>
          <p:cNvSpPr>
            <a:spLocks noChangeShapeType="1"/>
          </p:cNvSpPr>
          <p:nvPr/>
        </p:nvSpPr>
        <p:spPr bwMode="auto">
          <a:xfrm>
            <a:off x="7239000" y="3276600"/>
            <a:ext cx="0" cy="2286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 y="274638"/>
            <a:ext cx="8991600" cy="1143000"/>
          </a:xfrm>
        </p:spPr>
        <p:txBody>
          <a:bodyPr>
            <a:normAutofit/>
          </a:bodyPr>
          <a:lstStyle/>
          <a:p>
            <a:pPr algn="l"/>
            <a:r>
              <a:rPr lang="en-US" sz="3600" dirty="0" smtClean="0">
                <a:ea typeface="ＭＳ Ｐゴシック" pitchFamily="-110" charset="-128"/>
                <a:cs typeface="ＭＳ Ｐゴシック" pitchFamily="-110" charset="-128"/>
              </a:rPr>
              <a:t>Conclusion Part 1:MPT Model Specification</a:t>
            </a:r>
            <a:endParaRPr lang="en-US" sz="3600" dirty="0">
              <a:ea typeface="ＭＳ Ｐゴシック" pitchFamily="-110" charset="-128"/>
              <a:cs typeface="ＭＳ Ｐゴシック" pitchFamily="-110" charset="-128"/>
            </a:endParaRPr>
          </a:p>
        </p:txBody>
      </p:sp>
      <p:sp>
        <p:nvSpPr>
          <p:cNvPr id="46083" name="Rectangle 3"/>
          <p:cNvSpPr>
            <a:spLocks noGrp="1" noChangeArrowheads="1"/>
          </p:cNvSpPr>
          <p:nvPr>
            <p:ph type="body" idx="1"/>
          </p:nvPr>
        </p:nvSpPr>
        <p:spPr>
          <a:xfrm>
            <a:off x="152400" y="1600200"/>
            <a:ext cx="8839200" cy="5105400"/>
          </a:xfrm>
        </p:spPr>
        <p:txBody>
          <a:bodyPr/>
          <a:lstStyle/>
          <a:p>
            <a:pPr>
              <a:lnSpc>
                <a:spcPct val="80000"/>
              </a:lnSpc>
              <a:buFont typeface="Wingdings" pitchFamily="-110" charset="2"/>
              <a:buChar char="v"/>
            </a:pPr>
            <a:r>
              <a:rPr lang="en-US" sz="2400" dirty="0">
                <a:ea typeface="ＭＳ Ｐゴシック" pitchFamily="-110" charset="-128"/>
                <a:cs typeface="ＭＳ Ｐゴシック" pitchFamily="-110" charset="-128"/>
              </a:rPr>
              <a:t>The string languages for BMPT and MMPT models are captivating us at the moment. Look forward to the details in more papers.</a:t>
            </a:r>
          </a:p>
          <a:p>
            <a:pPr>
              <a:lnSpc>
                <a:spcPct val="80000"/>
              </a:lnSpc>
              <a:buFont typeface="Wingdings" pitchFamily="-110" charset="2"/>
              <a:buChar char="v"/>
            </a:pPr>
            <a:endParaRPr lang="en-US" sz="2400" dirty="0">
              <a:ea typeface="ＭＳ Ｐゴシック" pitchFamily="-110" charset="-128"/>
              <a:cs typeface="ＭＳ Ｐゴシック" pitchFamily="-110" charset="-128"/>
            </a:endParaRPr>
          </a:p>
          <a:p>
            <a:pPr>
              <a:lnSpc>
                <a:spcPct val="80000"/>
              </a:lnSpc>
              <a:buFont typeface="Wingdings" pitchFamily="-110" charset="2"/>
              <a:buChar char="v"/>
            </a:pPr>
            <a:r>
              <a:rPr lang="en-US" sz="2400" dirty="0">
                <a:ea typeface="ＭＳ Ｐゴシック" pitchFamily="-110" charset="-128"/>
                <a:cs typeface="ＭＳ Ｐゴシック" pitchFamily="-110" charset="-128"/>
              </a:rPr>
              <a:t>The languages facilitate the transfer of models between computers, as input to statistical inference programs, and for generating sets of MMPT models </a:t>
            </a:r>
            <a:r>
              <a:rPr lang="en-US" sz="2400">
                <a:ea typeface="ＭＳ Ｐゴシック" pitchFamily="-110" charset="-128"/>
                <a:cs typeface="ＭＳ Ｐゴシック" pitchFamily="-110" charset="-128"/>
              </a:rPr>
              <a:t>with </a:t>
            </a:r>
            <a:r>
              <a:rPr lang="en-US" sz="2400" smtClean="0">
                <a:ea typeface="ＭＳ Ｐゴシック" pitchFamily="-110" charset="-128"/>
                <a:cs typeface="ＭＳ Ｐゴシック" pitchFamily="-110" charset="-128"/>
              </a:rPr>
              <a:t>pre-specified </a:t>
            </a:r>
            <a:r>
              <a:rPr lang="en-US" sz="2400" dirty="0">
                <a:ea typeface="ＭＳ Ｐゴシック" pitchFamily="-110" charset="-128"/>
                <a:cs typeface="ＭＳ Ｐゴシック" pitchFamily="-110" charset="-128"/>
              </a:rPr>
              <a:t>constraints.</a:t>
            </a:r>
          </a:p>
          <a:p>
            <a:pPr>
              <a:lnSpc>
                <a:spcPct val="80000"/>
              </a:lnSpc>
              <a:buFont typeface="Wingdings" pitchFamily="-110" charset="2"/>
              <a:buChar char="v"/>
            </a:pPr>
            <a:endParaRPr lang="en-US" sz="2400" dirty="0">
              <a:ea typeface="ＭＳ Ｐゴシック" pitchFamily="-110" charset="-128"/>
              <a:cs typeface="ＭＳ Ｐゴシック" pitchFamily="-110" charset="-128"/>
            </a:endParaRPr>
          </a:p>
          <a:p>
            <a:pPr>
              <a:lnSpc>
                <a:spcPct val="80000"/>
              </a:lnSpc>
              <a:buFont typeface="Wingdings" pitchFamily="-110" charset="2"/>
              <a:buChar char="v"/>
            </a:pPr>
            <a:r>
              <a:rPr lang="en-US" sz="2400" dirty="0">
                <a:ea typeface="ＭＳ Ｐゴシック" pitchFamily="-110" charset="-128"/>
                <a:cs typeface="ＭＳ Ｐゴシック" pitchFamily="-110" charset="-128"/>
              </a:rPr>
              <a:t>I have always been fascinated by transformation rules in abstract grammars. Now we have characterized MPT models in this way to represent hypotheses on the parameters as string transformations. </a:t>
            </a:r>
          </a:p>
          <a:p>
            <a:pPr>
              <a:lnSpc>
                <a:spcPct val="80000"/>
              </a:lnSpc>
              <a:buFont typeface="Wingdings" pitchFamily="-110" charset="2"/>
              <a:buChar char="v"/>
            </a:pPr>
            <a:endParaRPr lang="en-US" sz="2400" dirty="0">
              <a:ea typeface="ＭＳ Ｐゴシック" pitchFamily="-110" charset="-128"/>
              <a:cs typeface="ＭＳ Ｐゴシック" pitchFamily="-110" charset="-128"/>
            </a:endParaRPr>
          </a:p>
          <a:p>
            <a:pPr>
              <a:lnSpc>
                <a:spcPct val="80000"/>
              </a:lnSpc>
              <a:buFont typeface="Wingdings" pitchFamily="-110" charset="2"/>
              <a:buChar char="v"/>
            </a:pPr>
            <a:r>
              <a:rPr lang="en-US" sz="2400" dirty="0">
                <a:ea typeface="ＭＳ Ｐゴシック" pitchFamily="-110" charset="-128"/>
                <a:cs typeface="ＭＳ Ｐゴシック" pitchFamily="-110" charset="-128"/>
              </a:rPr>
              <a:t>It sure beats drawing the resulting huge trees in 2D!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274638"/>
            <a:ext cx="9017000" cy="1143000"/>
          </a:xfrm>
        </p:spPr>
        <p:txBody>
          <a:bodyPr>
            <a:noAutofit/>
          </a:bodyPr>
          <a:lstStyle/>
          <a:p>
            <a:pPr algn="l"/>
            <a:r>
              <a:rPr lang="en-US" sz="3200" dirty="0" smtClean="0"/>
              <a:t>Comparing Cognitive and Psychometric Modeling </a:t>
            </a:r>
            <a:endParaRPr lang="en-US" sz="3200" dirty="0"/>
          </a:p>
        </p:txBody>
      </p:sp>
      <p:sp>
        <p:nvSpPr>
          <p:cNvPr id="3" name="Content Placeholder 2"/>
          <p:cNvSpPr>
            <a:spLocks noGrp="1"/>
          </p:cNvSpPr>
          <p:nvPr>
            <p:ph idx="1"/>
          </p:nvPr>
        </p:nvSpPr>
        <p:spPr>
          <a:xfrm>
            <a:off x="127000" y="1600200"/>
            <a:ext cx="9017000" cy="4994031"/>
          </a:xfrm>
        </p:spPr>
        <p:txBody>
          <a:bodyPr>
            <a:normAutofit/>
          </a:bodyPr>
          <a:lstStyle/>
          <a:p>
            <a:pPr>
              <a:buFont typeface="Wingdings" charset="2"/>
              <a:buChar char="v"/>
            </a:pPr>
            <a:r>
              <a:rPr lang="en-US" sz="2400" dirty="0" smtClean="0"/>
              <a:t>Psychology has two subareas where statistical modeling is important: </a:t>
            </a:r>
            <a:r>
              <a:rPr lang="en-US" sz="2400" b="1" dirty="0" smtClean="0">
                <a:solidFill>
                  <a:srgbClr val="0000FF"/>
                </a:solidFill>
              </a:rPr>
              <a:t>cognitive modeling </a:t>
            </a:r>
            <a:r>
              <a:rPr lang="en-US" sz="2400" dirty="0" smtClean="0"/>
              <a:t>and </a:t>
            </a:r>
            <a:r>
              <a:rPr lang="en-US" sz="2400" b="1" dirty="0" smtClean="0">
                <a:solidFill>
                  <a:srgbClr val="FF0000"/>
                </a:solidFill>
              </a:rPr>
              <a:t>psychometric modeling</a:t>
            </a:r>
            <a:r>
              <a:rPr lang="en-US" sz="2400" dirty="0" smtClean="0"/>
              <a:t>.</a:t>
            </a:r>
          </a:p>
          <a:p>
            <a:pPr>
              <a:buFont typeface="Wingdings" charset="2"/>
              <a:buChar char="v"/>
            </a:pPr>
            <a:endParaRPr lang="en-US" sz="2400" dirty="0" smtClean="0"/>
          </a:p>
          <a:p>
            <a:pPr>
              <a:buFont typeface="Wingdings" charset="2"/>
              <a:buChar char="v"/>
            </a:pPr>
            <a:r>
              <a:rPr lang="en-US" sz="2400" dirty="0" smtClean="0"/>
              <a:t>Unfortunately as I explained in my earlier session there is very little cross talk between cognitive and psychometric modelers.</a:t>
            </a:r>
          </a:p>
          <a:p>
            <a:pPr>
              <a:buFont typeface="Wingdings" charset="2"/>
              <a:buChar char="v"/>
            </a:pPr>
            <a:endParaRPr lang="en-US" sz="2400" dirty="0" smtClean="0"/>
          </a:p>
          <a:p>
            <a:pPr>
              <a:buFont typeface="Wingdings" charset="2"/>
              <a:buChar char="v"/>
            </a:pPr>
            <a:r>
              <a:rPr lang="en-US" sz="2400" dirty="0" smtClean="0"/>
              <a:t>I view MPT models as combining some of the  the best aspects of both of these subareas. So lets take a brief view of these contrasting styles in modeling.</a:t>
            </a:r>
          </a:p>
          <a:p>
            <a:pPr>
              <a:buFont typeface="Wingdings" charset="2"/>
              <a:buChar char="v"/>
            </a:pPr>
            <a:endParaRPr lang="en-US" sz="2400" dirty="0" smtClean="0"/>
          </a:p>
          <a:p>
            <a:pPr>
              <a:buFont typeface="Wingdings" charset="2"/>
              <a:buChar char="v"/>
            </a:pPr>
            <a:r>
              <a:rPr lang="en-US" sz="2400" dirty="0" smtClean="0"/>
              <a:t>My Lab is called </a:t>
            </a:r>
            <a:r>
              <a:rPr lang="en-US" sz="2400" b="1" dirty="0" smtClean="0">
                <a:solidFill>
                  <a:srgbClr val="660066"/>
                </a:solidFill>
              </a:rPr>
              <a:t>Cognitive Psychometrics</a:t>
            </a:r>
          </a:p>
          <a:p>
            <a:pPr>
              <a:buNone/>
            </a:pPr>
            <a:r>
              <a:rPr lang="en-US" sz="2400" dirty="0" smtClean="0">
                <a:solidFill>
                  <a:srgbClr val="660066"/>
                </a:solidFill>
              </a:rPr>
              <a:t>     </a:t>
            </a:r>
            <a:endParaRPr lang="en-US" sz="2400" dirty="0">
              <a:solidFill>
                <a:srgbClr val="66006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0" y="274638"/>
            <a:ext cx="9448800" cy="1554162"/>
          </a:xfrm>
        </p:spPr>
        <p:txBody>
          <a:bodyPr/>
          <a:lstStyle/>
          <a:p>
            <a:pPr algn="l"/>
            <a:r>
              <a:rPr lang="en-US" sz="3200" dirty="0">
                <a:solidFill>
                  <a:srgbClr val="0033CC"/>
                </a:solidFill>
              </a:rPr>
              <a:t>   </a:t>
            </a:r>
            <a:r>
              <a:rPr lang="en-US" sz="3600" dirty="0">
                <a:solidFill>
                  <a:schemeClr val="tx1"/>
                </a:solidFill>
              </a:rPr>
              <a:t> </a:t>
            </a:r>
            <a:r>
              <a:rPr lang="en-US" sz="4000" dirty="0">
                <a:solidFill>
                  <a:schemeClr val="tx1"/>
                </a:solidFill>
              </a:rPr>
              <a:t>Comparing  Modeling Strategies</a:t>
            </a:r>
          </a:p>
        </p:txBody>
      </p:sp>
      <p:sp>
        <p:nvSpPr>
          <p:cNvPr id="191491" name="Rectangle 3"/>
          <p:cNvSpPr>
            <a:spLocks noGrp="1" noChangeArrowheads="1"/>
          </p:cNvSpPr>
          <p:nvPr>
            <p:ph type="body" idx="1"/>
          </p:nvPr>
        </p:nvSpPr>
        <p:spPr>
          <a:xfrm>
            <a:off x="0" y="1700213"/>
            <a:ext cx="9144000" cy="5157787"/>
          </a:xfrm>
        </p:spPr>
        <p:txBody>
          <a:bodyPr>
            <a:normAutofit lnSpcReduction="10000"/>
          </a:bodyPr>
          <a:lstStyle/>
          <a:p>
            <a:pPr>
              <a:lnSpc>
                <a:spcPct val="80000"/>
              </a:lnSpc>
            </a:pPr>
            <a:r>
              <a:rPr lang="en-US" sz="2400" dirty="0">
                <a:solidFill>
                  <a:srgbClr val="0033CC"/>
                </a:solidFill>
              </a:rPr>
              <a:t>Cognitive  models have parameters for latent cognitive processing events, e.g. learning rate, memory storage, attention spread, response bias, signal detection, similarity, inference, retrieval</a:t>
            </a:r>
            <a:r>
              <a:rPr lang="en-US" sz="2400" dirty="0"/>
              <a:t>. </a:t>
            </a:r>
            <a:endParaRPr lang="en-US" sz="2400" dirty="0" smtClean="0"/>
          </a:p>
          <a:p>
            <a:pPr>
              <a:lnSpc>
                <a:spcPct val="80000"/>
              </a:lnSpc>
              <a:buFontTx/>
              <a:buNone/>
            </a:pPr>
            <a:r>
              <a:rPr lang="en-US" sz="2400" dirty="0" smtClean="0">
                <a:solidFill>
                  <a:srgbClr val="0033CC"/>
                </a:solidFill>
              </a:rPr>
              <a:t>     They </a:t>
            </a:r>
            <a:r>
              <a:rPr lang="en-US" sz="2400" dirty="0">
                <a:solidFill>
                  <a:srgbClr val="0033CC"/>
                </a:solidFill>
              </a:rPr>
              <a:t>typically lack parameters explicitly associated with participants or </a:t>
            </a:r>
            <a:r>
              <a:rPr lang="en-US" sz="2400" dirty="0" smtClean="0">
                <a:solidFill>
                  <a:srgbClr val="0033CC"/>
                </a:solidFill>
              </a:rPr>
              <a:t>items</a:t>
            </a:r>
            <a:r>
              <a:rPr lang="en-US" sz="2400" dirty="0" smtClean="0"/>
              <a:t>.</a:t>
            </a:r>
          </a:p>
          <a:p>
            <a:pPr>
              <a:lnSpc>
                <a:spcPct val="80000"/>
              </a:lnSpc>
              <a:buFontTx/>
              <a:buNone/>
            </a:pPr>
            <a:r>
              <a:rPr lang="en-US" sz="2400" dirty="0" smtClean="0"/>
              <a:t>     </a:t>
            </a:r>
            <a:r>
              <a:rPr lang="en-US" sz="2400" dirty="0" smtClean="0">
                <a:solidFill>
                  <a:srgbClr val="800000"/>
                </a:solidFill>
              </a:rPr>
              <a:t>This Gap is Rapidly Closing! See Recent Issue on </a:t>
            </a:r>
            <a:r>
              <a:rPr lang="en-US" sz="2400" b="1" dirty="0" smtClean="0">
                <a:solidFill>
                  <a:srgbClr val="800000"/>
                </a:solidFill>
              </a:rPr>
              <a:t>HIERARCHICAL MODELING </a:t>
            </a:r>
            <a:r>
              <a:rPr lang="en-US" sz="2400" dirty="0" smtClean="0">
                <a:solidFill>
                  <a:srgbClr val="800000"/>
                </a:solidFill>
              </a:rPr>
              <a:t>in </a:t>
            </a:r>
            <a:r>
              <a:rPr lang="en-US" sz="2400" i="1" dirty="0" smtClean="0">
                <a:solidFill>
                  <a:srgbClr val="800000"/>
                </a:solidFill>
              </a:rPr>
              <a:t>J. Math. Psych. </a:t>
            </a:r>
            <a:r>
              <a:rPr lang="en-US" sz="2400" dirty="0" smtClean="0">
                <a:solidFill>
                  <a:srgbClr val="800000"/>
                </a:solidFill>
              </a:rPr>
              <a:t>Feb. 2011 Edited by Michael Lee </a:t>
            </a:r>
            <a:endParaRPr lang="en-US" sz="2400" dirty="0">
              <a:solidFill>
                <a:srgbClr val="800000"/>
              </a:solidFill>
            </a:endParaRPr>
          </a:p>
          <a:p>
            <a:pPr>
              <a:lnSpc>
                <a:spcPct val="80000"/>
              </a:lnSpc>
            </a:pPr>
            <a:endParaRPr lang="en-US" sz="2400" dirty="0"/>
          </a:p>
          <a:p>
            <a:pPr>
              <a:lnSpc>
                <a:spcPct val="80000"/>
              </a:lnSpc>
            </a:pPr>
            <a:r>
              <a:rPr lang="en-US" sz="2400" dirty="0">
                <a:solidFill>
                  <a:srgbClr val="CC0000"/>
                </a:solidFill>
              </a:rPr>
              <a:t>Psychometric models have parameters explicitly associated with participants or items, e.g. participant ability, item difficulty, and item </a:t>
            </a:r>
            <a:r>
              <a:rPr lang="en-US" sz="2400" dirty="0" err="1">
                <a:solidFill>
                  <a:srgbClr val="CC0000"/>
                </a:solidFill>
              </a:rPr>
              <a:t>discriminability</a:t>
            </a:r>
            <a:r>
              <a:rPr lang="en-US" sz="2400" dirty="0" smtClean="0">
                <a:solidFill>
                  <a:srgbClr val="CC0000"/>
                </a:solidFill>
              </a:rPr>
              <a:t>. They </a:t>
            </a:r>
            <a:r>
              <a:rPr lang="en-US" sz="2400" dirty="0">
                <a:solidFill>
                  <a:srgbClr val="CC0000"/>
                </a:solidFill>
              </a:rPr>
              <a:t>typically lack parameters for latent cognitive processing acts that tap knowledge structures to generate test responses</a:t>
            </a:r>
            <a:r>
              <a:rPr lang="en-US" sz="2400" dirty="0" smtClean="0">
                <a:solidFill>
                  <a:srgbClr val="CC0000"/>
                </a:solidFill>
              </a:rPr>
              <a:t>. </a:t>
            </a:r>
          </a:p>
          <a:p>
            <a:pPr>
              <a:lnSpc>
                <a:spcPct val="80000"/>
              </a:lnSpc>
            </a:pPr>
            <a:endParaRPr lang="en-US" sz="2400" dirty="0" smtClean="0">
              <a:solidFill>
                <a:srgbClr val="CC0000"/>
              </a:solidFill>
            </a:endParaRPr>
          </a:p>
          <a:p>
            <a:pPr>
              <a:lnSpc>
                <a:spcPct val="80000"/>
              </a:lnSpc>
            </a:pPr>
            <a:r>
              <a:rPr lang="en-US" sz="2400" dirty="0" smtClean="0">
                <a:solidFill>
                  <a:srgbClr val="800000"/>
                </a:solidFill>
              </a:rPr>
              <a:t>MPT models have parameters that tap cognition, and recently they are being augmented with participant and item parameters.</a:t>
            </a:r>
          </a:p>
          <a:p>
            <a:pPr>
              <a:lnSpc>
                <a:spcPct val="80000"/>
              </a:lnSpc>
            </a:pPr>
            <a:endParaRPr lang="en-US" sz="2400" dirty="0">
              <a:solidFill>
                <a:srgbClr val="660066"/>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1026"/>
          <p:cNvSpPr>
            <a:spLocks noGrp="1" noChangeArrowheads="1"/>
          </p:cNvSpPr>
          <p:nvPr>
            <p:ph type="title"/>
          </p:nvPr>
        </p:nvSpPr>
        <p:spPr>
          <a:xfrm>
            <a:off x="457200" y="0"/>
            <a:ext cx="8229600" cy="1417638"/>
          </a:xfrm>
        </p:spPr>
        <p:txBody>
          <a:bodyPr/>
          <a:lstStyle/>
          <a:p>
            <a:r>
              <a:rPr lang="en-US">
                <a:solidFill>
                  <a:schemeClr val="tx1"/>
                </a:solidFill>
              </a:rPr>
              <a:t>Comparing  Modeling Strategies</a:t>
            </a:r>
          </a:p>
        </p:txBody>
      </p:sp>
      <p:sp>
        <p:nvSpPr>
          <p:cNvPr id="206851" name="Rectangle 1027"/>
          <p:cNvSpPr>
            <a:spLocks noGrp="1" noChangeArrowheads="1"/>
          </p:cNvSpPr>
          <p:nvPr>
            <p:ph type="body" idx="1"/>
          </p:nvPr>
        </p:nvSpPr>
        <p:spPr>
          <a:xfrm>
            <a:off x="0" y="1524000"/>
            <a:ext cx="9144000" cy="6477000"/>
          </a:xfrm>
        </p:spPr>
        <p:txBody>
          <a:bodyPr>
            <a:normAutofit/>
          </a:bodyPr>
          <a:lstStyle/>
          <a:p>
            <a:pPr>
              <a:lnSpc>
                <a:spcPct val="80000"/>
              </a:lnSpc>
            </a:pPr>
            <a:r>
              <a:rPr lang="en-US" sz="2400" dirty="0">
                <a:solidFill>
                  <a:srgbClr val="0033CC"/>
                </a:solidFill>
              </a:rPr>
              <a:t>Cognitive modelers view modeling as a theoretical endeavor to discover common properties of the normal mind/brain.</a:t>
            </a:r>
          </a:p>
          <a:p>
            <a:pPr>
              <a:lnSpc>
                <a:spcPct val="80000"/>
              </a:lnSpc>
              <a:buFontTx/>
              <a:buNone/>
            </a:pPr>
            <a:r>
              <a:rPr lang="en-US" sz="2400" dirty="0">
                <a:solidFill>
                  <a:srgbClr val="0033CC"/>
                </a:solidFill>
              </a:rPr>
              <a:t>   </a:t>
            </a:r>
            <a:r>
              <a:rPr lang="en-US" sz="2400" dirty="0" smtClean="0">
                <a:solidFill>
                  <a:srgbClr val="0033CC"/>
                </a:solidFill>
              </a:rPr>
              <a:t>  </a:t>
            </a:r>
            <a:endParaRPr lang="en-US" sz="2400" dirty="0">
              <a:solidFill>
                <a:srgbClr val="0033CC"/>
              </a:solidFill>
            </a:endParaRPr>
          </a:p>
          <a:p>
            <a:pPr>
              <a:lnSpc>
                <a:spcPct val="80000"/>
              </a:lnSpc>
            </a:pPr>
            <a:endParaRPr lang="en-US" sz="2400" dirty="0">
              <a:solidFill>
                <a:srgbClr val="0033CC"/>
              </a:solidFill>
            </a:endParaRPr>
          </a:p>
          <a:p>
            <a:pPr>
              <a:lnSpc>
                <a:spcPct val="80000"/>
              </a:lnSpc>
            </a:pPr>
            <a:r>
              <a:rPr lang="en-US" sz="2400" dirty="0">
                <a:solidFill>
                  <a:srgbClr val="CC0000"/>
                </a:solidFill>
              </a:rPr>
              <a:t>Psychometric modelers view modeling as a way to measure individual differences in latent traits such as ability, personality, and attitude.</a:t>
            </a:r>
            <a:endParaRPr lang="en-US" sz="2400" dirty="0" smtClean="0">
              <a:solidFill>
                <a:srgbClr val="CC0000"/>
              </a:solidFill>
            </a:endParaRPr>
          </a:p>
          <a:p>
            <a:pPr>
              <a:lnSpc>
                <a:spcPct val="80000"/>
              </a:lnSpc>
              <a:buFontTx/>
              <a:buNone/>
            </a:pPr>
            <a:r>
              <a:rPr lang="en-US" sz="2400" dirty="0" smtClean="0">
                <a:solidFill>
                  <a:srgbClr val="CC0000"/>
                </a:solidFill>
              </a:rPr>
              <a:t>    </a:t>
            </a:r>
            <a:r>
              <a:rPr lang="en-US" sz="2400" dirty="0" smtClean="0">
                <a:solidFill>
                  <a:srgbClr val="CC0000"/>
                </a:solidFill>
              </a:rPr>
              <a:t> </a:t>
            </a:r>
            <a:endParaRPr lang="en-US" sz="2400" dirty="0" smtClean="0">
              <a:solidFill>
                <a:srgbClr val="CC0000"/>
              </a:solidFill>
            </a:endParaRPr>
          </a:p>
          <a:p>
            <a:pPr>
              <a:lnSpc>
                <a:spcPct val="80000"/>
              </a:lnSpc>
              <a:buFontTx/>
              <a:buNone/>
            </a:pPr>
            <a:endParaRPr lang="en-US" sz="2400" dirty="0" smtClean="0">
              <a:solidFill>
                <a:srgbClr val="CC0000"/>
              </a:solidFill>
            </a:endParaRPr>
          </a:p>
          <a:p>
            <a:pPr>
              <a:lnSpc>
                <a:spcPct val="80000"/>
              </a:lnSpc>
            </a:pPr>
            <a:r>
              <a:rPr lang="en-US" sz="2400" dirty="0" smtClean="0">
                <a:solidFill>
                  <a:srgbClr val="800000"/>
                </a:solidFill>
              </a:rPr>
              <a:t>MPT unlike most </a:t>
            </a:r>
            <a:r>
              <a:rPr lang="en-US" sz="2400" dirty="0" err="1" smtClean="0">
                <a:solidFill>
                  <a:srgbClr val="800000"/>
                </a:solidFill>
              </a:rPr>
              <a:t>posychometric</a:t>
            </a:r>
            <a:r>
              <a:rPr lang="en-US" sz="2400" dirty="0" smtClean="0">
                <a:solidFill>
                  <a:srgbClr val="800000"/>
                </a:solidFill>
              </a:rPr>
              <a:t> </a:t>
            </a:r>
            <a:r>
              <a:rPr lang="en-US" sz="2400" dirty="0" smtClean="0">
                <a:solidFill>
                  <a:srgbClr val="800000"/>
                </a:solidFill>
              </a:rPr>
              <a:t>models are not based on standard linear assumptions. Instead they assume a special conditional language, where the outcome of one cognitive act can determine the next act to be encountered on the route to a manifest response.</a:t>
            </a:r>
          </a:p>
          <a:p>
            <a:pPr>
              <a:lnSpc>
                <a:spcPct val="80000"/>
              </a:lnSpc>
              <a:buFontTx/>
              <a:buNone/>
            </a:pPr>
            <a:endParaRPr lang="en-US" sz="2400" dirty="0" smtClean="0">
              <a:solidFill>
                <a:srgbClr val="FF3300"/>
              </a:solidFill>
            </a:endParaRPr>
          </a:p>
          <a:p>
            <a:pPr>
              <a:lnSpc>
                <a:spcPct val="80000"/>
              </a:lnSpc>
              <a:buFontTx/>
              <a:buNone/>
            </a:pPr>
            <a:endParaRPr lang="en-US" sz="2400" dirty="0">
              <a:solidFill>
                <a:srgbClr val="FF3300"/>
              </a:solidFill>
            </a:endParaRPr>
          </a:p>
          <a:p>
            <a:pPr>
              <a:lnSpc>
                <a:spcPct val="80000"/>
              </a:lnSpc>
              <a:buFontTx/>
              <a:buNone/>
            </a:pPr>
            <a:endParaRPr lang="en-US" sz="2400" dirty="0">
              <a:solidFill>
                <a:srgbClr val="0033CC"/>
              </a:solidFill>
            </a:endParaRPr>
          </a:p>
          <a:p>
            <a:pPr>
              <a:lnSpc>
                <a:spcPct val="80000"/>
              </a:lnSpc>
            </a:pPr>
            <a:endParaRPr lang="en-US" sz="2400" dirty="0">
              <a:solidFill>
                <a:srgbClr val="0033CC"/>
              </a:solidFill>
            </a:endParaRPr>
          </a:p>
          <a:p>
            <a:pPr>
              <a:lnSpc>
                <a:spcPct val="80000"/>
              </a:lnSpc>
              <a:buFontTx/>
              <a:buNone/>
            </a:pPr>
            <a:r>
              <a:rPr lang="en-US" sz="2400" dirty="0">
                <a:solidFill>
                  <a:srgbClr val="0033CC"/>
                </a:solidFill>
              </a:rPr>
              <a:t>      </a:t>
            </a:r>
          </a:p>
          <a:p>
            <a:pPr>
              <a:lnSpc>
                <a:spcPct val="80000"/>
              </a:lnSpc>
            </a:pPr>
            <a:endParaRPr lang="en-US" sz="2400" dirty="0">
              <a:solidFill>
                <a:srgbClr val="0033CC"/>
              </a:solidFill>
            </a:endParaRPr>
          </a:p>
          <a:p>
            <a:pPr>
              <a:lnSpc>
                <a:spcPct val="80000"/>
              </a:lnSpc>
            </a:pPr>
            <a:endParaRPr lang="en-US" sz="2400" dirty="0">
              <a:solidFill>
                <a:srgbClr val="0033CC"/>
              </a:solidFill>
            </a:endParaRPr>
          </a:p>
          <a:p>
            <a:pPr>
              <a:lnSpc>
                <a:spcPct val="80000"/>
              </a:lnSpc>
            </a:pP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0" y="274638"/>
            <a:ext cx="9448800" cy="1143000"/>
          </a:xfrm>
        </p:spPr>
        <p:txBody>
          <a:bodyPr/>
          <a:lstStyle/>
          <a:p>
            <a:pPr algn="l"/>
            <a:r>
              <a:rPr lang="en-US" dirty="0"/>
              <a:t> 		  More Differences</a:t>
            </a:r>
          </a:p>
        </p:txBody>
      </p:sp>
      <p:sp>
        <p:nvSpPr>
          <p:cNvPr id="211971" name="Rectangle 3"/>
          <p:cNvSpPr>
            <a:spLocks noGrp="1" noChangeArrowheads="1"/>
          </p:cNvSpPr>
          <p:nvPr>
            <p:ph type="body" idx="1"/>
          </p:nvPr>
        </p:nvSpPr>
        <p:spPr>
          <a:xfrm>
            <a:off x="0" y="1600200"/>
            <a:ext cx="9144000" cy="5257800"/>
          </a:xfrm>
        </p:spPr>
        <p:txBody>
          <a:bodyPr/>
          <a:lstStyle/>
          <a:p>
            <a:r>
              <a:rPr lang="en-US" sz="2400" dirty="0">
                <a:solidFill>
                  <a:srgbClr val="0033CC"/>
                </a:solidFill>
              </a:rPr>
              <a:t>Cognitive models are often pitted in competition over their ability to fit very specific aspects of data.</a:t>
            </a:r>
            <a:r>
              <a:rPr lang="en-US" sz="2400" dirty="0" smtClean="0">
                <a:solidFill>
                  <a:srgbClr val="0033CC"/>
                </a:solidFill>
              </a:rPr>
              <a:t> When </a:t>
            </a:r>
            <a:r>
              <a:rPr lang="en-US" sz="2400" dirty="0">
                <a:solidFill>
                  <a:srgbClr val="0033CC"/>
                </a:solidFill>
              </a:rPr>
              <a:t>a cognitive model fails to fit these aspects, it is usually either passed over or elaborated to meet the task. </a:t>
            </a:r>
          </a:p>
          <a:p>
            <a:endParaRPr lang="en-US" sz="2400" dirty="0">
              <a:solidFill>
                <a:srgbClr val="CC0000"/>
              </a:solidFill>
            </a:endParaRPr>
          </a:p>
          <a:p>
            <a:r>
              <a:rPr lang="en-US" sz="2400" dirty="0">
                <a:solidFill>
                  <a:srgbClr val="CC0000"/>
                </a:solidFill>
              </a:rPr>
              <a:t>Psychometric models are rarely pitted in competition.</a:t>
            </a:r>
          </a:p>
          <a:p>
            <a:pPr>
              <a:buFontTx/>
              <a:buNone/>
            </a:pPr>
            <a:r>
              <a:rPr lang="en-US" sz="2400" dirty="0">
                <a:solidFill>
                  <a:srgbClr val="CC0000"/>
                </a:solidFill>
              </a:rPr>
              <a:t>    When a psychometric model fails to fit data, one usually narrows the testing conditions for its applicability</a:t>
            </a:r>
            <a:r>
              <a:rPr lang="en-US" sz="2400" dirty="0" smtClean="0">
                <a:solidFill>
                  <a:srgbClr val="CC0000"/>
                </a:solidFill>
              </a:rPr>
              <a:t>.</a:t>
            </a:r>
          </a:p>
          <a:p>
            <a:pPr>
              <a:buFontTx/>
              <a:buNone/>
            </a:pPr>
            <a:endParaRPr lang="en-US" sz="2400" dirty="0" smtClean="0">
              <a:solidFill>
                <a:srgbClr val="CC0000"/>
              </a:solidFill>
            </a:endParaRPr>
          </a:p>
          <a:p>
            <a:r>
              <a:rPr lang="en-US" sz="2400" dirty="0" smtClean="0">
                <a:solidFill>
                  <a:srgbClr val="660066"/>
                </a:solidFill>
              </a:rPr>
              <a:t> </a:t>
            </a:r>
            <a:r>
              <a:rPr lang="en-US" sz="2400" dirty="0" smtClean="0">
                <a:solidFill>
                  <a:srgbClr val="800000"/>
                </a:solidFill>
              </a:rPr>
              <a:t>MPT models are designed for very specific paradigms. When an MPT model fails, I like to narrow the domain of its applicability rather than elaborate it.</a:t>
            </a:r>
          </a:p>
          <a:p>
            <a:endParaRPr lang="en-US" sz="2400" dirty="0">
              <a:solidFill>
                <a:srgbClr val="800000"/>
              </a:solidFill>
            </a:endParaRPr>
          </a:p>
          <a:p>
            <a:endParaRPr lang="en-US" sz="2800" dirty="0">
              <a:solidFill>
                <a:srgbClr val="CC0000"/>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631</TotalTime>
  <Words>5306</Words>
  <Application>Microsoft Macintosh PowerPoint</Application>
  <PresentationFormat>On-screen Show (4:3)</PresentationFormat>
  <Paragraphs>789</Paragraphs>
  <Slides>53</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Office Theme</vt:lpstr>
      <vt:lpstr>Equation</vt:lpstr>
      <vt:lpstr>Multinomial Processing Tree Model      </vt:lpstr>
      <vt:lpstr>AGENDA Part 1. MPT Model Specification</vt:lpstr>
      <vt:lpstr>I. Orientation to MPT Models</vt:lpstr>
      <vt:lpstr>Model Specification and Statistical Inference</vt:lpstr>
      <vt:lpstr>II.     Review of MPT Models</vt:lpstr>
      <vt:lpstr>Comparing Cognitive and Psychometric Modeling </vt:lpstr>
      <vt:lpstr>    Comparing  Modeling Strategies</vt:lpstr>
      <vt:lpstr>Comparing  Modeling Strategies</vt:lpstr>
      <vt:lpstr>     More Differences</vt:lpstr>
      <vt:lpstr>IIA. Example Tree Model: ABO Blood  Group</vt:lpstr>
      <vt:lpstr>Example: The Pair Clustering Model</vt:lpstr>
      <vt:lpstr>         The Pair-Clustering Tree</vt:lpstr>
      <vt:lpstr>Origin of the Pair-clustering Model</vt:lpstr>
      <vt:lpstr>Example: MPT Model for Source Monitoring</vt:lpstr>
      <vt:lpstr>      A  Model for Two Sources</vt:lpstr>
      <vt:lpstr>Sub-Models Based on Equating Parameters</vt:lpstr>
      <vt:lpstr>PowerPoint Presentation</vt:lpstr>
      <vt:lpstr>A Model for Three Sources</vt:lpstr>
      <vt:lpstr>PowerPoint Presentation</vt:lpstr>
      <vt:lpstr>PowerPoint Presentation</vt:lpstr>
      <vt:lpstr>PowerPoint Presentation</vt:lpstr>
      <vt:lpstr>PowerPoint Presentation</vt:lpstr>
      <vt:lpstr>         The Pair-Clustering Tree</vt:lpstr>
      <vt:lpstr>PowerPoint Presentation</vt:lpstr>
      <vt:lpstr>PowerPoint Presentation</vt:lpstr>
      <vt:lpstr>II.C Critical Issues</vt:lpstr>
      <vt:lpstr>         Validity</vt:lpstr>
      <vt:lpstr>What Happened to Multi-link MPT Models?</vt:lpstr>
      <vt:lpstr>Formal Definitions of Statistical Equivalence</vt:lpstr>
      <vt:lpstr>          ABO Blood  Group Revisited</vt:lpstr>
      <vt:lpstr>The BMPT Equivalent ABO Blood Group Model</vt:lpstr>
      <vt:lpstr>III. Brief Survey of MPT Modeling Areas</vt:lpstr>
      <vt:lpstr>   Some New Areas of Applications</vt:lpstr>
      <vt:lpstr>  More New Areas</vt:lpstr>
      <vt:lpstr> A String Language Representation for                MPT   Models </vt:lpstr>
      <vt:lpstr>      BMPT Models Defined by 5 Axioms</vt:lpstr>
      <vt:lpstr>Response Axioms</vt:lpstr>
      <vt:lpstr>Some Examples of Tree to Strings</vt:lpstr>
      <vt:lpstr>PowerPoint Presentation</vt:lpstr>
      <vt:lpstr>Strings for The Example Models</vt:lpstr>
      <vt:lpstr> The Representation Theorems</vt:lpstr>
      <vt:lpstr>Strings for The Example Models</vt:lpstr>
      <vt:lpstr>Properties of The String Language</vt:lpstr>
      <vt:lpstr> Parametric Order Constraints for BMPT Models</vt:lpstr>
      <vt:lpstr>PowerPoint Presentation</vt:lpstr>
      <vt:lpstr>PowerPoint Presentation</vt:lpstr>
      <vt:lpstr>Handling  A Simple Order Constraint</vt:lpstr>
      <vt:lpstr> String Language for Multi-link  MPT (MMPT) Models</vt:lpstr>
      <vt:lpstr>      MMPT Models Defined by 5 Axioms</vt:lpstr>
      <vt:lpstr>Response Axioms</vt:lpstr>
      <vt:lpstr>Relation to Lukasiewicz languages</vt:lpstr>
      <vt:lpstr> Example Tree Model: ABO Blood  Group</vt:lpstr>
      <vt:lpstr>Conclusion Part 1:MPT Model Specification</vt:lpstr>
    </vt:vector>
  </TitlesOfParts>
  <Company>UC Irvine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Batchelder</dc:creator>
  <cp:lastModifiedBy>Xiangen Hu</cp:lastModifiedBy>
  <cp:revision>52</cp:revision>
  <cp:lastPrinted>2013-06-20T21:55:38Z</cp:lastPrinted>
  <dcterms:created xsi:type="dcterms:W3CDTF">2013-06-20T22:18:26Z</dcterms:created>
  <dcterms:modified xsi:type="dcterms:W3CDTF">2013-06-24T09:13:53Z</dcterms:modified>
</cp:coreProperties>
</file>