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70" r:id="rId3"/>
    <p:sldId id="272" r:id="rId4"/>
    <p:sldId id="282" r:id="rId5"/>
    <p:sldId id="281" r:id="rId6"/>
    <p:sldId id="273" r:id="rId7"/>
    <p:sldId id="298" r:id="rId8"/>
    <p:sldId id="274" r:id="rId9"/>
    <p:sldId id="275" r:id="rId10"/>
    <p:sldId id="277" r:id="rId11"/>
    <p:sldId id="276" r:id="rId12"/>
    <p:sldId id="278" r:id="rId13"/>
    <p:sldId id="280" r:id="rId14"/>
    <p:sldId id="279" r:id="rId15"/>
    <p:sldId id="299" r:id="rId16"/>
    <p:sldId id="287" r:id="rId17"/>
    <p:sldId id="288" r:id="rId18"/>
    <p:sldId id="284" r:id="rId19"/>
    <p:sldId id="289" r:id="rId20"/>
    <p:sldId id="290" r:id="rId21"/>
    <p:sldId id="293" r:id="rId22"/>
    <p:sldId id="300" r:id="rId23"/>
    <p:sldId id="292" r:id="rId24"/>
    <p:sldId id="283" r:id="rId25"/>
    <p:sldId id="291" r:id="rId26"/>
    <p:sldId id="285" r:id="rId27"/>
    <p:sldId id="294" r:id="rId28"/>
    <p:sldId id="295" r:id="rId29"/>
    <p:sldId id="296" r:id="rId30"/>
    <p:sldId id="301" r:id="rId31"/>
    <p:sldId id="297" r:id="rId32"/>
    <p:sldId id="302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76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åä¸­å¸èå¤§å­¦">
            <a:extLst>
              <a:ext uri="{FF2B5EF4-FFF2-40B4-BE49-F238E27FC236}">
                <a16:creationId xmlns:a16="http://schemas.microsoft.com/office/drawing/2014/main" id="{EDD22056-9E4D-4FF6-8779-A7418F853D1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7" b="23884"/>
          <a:stretch/>
        </p:blipFill>
        <p:spPr bwMode="auto">
          <a:xfrm>
            <a:off x="-1" y="4424363"/>
            <a:ext cx="12196781" cy="2424112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Image result for åä¸­å¸èå¤§å­¦">
            <a:extLst>
              <a:ext uri="{FF2B5EF4-FFF2-40B4-BE49-F238E27FC236}">
                <a16:creationId xmlns:a16="http://schemas.microsoft.com/office/drawing/2014/main" id="{4D1BC0EC-E0A4-4789-9D0D-CD91B40669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390" y="0"/>
            <a:ext cx="1078917" cy="107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9F98443D-1D09-4B38-A6BC-AA4DBE65607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019" y="238124"/>
            <a:ext cx="11725282" cy="461905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4800">
                <a:solidFill>
                  <a:srgbClr val="FFFF00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4147573D-3D89-48A2-A933-860D0922C246}"/>
              </a:ext>
            </a:extLst>
          </p:cNvPr>
          <p:cNvSpPr/>
          <p:nvPr userDrawn="1"/>
        </p:nvSpPr>
        <p:spPr>
          <a:xfrm>
            <a:off x="4879355" y="6330950"/>
            <a:ext cx="2946400" cy="392906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CBS2018: Wuhan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3989995"/>
          </a:xfrm>
        </p:spPr>
        <p:txBody>
          <a:bodyPr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6922" y="6305306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41412" y="6305305"/>
            <a:ext cx="62393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6322" y="6305304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BB089D-9F40-4D2C-A17F-4786AE2B35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019" y="238124"/>
            <a:ext cx="11725282" cy="461905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Image result for åä¸­å¸èå¤§å­¦">
            <a:extLst>
              <a:ext uri="{FF2B5EF4-FFF2-40B4-BE49-F238E27FC236}">
                <a16:creationId xmlns:a16="http://schemas.microsoft.com/office/drawing/2014/main" id="{18F1E664-3DD4-4462-8563-6F0E25C323D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7" b="23884"/>
          <a:stretch/>
        </p:blipFill>
        <p:spPr bwMode="auto">
          <a:xfrm>
            <a:off x="-1" y="4424363"/>
            <a:ext cx="12196781" cy="2424112"/>
          </a:xfrm>
          <a:prstGeom prst="rect">
            <a:avLst/>
          </a:prstGeom>
          <a:ln>
            <a:noFill/>
          </a:ln>
          <a:effectLst>
            <a:softEdge rad="990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Image result for åä¸­å¸èå¤§å­¦">
            <a:extLst>
              <a:ext uri="{FF2B5EF4-FFF2-40B4-BE49-F238E27FC236}">
                <a16:creationId xmlns:a16="http://schemas.microsoft.com/office/drawing/2014/main" id="{EDE29DC7-F120-420F-9458-B093BC6D5D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296" y="23310"/>
            <a:ext cx="1078917" cy="107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02F16852-D425-4B33-90B9-B8CD1939B332}"/>
              </a:ext>
            </a:extLst>
          </p:cNvPr>
          <p:cNvSpPr/>
          <p:nvPr userDrawn="1"/>
        </p:nvSpPr>
        <p:spPr>
          <a:xfrm>
            <a:off x="10069689" y="6330950"/>
            <a:ext cx="2024711" cy="392906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CBS2018: Wuhan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paperpile.com/c/Yovp0A/XjE1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xapi.vocab.pub/verbs/index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xapi.vocab.pub/verbs/index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059EA-9529-452F-924D-7238EE6D26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ICCC </a:t>
            </a:r>
            <a:br>
              <a:rPr lang="en-US" b="1" dirty="0"/>
            </a:br>
            <a:r>
              <a:rPr lang="en-US" dirty="0"/>
              <a:t>as dynamic learner model for </a:t>
            </a:r>
            <a:br>
              <a:rPr lang="en-US" b="1" dirty="0"/>
            </a:br>
            <a:r>
              <a:rPr lang="en-US" b="1" dirty="0"/>
              <a:t>AIMS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18845A-3F1A-4869-8A9D-07A4A735C9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Xiangen Hu</a:t>
            </a:r>
          </a:p>
          <a:p>
            <a:r>
              <a:rPr lang="en-US" sz="3600" dirty="0"/>
              <a:t>UM &amp; CCNU</a:t>
            </a:r>
          </a:p>
        </p:txBody>
      </p:sp>
    </p:spTree>
    <p:extLst>
      <p:ext uri="{BB962C8B-B14F-4D97-AF65-F5344CB8AC3E}">
        <p14:creationId xmlns:p14="http://schemas.microsoft.com/office/powerpoint/2010/main" val="3055415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2EF70-8385-4B18-BA15-4C0C1AE83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11266" name="Picture 2" descr="Image result for autotutor">
            <a:extLst>
              <a:ext uri="{FF2B5EF4-FFF2-40B4-BE49-F238E27FC236}">
                <a16:creationId xmlns:a16="http://schemas.microsoft.com/office/drawing/2014/main" id="{2C777457-46DE-485C-B3CB-A0281095C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79" y="1725947"/>
            <a:ext cx="246697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3C2BB5-6D75-4EDC-A62D-C028A16E0E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55"/>
          <a:stretch/>
        </p:blipFill>
        <p:spPr>
          <a:xfrm>
            <a:off x="1634373" y="2412632"/>
            <a:ext cx="5901672" cy="3510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Related image">
            <a:extLst>
              <a:ext uri="{FF2B5EF4-FFF2-40B4-BE49-F238E27FC236}">
                <a16:creationId xmlns:a16="http://schemas.microsoft.com/office/drawing/2014/main" id="{E9A7BF03-FF59-4755-A20E-A4B995546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763" y="195336"/>
            <a:ext cx="2589624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650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2EF70-8385-4B18-BA15-4C0C1AE83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11266" name="Picture 2" descr="Image result for autotutor">
            <a:extLst>
              <a:ext uri="{FF2B5EF4-FFF2-40B4-BE49-F238E27FC236}">
                <a16:creationId xmlns:a16="http://schemas.microsoft.com/office/drawing/2014/main" id="{2C777457-46DE-485C-B3CB-A0281095C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79" y="1725947"/>
            <a:ext cx="246697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3C2BB5-6D75-4EDC-A62D-C028A16E0E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55"/>
          <a:stretch/>
        </p:blipFill>
        <p:spPr>
          <a:xfrm>
            <a:off x="1634373" y="2412632"/>
            <a:ext cx="5901672" cy="3510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0A060B-3227-4AF3-BDAD-86DF1EABD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736" y="1725947"/>
            <a:ext cx="5838005" cy="4597615"/>
          </a:xfrm>
          <a:prstGeom prst="rect">
            <a:avLst/>
          </a:prstGeom>
        </p:spPr>
      </p:pic>
      <p:pic>
        <p:nvPicPr>
          <p:cNvPr id="6" name="Picture 4" descr="Related image">
            <a:extLst>
              <a:ext uri="{FF2B5EF4-FFF2-40B4-BE49-F238E27FC236}">
                <a16:creationId xmlns:a16="http://schemas.microsoft.com/office/drawing/2014/main" id="{37BBDEA2-6FC2-492A-974E-3815A5F14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763" y="195336"/>
            <a:ext cx="2589624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793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0B82-3925-4AD6-A7AD-CC0C91581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90B5E-D752-4039-BDE9-C784EB092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6"/>
            <a:ext cx="4561556" cy="3565777"/>
          </a:xfrm>
        </p:spPr>
        <p:txBody>
          <a:bodyPr/>
          <a:lstStyle/>
          <a:p>
            <a:r>
              <a:rPr lang="en-US" dirty="0"/>
              <a:t>Group discussions/teamwork</a:t>
            </a:r>
          </a:p>
          <a:p>
            <a:pPr lvl="1"/>
            <a:r>
              <a:rPr lang="en-US" dirty="0"/>
              <a:t>a non-monitored/non-moderated group discussions would not reach the desired goal and hence waste of time of the participants. </a:t>
            </a:r>
          </a:p>
        </p:txBody>
      </p:sp>
      <p:pic>
        <p:nvPicPr>
          <p:cNvPr id="14338" name="Picture 2" descr="Related image">
            <a:extLst>
              <a:ext uri="{FF2B5EF4-FFF2-40B4-BE49-F238E27FC236}">
                <a16:creationId xmlns:a16="http://schemas.microsoft.com/office/drawing/2014/main" id="{5D8DDA83-A1BA-4B17-AACD-FA62EB75B4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0" b="19864"/>
          <a:stretch/>
        </p:blipFill>
        <p:spPr bwMode="auto">
          <a:xfrm>
            <a:off x="6280486" y="2502568"/>
            <a:ext cx="4558928" cy="1981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438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0B82-3925-4AD6-A7AD-CC0C91581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90B5E-D752-4039-BDE9-C784EB092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683" y="2530841"/>
            <a:ext cx="4561556" cy="2069296"/>
          </a:xfrm>
        </p:spPr>
        <p:txBody>
          <a:bodyPr/>
          <a:lstStyle/>
          <a:p>
            <a:r>
              <a:rPr lang="en-US" dirty="0"/>
              <a:t>Group discussions/teamwork</a:t>
            </a:r>
          </a:p>
          <a:p>
            <a:pPr lvl="1"/>
            <a:r>
              <a:rPr lang="en-US" dirty="0"/>
              <a:t>With the presence of monitor/moderator discussions may be focused to achieve a desirable outcome.</a:t>
            </a:r>
          </a:p>
        </p:txBody>
      </p:sp>
      <p:pic>
        <p:nvPicPr>
          <p:cNvPr id="15364" name="Picture 4" descr="Image result for Group friendly">
            <a:extLst>
              <a:ext uri="{FF2B5EF4-FFF2-40B4-BE49-F238E27FC236}">
                <a16:creationId xmlns:a16="http://schemas.microsoft.com/office/drawing/2014/main" id="{872EAA0A-3CAF-4FC9-866C-4951D2732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510" y="2294036"/>
            <a:ext cx="3495675" cy="3114675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779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0B82-3925-4AD6-A7AD-CC0C91581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90B5E-D752-4039-BDE9-C784EB092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249487"/>
            <a:ext cx="4954588" cy="2695308"/>
          </a:xfrm>
        </p:spPr>
        <p:txBody>
          <a:bodyPr>
            <a:normAutofit/>
          </a:bodyPr>
          <a:lstStyle/>
          <a:p>
            <a:r>
              <a:rPr lang="en-US" dirty="0"/>
              <a:t>Group discussions/teamwork</a:t>
            </a:r>
          </a:p>
          <a:p>
            <a:pPr lvl="1"/>
            <a:r>
              <a:rPr lang="en-US" dirty="0"/>
              <a:t>Can monitoring/moderating of discussions be automated (handled by intelligent monitoring/moderating systems)? </a:t>
            </a:r>
          </a:p>
          <a:p>
            <a:pPr lvl="1"/>
            <a:r>
              <a:rPr lang="en-US" dirty="0"/>
              <a:t>If yes, How? </a:t>
            </a:r>
          </a:p>
        </p:txBody>
      </p:sp>
      <p:pic>
        <p:nvPicPr>
          <p:cNvPr id="16386" name="Picture 2" descr="Related image">
            <a:extLst>
              <a:ext uri="{FF2B5EF4-FFF2-40B4-BE49-F238E27FC236}">
                <a16:creationId xmlns:a16="http://schemas.microsoft.com/office/drawing/2014/main" id="{D07466CC-879C-4911-9BEA-8CF43B18B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497" y="2065605"/>
            <a:ext cx="4487797" cy="2695308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227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662C13-D797-40AF-8207-7A3D79D15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Communication Analysis (GCA)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58222D-0E8E-4ACB-B4BD-281C00DBE8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68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0B82-3925-4AD6-A7AD-CC0C91581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Communication Analysis (GCA)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E1282-1073-4A09-BEFD-C54208890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Basic Assumptions</a:t>
            </a:r>
          </a:p>
          <a:p>
            <a:pPr lvl="1"/>
            <a:r>
              <a:rPr lang="en-US" dirty="0">
                <a:effectLst/>
              </a:rPr>
              <a:t>A1: Avatars and human learners are aware (have memories) of recent contributions of other avatars and human learners.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740F9A-AA2A-478E-93AD-892ADA8FC753}"/>
              </a:ext>
            </a:extLst>
          </p:cNvPr>
          <p:cNvSpPr txBox="1"/>
          <p:nvPr/>
        </p:nvSpPr>
        <p:spPr>
          <a:xfrm>
            <a:off x="7772400" y="616276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691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0B82-3925-4AD6-A7AD-CC0C91581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Communication Analysis (GCA)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E1282-1073-4A09-BEFD-C54208890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Basic Assumptions</a:t>
            </a:r>
          </a:p>
          <a:p>
            <a:pPr lvl="1"/>
            <a:r>
              <a:rPr lang="en-US" dirty="0">
                <a:effectLst/>
              </a:rPr>
              <a:t>A2: Avatars and human learners are equal. </a:t>
            </a:r>
          </a:p>
          <a:p>
            <a:pPr lvl="2"/>
            <a:r>
              <a:rPr lang="en-US" dirty="0">
                <a:effectLst/>
              </a:rPr>
              <a:t>For avatars, they are either independently controlled by ITS engines or collectively controlled by a single ITS engine. Here ITS engine refers to something similar to the </a:t>
            </a:r>
            <a:r>
              <a:rPr lang="en-US" dirty="0" err="1">
                <a:effectLst/>
              </a:rPr>
              <a:t>AutoTutor</a:t>
            </a:r>
            <a:r>
              <a:rPr lang="en-US" dirty="0">
                <a:effectLst/>
              </a:rPr>
              <a:t> Conversation Engine (ACE, </a:t>
            </a:r>
            <a:r>
              <a:rPr lang="en-US" dirty="0">
                <a:effectLst/>
                <a:hlinkClick r:id="rId2"/>
              </a:rPr>
              <a:t>Nye, </a:t>
            </a:r>
            <a:r>
              <a:rPr lang="en-US" dirty="0" err="1">
                <a:effectLst/>
                <a:hlinkClick r:id="rId2"/>
              </a:rPr>
              <a:t>Graesser</a:t>
            </a:r>
            <a:r>
              <a:rPr lang="en-US" dirty="0">
                <a:effectLst/>
                <a:hlinkClick r:id="rId2"/>
              </a:rPr>
              <a:t>, &amp; Hu, 2014</a:t>
            </a:r>
            <a:r>
              <a:rPr lang="en-US" dirty="0">
                <a:effectLst/>
              </a:rPr>
              <a:t>). </a:t>
            </a:r>
            <a:br>
              <a:rPr lang="en-US" dirty="0"/>
            </a:br>
            <a:endParaRPr lang="en-US" altLang="zh-CN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740F9A-AA2A-478E-93AD-892ADA8FC753}"/>
              </a:ext>
            </a:extLst>
          </p:cNvPr>
          <p:cNvSpPr txBox="1"/>
          <p:nvPr/>
        </p:nvSpPr>
        <p:spPr>
          <a:xfrm>
            <a:off x="7772400" y="616276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031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0B82-3925-4AD6-A7AD-CC0C91581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Communication Analysis (GCA)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E1282-1073-4A09-BEFD-C54208890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Basic Assumptions</a:t>
            </a:r>
          </a:p>
          <a:p>
            <a:pPr lvl="1"/>
            <a:r>
              <a:rPr lang="en-US" dirty="0">
                <a:effectLst/>
              </a:rPr>
              <a:t>A3: Contributions from each of the conversation participants (human or avatar) are in the form of natural language (NL) and in written form with a sequential order of the contributions. Time intervals between conversations are not considered in the current model.</a:t>
            </a:r>
            <a:br>
              <a:rPr lang="en-US" dirty="0"/>
            </a:br>
            <a:endParaRPr lang="en-US" altLang="zh-CN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740F9A-AA2A-478E-93AD-892ADA8FC753}"/>
              </a:ext>
            </a:extLst>
          </p:cNvPr>
          <p:cNvSpPr txBox="1"/>
          <p:nvPr/>
        </p:nvSpPr>
        <p:spPr>
          <a:xfrm>
            <a:off x="7772400" y="616276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96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0B82-3925-4AD6-A7AD-CC0C91581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Communication Analysis (GCA)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E1282-1073-4A09-BEFD-C54208890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Basic Assumptions</a:t>
            </a:r>
          </a:p>
          <a:p>
            <a:pPr lvl="1"/>
            <a:r>
              <a:rPr lang="en-US" dirty="0"/>
              <a:t>A4: There are no simultaneous contributions from two or more participants. </a:t>
            </a:r>
            <a:br>
              <a:rPr lang="en-US" dirty="0"/>
            </a:br>
            <a:endParaRPr lang="en-US" altLang="zh-CN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740F9A-AA2A-478E-93AD-892ADA8FC753}"/>
              </a:ext>
            </a:extLst>
          </p:cNvPr>
          <p:cNvSpPr txBox="1"/>
          <p:nvPr/>
        </p:nvSpPr>
        <p:spPr>
          <a:xfrm>
            <a:off x="7772400" y="616276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30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059EA-9529-452F-924D-7238EE6D26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000" b="1" dirty="0"/>
              <a:t>Individual Conversation Characteristics Curves (</a:t>
            </a:r>
            <a:r>
              <a:rPr lang="en-US" sz="2000" b="1" dirty="0">
                <a:solidFill>
                  <a:srgbClr val="FF0000"/>
                </a:solidFill>
              </a:rPr>
              <a:t>ICCC</a:t>
            </a:r>
            <a:r>
              <a:rPr lang="en-US" sz="2000" b="1" dirty="0"/>
              <a:t>) </a:t>
            </a:r>
            <a:br>
              <a:rPr lang="en-US" sz="2000" b="1" dirty="0"/>
            </a:br>
            <a:r>
              <a:rPr lang="en-US" sz="2000" b="1" dirty="0">
                <a:solidFill>
                  <a:srgbClr val="FF0000"/>
                </a:solidFill>
              </a:rPr>
              <a:t>as dynamic learner model for </a:t>
            </a:r>
            <a:br>
              <a:rPr lang="en-US" sz="2000" b="1" dirty="0"/>
            </a:br>
            <a:r>
              <a:rPr lang="en-US" sz="2000" b="1" dirty="0"/>
              <a:t>automated intelligent monitoring/moderating systems (</a:t>
            </a:r>
            <a:r>
              <a:rPr lang="en-US" sz="2000" b="1" dirty="0">
                <a:solidFill>
                  <a:srgbClr val="FF0000"/>
                </a:solidFill>
              </a:rPr>
              <a:t>AIMS</a:t>
            </a:r>
            <a:r>
              <a:rPr lang="en-US" sz="2000" b="1" dirty="0"/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10AE8C-17CC-47A0-B758-DC205DC6E8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Xiangen Hu</a:t>
            </a:r>
          </a:p>
          <a:p>
            <a:r>
              <a:rPr lang="en-US" sz="1800" dirty="0"/>
              <a:t>The University of Memphis (</a:t>
            </a:r>
            <a:r>
              <a:rPr lang="en-US" sz="1800" b="1" dirty="0">
                <a:solidFill>
                  <a:srgbClr val="FF0000"/>
                </a:solidFill>
              </a:rPr>
              <a:t>UM</a:t>
            </a:r>
            <a:r>
              <a:rPr lang="en-US" sz="1800" dirty="0"/>
              <a:t>) &amp; Central China Normal University (</a:t>
            </a:r>
            <a:r>
              <a:rPr lang="en-US" sz="1800" b="1" dirty="0">
                <a:solidFill>
                  <a:srgbClr val="FF0000"/>
                </a:solidFill>
              </a:rPr>
              <a:t>CCNU</a:t>
            </a:r>
            <a:r>
              <a:rPr 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93253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0B82-3925-4AD6-A7AD-CC0C91581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Communication Analysis (GCA)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E1282-1073-4A09-BEFD-C54208890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Basic Assumptions</a:t>
            </a:r>
          </a:p>
          <a:p>
            <a:pPr lvl="1"/>
            <a:r>
              <a:rPr lang="en-US" dirty="0"/>
              <a:t>A5: There is a semantic encoding method that is capable of computing the semantic similarity between any collection of NL contributions. </a:t>
            </a:r>
          </a:p>
          <a:p>
            <a:pPr lvl="2"/>
            <a:r>
              <a:rPr lang="en-US" dirty="0"/>
              <a:t>Such semantic similarity measure can be used to create a semantic classifier that can group contributions into semantically equivalent groups.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740F9A-AA2A-478E-93AD-892ADA8FC753}"/>
              </a:ext>
            </a:extLst>
          </p:cNvPr>
          <p:cNvSpPr txBox="1"/>
          <p:nvPr/>
        </p:nvSpPr>
        <p:spPr>
          <a:xfrm>
            <a:off x="7772400" y="616276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799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0B82-3925-4AD6-A7AD-CC0C91581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Communication Analysis (GCA)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E1282-1073-4A09-BEFD-C54208890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723" y="2093118"/>
            <a:ext cx="3592864" cy="3989995"/>
          </a:xfrm>
        </p:spPr>
        <p:txBody>
          <a:bodyPr>
            <a:normAutofit/>
          </a:bodyPr>
          <a:lstStyle/>
          <a:p>
            <a:r>
              <a:rPr lang="en-US" dirty="0"/>
              <a:t>GCA Measures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ffectLst/>
              </a:rPr>
              <a:t>Participation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ffectLst/>
              </a:rPr>
              <a:t>Overall Responsivity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Internal Cohesion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Social Impact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Newness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Communication Density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740F9A-AA2A-478E-93AD-892ADA8FC753}"/>
              </a:ext>
            </a:extLst>
          </p:cNvPr>
          <p:cNvSpPr txBox="1"/>
          <p:nvPr/>
        </p:nvSpPr>
        <p:spPr>
          <a:xfrm>
            <a:off x="7772400" y="616276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F01134-9CAD-40E0-A67C-8920D2C33B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957"/>
          <a:stretch/>
        </p:blipFill>
        <p:spPr>
          <a:xfrm>
            <a:off x="4419601" y="1789536"/>
            <a:ext cx="2106789" cy="468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22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662C13-D797-40AF-8207-7A3D79D15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Conversation Characteristics Curves (ICCC)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58222D-0E8E-4ACB-B4BD-281C00DBE8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444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0B82-3925-4AD6-A7AD-CC0C91581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Conversation Characteristics Curves (ICCC)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E1282-1073-4A09-BEFD-C54208890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from group discussions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740F9A-AA2A-478E-93AD-892ADA8FC753}"/>
              </a:ext>
            </a:extLst>
          </p:cNvPr>
          <p:cNvSpPr txBox="1"/>
          <p:nvPr/>
        </p:nvSpPr>
        <p:spPr>
          <a:xfrm>
            <a:off x="7772400" y="616276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5602" name="Picture 2" descr="Image result for xapi">
            <a:extLst>
              <a:ext uri="{FF2B5EF4-FFF2-40B4-BE49-F238E27FC236}">
                <a16:creationId xmlns:a16="http://schemas.microsoft.com/office/drawing/2014/main" id="{3406BEBD-4E2E-4233-964C-C60FD75E68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7" t="29205" r="16499" b="28625"/>
          <a:stretch/>
        </p:blipFill>
        <p:spPr bwMode="auto">
          <a:xfrm>
            <a:off x="3062021" y="3267139"/>
            <a:ext cx="5319713" cy="1606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Image result for xapi ADL">
            <a:extLst>
              <a:ext uri="{FF2B5EF4-FFF2-40B4-BE49-F238E27FC236}">
                <a16:creationId xmlns:a16="http://schemas.microsoft.com/office/drawing/2014/main" id="{F5E8BEF4-8F73-4129-8CEB-ECE394402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6" y="5372562"/>
            <a:ext cx="2328863" cy="148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50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0B82-3925-4AD6-A7AD-CC0C91581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Conversation Characteristics Curves (ICCC)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E1282-1073-4A09-BEFD-C54208890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from group discussions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740F9A-AA2A-478E-93AD-892ADA8FC753}"/>
              </a:ext>
            </a:extLst>
          </p:cNvPr>
          <p:cNvSpPr txBox="1"/>
          <p:nvPr/>
        </p:nvSpPr>
        <p:spPr>
          <a:xfrm>
            <a:off x="7772400" y="616276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2EDA77-0457-4FC6-87AA-739881D8C96E}"/>
              </a:ext>
            </a:extLst>
          </p:cNvPr>
          <p:cNvSpPr txBox="1"/>
          <p:nvPr/>
        </p:nvSpPr>
        <p:spPr>
          <a:xfrm>
            <a:off x="8510337" y="5870149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xAPI</a:t>
            </a:r>
            <a:r>
              <a:rPr lang="en-US" dirty="0"/>
              <a:t> Statement</a:t>
            </a:r>
          </a:p>
        </p:txBody>
      </p:sp>
      <p:pic>
        <p:nvPicPr>
          <p:cNvPr id="25602" name="Picture 2" descr="Image result for xapi">
            <a:extLst>
              <a:ext uri="{FF2B5EF4-FFF2-40B4-BE49-F238E27FC236}">
                <a16:creationId xmlns:a16="http://schemas.microsoft.com/office/drawing/2014/main" id="{3406BEBD-4E2E-4233-964C-C60FD75E68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7" t="29205" r="16499" b="28625"/>
          <a:stretch/>
        </p:blipFill>
        <p:spPr bwMode="auto">
          <a:xfrm>
            <a:off x="3434554" y="3402605"/>
            <a:ext cx="5319713" cy="160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21DBA6-AB92-4241-94D3-5045049A3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494" y="1941474"/>
            <a:ext cx="2887761" cy="3681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9E791B-4219-4440-997F-72D9250D2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650" y="3069430"/>
            <a:ext cx="5319713" cy="265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38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0B82-3925-4AD6-A7AD-CC0C91581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Conversation Characteristics Curves (ICCC)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E1282-1073-4A09-BEFD-C54208890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from group discussions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21DBA6-AB92-4241-94D3-5045049A3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494" y="1941474"/>
            <a:ext cx="2887761" cy="3681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740F9A-AA2A-478E-93AD-892ADA8FC753}"/>
              </a:ext>
            </a:extLst>
          </p:cNvPr>
          <p:cNvSpPr txBox="1"/>
          <p:nvPr/>
        </p:nvSpPr>
        <p:spPr>
          <a:xfrm>
            <a:off x="7772400" y="616276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2EDA77-0457-4FC6-87AA-739881D8C96E}"/>
              </a:ext>
            </a:extLst>
          </p:cNvPr>
          <p:cNvSpPr txBox="1"/>
          <p:nvPr/>
        </p:nvSpPr>
        <p:spPr>
          <a:xfrm>
            <a:off x="8510337" y="5870149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xAPI</a:t>
            </a:r>
            <a:r>
              <a:rPr lang="en-US" dirty="0"/>
              <a:t> Statement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9E791B-4219-4440-997F-72D9250D2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650" y="3069430"/>
            <a:ext cx="5319713" cy="26598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5B7686-C947-4D8E-AE29-A606C90282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7" t="13739" b="60056"/>
          <a:stretch/>
        </p:blipFill>
        <p:spPr>
          <a:xfrm>
            <a:off x="2215762" y="3429000"/>
            <a:ext cx="7760475" cy="147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203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0B82-3925-4AD6-A7AD-CC0C91581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Conversation Characteristics Curves (ICCC)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E1282-1073-4A09-BEFD-C54208890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from group discussions</a:t>
            </a:r>
          </a:p>
          <a:p>
            <a:pPr lvl="1" fontAlgn="base"/>
            <a:r>
              <a:rPr lang="en-US" i="1" u="sng" dirty="0">
                <a:effectLst/>
              </a:rPr>
              <a:t>actor</a:t>
            </a:r>
            <a:r>
              <a:rPr lang="en-US" i="1" dirty="0">
                <a:effectLst/>
              </a:rPr>
              <a:t> </a:t>
            </a:r>
            <a:r>
              <a:rPr lang="en-US" dirty="0">
                <a:effectLst/>
              </a:rPr>
              <a:t>is a unique identifier for the participant (avatars or humans). </a:t>
            </a:r>
          </a:p>
          <a:p>
            <a:pPr lvl="1" fontAlgn="base"/>
            <a:r>
              <a:rPr lang="en-US" i="1" u="sng" dirty="0">
                <a:effectLst/>
              </a:rPr>
              <a:t>verb</a:t>
            </a:r>
            <a:r>
              <a:rPr lang="en-US" i="1" dirty="0">
                <a:effectLst/>
              </a:rPr>
              <a:t> </a:t>
            </a:r>
            <a:r>
              <a:rPr lang="en-US" dirty="0">
                <a:effectLst/>
              </a:rPr>
              <a:t>is a collection of speech act classifiers such as “answered”, “asked”, etc. They are a small subset of </a:t>
            </a:r>
            <a:r>
              <a:rPr lang="en-US" dirty="0" err="1">
                <a:effectLst/>
              </a:rPr>
              <a:t>xAPI</a:t>
            </a:r>
            <a:r>
              <a:rPr lang="en-US" dirty="0">
                <a:effectLst/>
              </a:rPr>
              <a:t> vocabulary (</a:t>
            </a:r>
            <a:r>
              <a:rPr lang="en-US" u="sng" dirty="0">
                <a:effectLst/>
                <a:hlinkClick r:id="rId2"/>
              </a:rPr>
              <a:t>http://xapi.vocab.pub/verbs/index.html</a:t>
            </a:r>
            <a:r>
              <a:rPr lang="en-US" dirty="0">
                <a:effectLst/>
              </a:rPr>
              <a:t>). </a:t>
            </a:r>
          </a:p>
          <a:p>
            <a:pPr lvl="1" fontAlgn="base"/>
            <a:r>
              <a:rPr lang="en-US" i="1" u="sng" dirty="0">
                <a:effectLst/>
              </a:rPr>
              <a:t>object</a:t>
            </a:r>
            <a:r>
              <a:rPr lang="en-US" dirty="0">
                <a:effectLst/>
              </a:rPr>
              <a:t> would be the contribution of the actor, in natural language, and</a:t>
            </a:r>
          </a:p>
          <a:p>
            <a:pPr lvl="1" fontAlgn="base"/>
            <a:r>
              <a:rPr lang="en-US" i="1" u="sng" dirty="0">
                <a:effectLst/>
              </a:rPr>
              <a:t>target</a:t>
            </a:r>
            <a:r>
              <a:rPr lang="en-US" i="1" dirty="0">
                <a:effectLst/>
              </a:rPr>
              <a:t> </a:t>
            </a:r>
            <a:r>
              <a:rPr lang="en-US" dirty="0">
                <a:effectLst/>
              </a:rPr>
              <a:t>of the contribution, which is a subset of all participating avatars and human.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740F9A-AA2A-478E-93AD-892ADA8FC753}"/>
              </a:ext>
            </a:extLst>
          </p:cNvPr>
          <p:cNvSpPr txBox="1"/>
          <p:nvPr/>
        </p:nvSpPr>
        <p:spPr>
          <a:xfrm>
            <a:off x="7772400" y="616276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293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0B82-3925-4AD6-A7AD-CC0C91581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Conversation Characteristics Curves (ICCC)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E1282-1073-4A09-BEFD-C54208890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from group discussions</a:t>
            </a:r>
          </a:p>
          <a:p>
            <a:pPr lvl="1" fontAlgn="base"/>
            <a:r>
              <a:rPr lang="en-US" i="1" u="sng" dirty="0">
                <a:effectLst/>
              </a:rPr>
              <a:t>actor</a:t>
            </a:r>
            <a:r>
              <a:rPr lang="en-US" i="1" dirty="0">
                <a:effectLst/>
              </a:rPr>
              <a:t> </a:t>
            </a:r>
            <a:r>
              <a:rPr lang="en-US" dirty="0">
                <a:effectLst/>
              </a:rPr>
              <a:t>is a unique identifier for the participant (avatars or humans). </a:t>
            </a:r>
          </a:p>
          <a:p>
            <a:pPr lvl="1" fontAlgn="base"/>
            <a:r>
              <a:rPr lang="en-US" i="1" u="sng" dirty="0">
                <a:effectLst/>
              </a:rPr>
              <a:t>verb</a:t>
            </a:r>
            <a:r>
              <a:rPr lang="en-US" i="1" dirty="0">
                <a:effectLst/>
              </a:rPr>
              <a:t> </a:t>
            </a:r>
            <a:r>
              <a:rPr lang="en-US" dirty="0">
                <a:effectLst/>
              </a:rPr>
              <a:t>is a collection of speech act classifiers such as “answered”, “asked”, etc. They are a small subset of </a:t>
            </a:r>
            <a:r>
              <a:rPr lang="en-US" dirty="0" err="1">
                <a:effectLst/>
              </a:rPr>
              <a:t>xAPI</a:t>
            </a:r>
            <a:r>
              <a:rPr lang="en-US" dirty="0">
                <a:effectLst/>
              </a:rPr>
              <a:t> vocabulary (</a:t>
            </a:r>
            <a:r>
              <a:rPr lang="en-US" u="sng" dirty="0">
                <a:effectLst/>
                <a:hlinkClick r:id="rId2"/>
              </a:rPr>
              <a:t>http://xapi.vocab.pub/verbs/index.html</a:t>
            </a:r>
            <a:r>
              <a:rPr lang="en-US" dirty="0">
                <a:effectLst/>
              </a:rPr>
              <a:t>). </a:t>
            </a:r>
          </a:p>
          <a:p>
            <a:pPr lvl="1" fontAlgn="base"/>
            <a:r>
              <a:rPr lang="en-US" i="1" u="sng" dirty="0">
                <a:effectLst/>
              </a:rPr>
              <a:t>object</a:t>
            </a:r>
            <a:r>
              <a:rPr lang="en-US" dirty="0">
                <a:effectLst/>
              </a:rPr>
              <a:t> would be the contribution of the actor, in natural language, and</a:t>
            </a:r>
          </a:p>
          <a:p>
            <a:pPr lvl="1" fontAlgn="base"/>
            <a:r>
              <a:rPr lang="en-US" i="1" u="sng" dirty="0">
                <a:effectLst/>
              </a:rPr>
              <a:t>target</a:t>
            </a:r>
            <a:r>
              <a:rPr lang="en-US" i="1" dirty="0">
                <a:effectLst/>
              </a:rPr>
              <a:t> </a:t>
            </a:r>
            <a:r>
              <a:rPr lang="en-US" dirty="0">
                <a:effectLst/>
              </a:rPr>
              <a:t>of the contribution, which is a subset of all participating avatars and human.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740F9A-AA2A-478E-93AD-892ADA8FC753}"/>
              </a:ext>
            </a:extLst>
          </p:cNvPr>
          <p:cNvSpPr txBox="1"/>
          <p:nvPr/>
        </p:nvSpPr>
        <p:spPr>
          <a:xfrm>
            <a:off x="7772400" y="616276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1035AE-2240-419E-9DDC-1449F48CE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1" y="1851627"/>
            <a:ext cx="9631363" cy="4573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9740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0B82-3925-4AD6-A7AD-CC0C91581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Conversation Characteristics Curves (ICCC)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E1282-1073-4A09-BEFD-C54208890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723" y="2093118"/>
            <a:ext cx="3592864" cy="3989995"/>
          </a:xfrm>
        </p:spPr>
        <p:txBody>
          <a:bodyPr>
            <a:normAutofit/>
          </a:bodyPr>
          <a:lstStyle/>
          <a:p>
            <a:r>
              <a:rPr lang="en-US" dirty="0"/>
              <a:t>GCA Measures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ffectLst/>
              </a:rPr>
              <a:t>Participation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ffectLst/>
              </a:rPr>
              <a:t>Overall Responsivity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Internal Cohesion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Social Impact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Newness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Communication Density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740F9A-AA2A-478E-93AD-892ADA8FC753}"/>
              </a:ext>
            </a:extLst>
          </p:cNvPr>
          <p:cNvSpPr txBox="1"/>
          <p:nvPr/>
        </p:nvSpPr>
        <p:spPr>
          <a:xfrm>
            <a:off x="7772400" y="616276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F01134-9CAD-40E0-A67C-8920D2C33B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957"/>
          <a:stretch/>
        </p:blipFill>
        <p:spPr>
          <a:xfrm>
            <a:off x="4419601" y="1789536"/>
            <a:ext cx="2106789" cy="468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73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0B82-3925-4AD6-A7AD-CC0C91581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Conversation Characteristics Curves (ICCC)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E1282-1073-4A09-BEFD-C54208890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723" y="2093118"/>
            <a:ext cx="3592864" cy="3989995"/>
          </a:xfrm>
        </p:spPr>
        <p:txBody>
          <a:bodyPr>
            <a:normAutofit/>
          </a:bodyPr>
          <a:lstStyle/>
          <a:p>
            <a:r>
              <a:rPr lang="en-US" dirty="0"/>
              <a:t>GCA Measures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ffectLst/>
              </a:rPr>
              <a:t>Participation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ffectLst/>
              </a:rPr>
              <a:t>Overall Responsivity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Internal Cohesion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Social Impact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Newness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Communication Density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740F9A-AA2A-478E-93AD-892ADA8FC753}"/>
              </a:ext>
            </a:extLst>
          </p:cNvPr>
          <p:cNvSpPr txBox="1"/>
          <p:nvPr/>
        </p:nvSpPr>
        <p:spPr>
          <a:xfrm>
            <a:off x="7772400" y="616276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F01134-9CAD-40E0-A67C-8920D2C33B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2056"/>
          <a:stretch/>
        </p:blipFill>
        <p:spPr>
          <a:xfrm>
            <a:off x="4419601" y="1789536"/>
            <a:ext cx="4995332" cy="468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2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4C602A-D633-40DB-83FA-80FDDF49F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161" y="553156"/>
            <a:ext cx="3285975" cy="4227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93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FC49B1-429D-4E93-984F-A8ED2CAD4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Representation &amp; Analysis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SRA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for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ICCC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578C57-15E4-4370-9801-4E878E3B9B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320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0B82-3925-4AD6-A7AD-CC0C91581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SRA for ICCC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E1282-1073-4A09-BEFD-C54208890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723" y="2093118"/>
            <a:ext cx="10689344" cy="3989995"/>
          </a:xfrm>
        </p:spPr>
        <p:txBody>
          <a:bodyPr>
            <a:normAutofit/>
          </a:bodyPr>
          <a:lstStyle/>
          <a:p>
            <a:r>
              <a:rPr lang="en-US" altLang="zh-CN" dirty="0"/>
              <a:t>Basic Assumptions</a:t>
            </a:r>
          </a:p>
          <a:p>
            <a:pPr lvl="1"/>
            <a:r>
              <a:rPr lang="en-US" altLang="zh-CN" dirty="0"/>
              <a:t>A1: …….</a:t>
            </a:r>
          </a:p>
          <a:p>
            <a:pPr lvl="1"/>
            <a:r>
              <a:rPr lang="en-US" altLang="zh-CN" dirty="0"/>
              <a:t>A2: …….</a:t>
            </a:r>
          </a:p>
          <a:p>
            <a:pPr lvl="1"/>
            <a:r>
              <a:rPr lang="en-US" altLang="zh-CN" dirty="0"/>
              <a:t>A3: NL participation</a:t>
            </a:r>
          </a:p>
          <a:p>
            <a:pPr lvl="1"/>
            <a:r>
              <a:rPr lang="en-US" altLang="zh-CN" dirty="0"/>
              <a:t>A4: …….</a:t>
            </a:r>
          </a:p>
          <a:p>
            <a:pPr lvl="1"/>
            <a:r>
              <a:rPr lang="en-US" altLang="zh-CN" dirty="0"/>
              <a:t>A5:  Semantic Encoding/Decoding Technology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740F9A-AA2A-478E-93AD-892ADA8FC753}"/>
              </a:ext>
            </a:extLst>
          </p:cNvPr>
          <p:cNvSpPr txBox="1"/>
          <p:nvPr/>
        </p:nvSpPr>
        <p:spPr>
          <a:xfrm>
            <a:off x="7772400" y="616276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0464B28-0A42-4AB2-B44C-86171BDE0C55}"/>
              </a:ext>
            </a:extLst>
          </p:cNvPr>
          <p:cNvSpPr/>
          <p:nvPr/>
        </p:nvSpPr>
        <p:spPr>
          <a:xfrm>
            <a:off x="6486700" y="1701800"/>
            <a:ext cx="4481688" cy="3454400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Semantic Representation &amp; Analysis</a:t>
            </a:r>
          </a:p>
          <a:p>
            <a:pPr algn="ctr"/>
            <a:r>
              <a:rPr lang="en-US" sz="4000" dirty="0"/>
              <a:t>(SRA)</a:t>
            </a:r>
          </a:p>
        </p:txBody>
      </p:sp>
    </p:spTree>
    <p:extLst>
      <p:ext uri="{BB962C8B-B14F-4D97-AF65-F5344CB8AC3E}">
        <p14:creationId xmlns:p14="http://schemas.microsoft.com/office/powerpoint/2010/main" val="33269084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0B82-3925-4AD6-A7AD-CC0C91581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SRA for ICCC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E1282-1073-4A09-BEFD-C54208890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723" y="2093118"/>
            <a:ext cx="10689344" cy="3989995"/>
          </a:xfrm>
        </p:spPr>
        <p:txBody>
          <a:bodyPr>
            <a:normAutofit/>
          </a:bodyPr>
          <a:lstStyle/>
          <a:p>
            <a:r>
              <a:rPr lang="en-US" altLang="zh-CN" dirty="0"/>
              <a:t>Basic Assumption of SRA</a:t>
            </a:r>
          </a:p>
          <a:p>
            <a:pPr lvl="1"/>
            <a:r>
              <a:rPr lang="en-US" altLang="zh-CN" dirty="0"/>
              <a:t>Unified semantic representation --- Vector form for semantic representation</a:t>
            </a:r>
          </a:p>
          <a:p>
            <a:pPr lvl="1"/>
            <a:r>
              <a:rPr lang="en-US" altLang="zh-CN" dirty="0"/>
              <a:t>Similarity measure with each vector-based model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740F9A-AA2A-478E-93AD-892ADA8FC753}"/>
              </a:ext>
            </a:extLst>
          </p:cNvPr>
          <p:cNvSpPr txBox="1"/>
          <p:nvPr/>
        </p:nvSpPr>
        <p:spPr>
          <a:xfrm>
            <a:off x="7772400" y="616276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0947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0B82-3925-4AD6-A7AD-CC0C91581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SRA for ICCC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E1282-1073-4A09-BEFD-C54208890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723" y="2093118"/>
            <a:ext cx="10689344" cy="3989995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Basic Assumption of SRA</a:t>
            </a:r>
          </a:p>
          <a:p>
            <a:pPr lvl="1" fontAlgn="base"/>
            <a:r>
              <a:rPr lang="en-US" i="1" dirty="0">
                <a:effectLst/>
              </a:rPr>
              <a:t>Hierarchical</a:t>
            </a:r>
            <a:r>
              <a:rPr lang="en-US" dirty="0">
                <a:effectLst/>
              </a:rPr>
              <a:t>:</a:t>
            </a:r>
            <a:r>
              <a:rPr lang="en-US" i="1" dirty="0">
                <a:effectLst/>
              </a:rPr>
              <a:t> </a:t>
            </a:r>
          </a:p>
          <a:p>
            <a:pPr lvl="2" fontAlgn="base"/>
            <a:r>
              <a:rPr lang="en-US" dirty="0">
                <a:effectLst/>
              </a:rPr>
              <a:t>Semantics of different levels of a language entity may be represented differently.</a:t>
            </a:r>
          </a:p>
          <a:p>
            <a:pPr lvl="1" fontAlgn="base"/>
            <a:r>
              <a:rPr lang="en-US" i="1" dirty="0">
                <a:effectLst/>
              </a:rPr>
              <a:t>Algebraic</a:t>
            </a:r>
            <a:r>
              <a:rPr lang="en-US" dirty="0">
                <a:effectLst/>
              </a:rPr>
              <a:t>: </a:t>
            </a:r>
          </a:p>
          <a:p>
            <a:pPr lvl="2" fontAlgn="base"/>
            <a:r>
              <a:rPr lang="en-US" dirty="0">
                <a:effectLst/>
              </a:rPr>
              <a:t>The semantics of any level of language entities must be capable of being represented numerically or algebraically.</a:t>
            </a:r>
          </a:p>
          <a:p>
            <a:pPr lvl="1" fontAlgn="base"/>
            <a:r>
              <a:rPr lang="en-US" i="1" dirty="0">
                <a:effectLst/>
              </a:rPr>
              <a:t>Computational</a:t>
            </a:r>
            <a:r>
              <a:rPr lang="en-US" dirty="0">
                <a:effectLst/>
              </a:rPr>
              <a:t>: </a:t>
            </a:r>
          </a:p>
          <a:p>
            <a:pPr lvl="2" fontAlgn="base"/>
            <a:r>
              <a:rPr lang="en-US" dirty="0">
                <a:effectLst/>
              </a:rPr>
              <a:t>The semantic representations of a higher-level language entity are computed as a function of semantic representations for its lower-level language entities. </a:t>
            </a:r>
          </a:p>
          <a:p>
            <a:pPr lvl="2" fontAlgn="base"/>
            <a:r>
              <a:rPr lang="en-US" dirty="0">
                <a:effectLst/>
              </a:rPr>
              <a:t>At the lowest level of language entities, a numerical semantic comparison measure must exist between any two items (e.g., words).</a:t>
            </a:r>
          </a:p>
          <a:p>
            <a:endParaRPr lang="en-US" altLang="zh-C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740F9A-AA2A-478E-93AD-892ADA8FC753}"/>
              </a:ext>
            </a:extLst>
          </p:cNvPr>
          <p:cNvSpPr txBox="1"/>
          <p:nvPr/>
        </p:nvSpPr>
        <p:spPr>
          <a:xfrm>
            <a:off x="7772400" y="616276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4295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0B82-3925-4AD6-A7AD-CC0C91581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SRA for ICCC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E1282-1073-4A09-BEFD-C54208890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723" y="2093118"/>
            <a:ext cx="10689344" cy="3989995"/>
          </a:xfrm>
        </p:spPr>
        <p:txBody>
          <a:bodyPr>
            <a:normAutofit/>
          </a:bodyPr>
          <a:lstStyle/>
          <a:p>
            <a:r>
              <a:rPr lang="en-US" altLang="zh-CN" dirty="0"/>
              <a:t>Induced Semantic Structure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740F9A-AA2A-478E-93AD-892ADA8FC753}"/>
              </a:ext>
            </a:extLst>
          </p:cNvPr>
          <p:cNvSpPr txBox="1"/>
          <p:nvPr/>
        </p:nvSpPr>
        <p:spPr>
          <a:xfrm>
            <a:off x="7772400" y="616276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9698" name="Picture 2" descr="https://lh3.googleusercontent.com/yeWBevgDXyHvjFV-87UCV2XwVImQouAEOiFMQB-sr-147nMJ-3IX6-k-sG2U-keCWMczu5Z-cANTnWvuHxuiNpX-jgy6HyXcGFdPC7sDi4xSyDx86m3WM941kPLzlCO2lmoqI_c">
            <a:extLst>
              <a:ext uri="{FF2B5EF4-FFF2-40B4-BE49-F238E27FC236}">
                <a16:creationId xmlns:a16="http://schemas.microsoft.com/office/drawing/2014/main" id="{8020CF00-14BC-41F6-BAA9-7444996A5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785" y="1810053"/>
            <a:ext cx="4315265" cy="4537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5543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0B82-3925-4AD6-A7AD-CC0C91581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SRA for ICCC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E1282-1073-4A09-BEFD-C54208890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723" y="2093118"/>
            <a:ext cx="10689344" cy="3989995"/>
          </a:xfrm>
        </p:spPr>
        <p:txBody>
          <a:bodyPr>
            <a:normAutofit/>
          </a:bodyPr>
          <a:lstStyle/>
          <a:p>
            <a:r>
              <a:rPr lang="en-US" altLang="zh-CN" dirty="0"/>
              <a:t>Induced Semantic Structure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740F9A-AA2A-478E-93AD-892ADA8FC753}"/>
              </a:ext>
            </a:extLst>
          </p:cNvPr>
          <p:cNvSpPr txBox="1"/>
          <p:nvPr/>
        </p:nvSpPr>
        <p:spPr>
          <a:xfrm>
            <a:off x="7772400" y="616276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8914" name="Picture 2" descr="https://lh3.googleusercontent.com/UGlVsv9JpYkxdcQoY9yuIYWw4SkmHVZGkzzzB9DK9jhQ2wTtsiKjHmLFFNXWUDnzrkNSuweXNwweDQ-sKQSA5PMSDLdeygiAuTAY8vAg2HpxLTVYBOAU_eLjwfy1v7j8PvvDhr0">
            <a:extLst>
              <a:ext uri="{FF2B5EF4-FFF2-40B4-BE49-F238E27FC236}">
                <a16:creationId xmlns:a16="http://schemas.microsoft.com/office/drawing/2014/main" id="{FF9F595C-DE5F-48AE-A859-88EA5AD17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" t="6899" r="7195"/>
          <a:stretch/>
        </p:blipFill>
        <p:spPr bwMode="auto">
          <a:xfrm>
            <a:off x="4854786" y="1867611"/>
            <a:ext cx="4582725" cy="4371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732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0B82-3925-4AD6-A7AD-CC0C91581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SRA for ICCC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E1282-1073-4A09-BEFD-C54208890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723" y="2093118"/>
            <a:ext cx="10689344" cy="3989995"/>
          </a:xfrm>
        </p:spPr>
        <p:txBody>
          <a:bodyPr>
            <a:normAutofit/>
          </a:bodyPr>
          <a:lstStyle/>
          <a:p>
            <a:r>
              <a:rPr lang="en-US" altLang="zh-CN" dirty="0"/>
              <a:t>Induced Semantic Structure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740F9A-AA2A-478E-93AD-892ADA8FC753}"/>
              </a:ext>
            </a:extLst>
          </p:cNvPr>
          <p:cNvSpPr txBox="1"/>
          <p:nvPr/>
        </p:nvSpPr>
        <p:spPr>
          <a:xfrm>
            <a:off x="7772400" y="6162761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644605-9A6D-4FEE-8FFF-E65ACC5E5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709" y="388032"/>
            <a:ext cx="5085907" cy="3330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4656A4-AD56-4C4E-B027-573ABD399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3" y="3275728"/>
            <a:ext cx="6295187" cy="2970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82398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4E4B0A-EFC5-4F63-A201-AF85831AC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of Participants using ICCC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B925C4-DDBF-444E-AF07-E954DBA295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1835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2E2D56-A7C2-47B8-907B-B23512F16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of Participants using ICCC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B0F521-4A50-4F25-A9BD-6CDA9562B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4995333" cy="3293185"/>
          </a:xfrm>
        </p:spPr>
        <p:txBody>
          <a:bodyPr/>
          <a:lstStyle/>
          <a:p>
            <a:r>
              <a:rPr lang="en-US" dirty="0"/>
              <a:t>GCA Measures for all participants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ffectLst/>
              </a:rPr>
              <a:t>Participation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effectLst/>
              </a:rPr>
              <a:t>Overall Responsivity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Internal Cohesion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Social Impact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Newness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Communication Density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C8E9F2-2663-41B7-AA2E-D6EDBFEE89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-2056"/>
          <a:stretch/>
        </p:blipFill>
        <p:spPr>
          <a:xfrm>
            <a:off x="6459417" y="1761400"/>
            <a:ext cx="4995332" cy="468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294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B97FBC-CFF0-4584-B654-1B65085D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applications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88C190-CE54-4531-B757-FC007E98EE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55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4C602A-D633-40DB-83FA-80FDDF49F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161" y="553156"/>
            <a:ext cx="3285975" cy="4227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E88BF3-96DC-478D-BFFE-5ED953428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144" y="1067506"/>
            <a:ext cx="3361627" cy="4227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57134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37C975-4813-49D2-98F5-E3DAB00BB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applications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CE3918-9BA7-4879-8EBC-6640ECB25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69613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Optimal dialog in Multi Avatar/Team Tutoring Systems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5DDBB7-0614-4AFA-8D6D-831B71482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094" y="3001772"/>
            <a:ext cx="4298464" cy="338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439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37C975-4813-49D2-98F5-E3DAB00BB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applications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CE3918-9BA7-4879-8EBC-6640ECB25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696138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/>
              <a:t>Optimize Team Training Efficiency</a:t>
            </a:r>
          </a:p>
        </p:txBody>
      </p:sp>
      <p:pic>
        <p:nvPicPr>
          <p:cNvPr id="39938" name="Picture 2" descr="Image result for team training">
            <a:extLst>
              <a:ext uri="{FF2B5EF4-FFF2-40B4-BE49-F238E27FC236}">
                <a16:creationId xmlns:a16="http://schemas.microsoft.com/office/drawing/2014/main" id="{353390DE-CD14-4218-B355-04B362E61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1" y="2841351"/>
            <a:ext cx="5019174" cy="36312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4943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37C975-4813-49D2-98F5-E3DAB00BB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applications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CE3918-9BA7-4879-8EBC-6640ECB25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696138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/>
              <a:t>Regulate Group Behavior</a:t>
            </a:r>
          </a:p>
        </p:txBody>
      </p:sp>
      <p:pic>
        <p:nvPicPr>
          <p:cNvPr id="44034" name="Picture 2" descr="Image result for Group behavior">
            <a:extLst>
              <a:ext uri="{FF2B5EF4-FFF2-40B4-BE49-F238E27FC236}">
                <a16:creationId xmlns:a16="http://schemas.microsoft.com/office/drawing/2014/main" id="{0F02E758-DD77-4FE0-A164-1DF4D1AA5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088" y="2665022"/>
            <a:ext cx="5515774" cy="3820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2566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059EA-9529-452F-924D-7238EE6D2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ICCC</a:t>
            </a:r>
            <a:br>
              <a:rPr lang="en-US" b="1" dirty="0"/>
            </a:br>
            <a:r>
              <a:rPr lang="en-US" b="1" dirty="0"/>
              <a:t>automated intelligent monitoring/moderating systems</a:t>
            </a:r>
          </a:p>
        </p:txBody>
      </p:sp>
      <p:pic>
        <p:nvPicPr>
          <p:cNvPr id="45058" name="Picture 2" descr="Image result for Questions?">
            <a:extLst>
              <a:ext uri="{FF2B5EF4-FFF2-40B4-BE49-F238E27FC236}">
                <a16:creationId xmlns:a16="http://schemas.microsoft.com/office/drawing/2014/main" id="{D9694D95-6718-47AA-9F3A-03279FB9D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982" y="4471768"/>
            <a:ext cx="3984036" cy="2238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48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4C602A-D633-40DB-83FA-80FDDF49F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161" y="553156"/>
            <a:ext cx="3285975" cy="4227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E88BF3-96DC-478D-BFFE-5ED953428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144" y="1067506"/>
            <a:ext cx="3361627" cy="4227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 descr="Image result for nia dowell">
            <a:extLst>
              <a:ext uri="{FF2B5EF4-FFF2-40B4-BE49-F238E27FC236}">
                <a16:creationId xmlns:a16="http://schemas.microsoft.com/office/drawing/2014/main" id="{00936374-E9AB-4C41-A23C-C5FA91FD3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515" y="160124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zhiqiang cai memphis">
            <a:extLst>
              <a:ext uri="{FF2B5EF4-FFF2-40B4-BE49-F238E27FC236}">
                <a16:creationId xmlns:a16="http://schemas.microsoft.com/office/drawing/2014/main" id="{73CC796D-4143-4022-A8AF-E92CC0865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69" y="179174"/>
            <a:ext cx="2152650" cy="21240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9AD0B9-2569-4F09-8617-879575C258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3515" y="2458317"/>
            <a:ext cx="2167479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339FFA-04EB-4C24-9A18-1875A4FD7D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9154" y="2314241"/>
            <a:ext cx="1982650" cy="22295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068356-BDF3-4954-8C1E-586AB6CB92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8761" y="4516459"/>
            <a:ext cx="1716986" cy="21814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0A4719-8B97-4E07-A028-F7C5EE156E36}"/>
              </a:ext>
            </a:extLst>
          </p:cNvPr>
          <p:cNvSpPr txBox="1"/>
          <p:nvPr/>
        </p:nvSpPr>
        <p:spPr>
          <a:xfrm>
            <a:off x="8953727" y="5471039"/>
            <a:ext cx="151807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Short</a:t>
            </a:r>
          </a:p>
        </p:txBody>
      </p:sp>
    </p:spTree>
    <p:extLst>
      <p:ext uri="{BB962C8B-B14F-4D97-AF65-F5344CB8AC3E}">
        <p14:creationId xmlns:p14="http://schemas.microsoft.com/office/powerpoint/2010/main" val="4223683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2EF70-8385-4B18-BA15-4C0C1AE83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F5F4B-BBA7-4B72-B3D5-E88586C1FE9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dirty="0"/>
              <a:t>Group Communication Analysis (GCA)</a:t>
            </a:r>
          </a:p>
          <a:p>
            <a:r>
              <a:rPr lang="en-US" dirty="0"/>
              <a:t>Individual Conversation Characteristics Curves (ICCC)</a:t>
            </a:r>
          </a:p>
          <a:p>
            <a:r>
              <a:rPr lang="en-US" dirty="0"/>
              <a:t>Semantic Representation &amp; Analysis (SRA) for ICCC</a:t>
            </a:r>
          </a:p>
          <a:p>
            <a:r>
              <a:rPr lang="en-US" dirty="0"/>
              <a:t>Model of Participants using ICCC</a:t>
            </a:r>
          </a:p>
          <a:p>
            <a:r>
              <a:rPr lang="en-US" dirty="0"/>
              <a:t>Potential applications</a:t>
            </a:r>
          </a:p>
          <a:p>
            <a:r>
              <a:rPr lang="en-US" dirty="0"/>
              <a:t>Summary /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20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662C13-D797-40AF-8207-7A3D79D15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58222D-0E8E-4ACB-B4BD-281C00DBE8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53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2EF70-8385-4B18-BA15-4C0C1AE83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10244" name="Picture 4" descr="Image result for team discussions">
            <a:extLst>
              <a:ext uri="{FF2B5EF4-FFF2-40B4-BE49-F238E27FC236}">
                <a16:creationId xmlns:a16="http://schemas.microsoft.com/office/drawing/2014/main" id="{FEB97333-0892-43BE-AA58-CDB94952B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462" y="3935665"/>
            <a:ext cx="2859643" cy="1823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age result for team discussions">
            <a:extLst>
              <a:ext uri="{FF2B5EF4-FFF2-40B4-BE49-F238E27FC236}">
                <a16:creationId xmlns:a16="http://schemas.microsoft.com/office/drawing/2014/main" id="{B142541D-9DF5-40F9-B936-992E589AC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553" y="1568824"/>
            <a:ext cx="5438858" cy="4429004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Related image">
            <a:extLst>
              <a:ext uri="{FF2B5EF4-FFF2-40B4-BE49-F238E27FC236}">
                <a16:creationId xmlns:a16="http://schemas.microsoft.com/office/drawing/2014/main" id="{33E58AAF-4E5A-47F9-A787-E9D6067F7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105" y="2097088"/>
            <a:ext cx="2967789" cy="15418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51354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2EF70-8385-4B18-BA15-4C0C1AE83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11266" name="Picture 2" descr="Image result for autotutor">
            <a:extLst>
              <a:ext uri="{FF2B5EF4-FFF2-40B4-BE49-F238E27FC236}">
                <a16:creationId xmlns:a16="http://schemas.microsoft.com/office/drawing/2014/main" id="{2C777457-46DE-485C-B3CB-A0281095C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79" y="1725947"/>
            <a:ext cx="2466975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elated image">
            <a:extLst>
              <a:ext uri="{FF2B5EF4-FFF2-40B4-BE49-F238E27FC236}">
                <a16:creationId xmlns:a16="http://schemas.microsoft.com/office/drawing/2014/main" id="{FFDF2B26-19AF-4C20-847C-847ABBC7C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763" y="195336"/>
            <a:ext cx="2589624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1597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1800</TotalTime>
  <Words>880</Words>
  <Application>Microsoft Office PowerPoint</Application>
  <PresentationFormat>Widescreen</PresentationFormat>
  <Paragraphs>139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宋体</vt:lpstr>
      <vt:lpstr>Arial</vt:lpstr>
      <vt:lpstr>Trebuchet MS</vt:lpstr>
      <vt:lpstr>Tw Cen MT</vt:lpstr>
      <vt:lpstr>Circuit</vt:lpstr>
      <vt:lpstr>ICCC  as dynamic learner model for  AIMS</vt:lpstr>
      <vt:lpstr>Individual Conversation Characteristics Curves (ICCC)  as dynamic learner model for  automated intelligent monitoring/moderating systems (AIMS)</vt:lpstr>
      <vt:lpstr>PowerPoint Presentation</vt:lpstr>
      <vt:lpstr>PowerPoint Presentation</vt:lpstr>
      <vt:lpstr>PowerPoint Presentation</vt:lpstr>
      <vt:lpstr>Outline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background</vt:lpstr>
      <vt:lpstr>Group Communication Analysis (GCA)</vt:lpstr>
      <vt:lpstr>Group Communication Analysis (GCA)</vt:lpstr>
      <vt:lpstr>Group Communication Analysis (GCA)</vt:lpstr>
      <vt:lpstr>Group Communication Analysis (GCA)</vt:lpstr>
      <vt:lpstr>Group Communication Analysis (GCA)</vt:lpstr>
      <vt:lpstr>Group Communication Analysis (GCA)</vt:lpstr>
      <vt:lpstr>Group Communication Analysis (GCA)</vt:lpstr>
      <vt:lpstr>Individual Conversation Characteristics Curves (ICCC)</vt:lpstr>
      <vt:lpstr>Individual Conversation Characteristics Curves (ICCC)</vt:lpstr>
      <vt:lpstr>Individual Conversation Characteristics Curves (ICCC)</vt:lpstr>
      <vt:lpstr>Individual Conversation Characteristics Curves (ICCC)</vt:lpstr>
      <vt:lpstr>Individual Conversation Characteristics Curves (ICCC)</vt:lpstr>
      <vt:lpstr>Individual Conversation Characteristics Curves (ICCC)</vt:lpstr>
      <vt:lpstr>Individual Conversation Characteristics Curves (ICCC)</vt:lpstr>
      <vt:lpstr>Individual Conversation Characteristics Curves (ICCC)</vt:lpstr>
      <vt:lpstr>Semantic Representation &amp; Analysis  (SRA)  for  ICCC </vt:lpstr>
      <vt:lpstr>SRA for ICCC</vt:lpstr>
      <vt:lpstr>SRA for ICCC</vt:lpstr>
      <vt:lpstr>SRA for ICCC</vt:lpstr>
      <vt:lpstr>SRA for ICCC</vt:lpstr>
      <vt:lpstr>SRA for ICCC</vt:lpstr>
      <vt:lpstr>SRA for ICCC</vt:lpstr>
      <vt:lpstr>Model of Participants using ICCC</vt:lpstr>
      <vt:lpstr>Model of Participants using ICCC</vt:lpstr>
      <vt:lpstr>Potential applications</vt:lpstr>
      <vt:lpstr>Potential applications</vt:lpstr>
      <vt:lpstr>Potential applications</vt:lpstr>
      <vt:lpstr>Potential applications</vt:lpstr>
      <vt:lpstr>ICCC automated intelligent monitoring/moderating systems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xiangen hu</dc:creator>
  <cp:lastModifiedBy>xiangen hu</cp:lastModifiedBy>
  <cp:revision>38</cp:revision>
  <dcterms:created xsi:type="dcterms:W3CDTF">2018-10-05T22:02:23Z</dcterms:created>
  <dcterms:modified xsi:type="dcterms:W3CDTF">2018-10-07T20:45:56Z</dcterms:modified>
</cp:coreProperties>
</file>