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66" r:id="rId2"/>
    <p:sldId id="473" r:id="rId3"/>
    <p:sldId id="459" r:id="rId4"/>
    <p:sldId id="460" r:id="rId5"/>
    <p:sldId id="461" r:id="rId6"/>
    <p:sldId id="462" r:id="rId7"/>
    <p:sldId id="463" r:id="rId8"/>
    <p:sldId id="470" r:id="rId9"/>
    <p:sldId id="464" r:id="rId10"/>
    <p:sldId id="474" r:id="rId11"/>
    <p:sldId id="434" r:id="rId12"/>
    <p:sldId id="364" r:id="rId13"/>
    <p:sldId id="363" r:id="rId14"/>
    <p:sldId id="362" r:id="rId15"/>
    <p:sldId id="369" r:id="rId16"/>
    <p:sldId id="436" r:id="rId17"/>
    <p:sldId id="471" r:id="rId18"/>
    <p:sldId id="430" r:id="rId19"/>
    <p:sldId id="468" r:id="rId20"/>
    <p:sldId id="372" r:id="rId21"/>
    <p:sldId id="465" r:id="rId22"/>
    <p:sldId id="381" r:id="rId23"/>
    <p:sldId id="466" r:id="rId24"/>
    <p:sldId id="467" r:id="rId25"/>
    <p:sldId id="382" r:id="rId26"/>
    <p:sldId id="384" r:id="rId27"/>
    <p:sldId id="469" r:id="rId28"/>
    <p:sldId id="383" r:id="rId29"/>
    <p:sldId id="386" r:id="rId30"/>
    <p:sldId id="385" r:id="rId31"/>
    <p:sldId id="387" r:id="rId32"/>
    <p:sldId id="388" r:id="rId33"/>
    <p:sldId id="390" r:id="rId34"/>
    <p:sldId id="392" r:id="rId35"/>
    <p:sldId id="391" r:id="rId36"/>
    <p:sldId id="395" r:id="rId37"/>
    <p:sldId id="396" r:id="rId38"/>
    <p:sldId id="397" r:id="rId39"/>
    <p:sldId id="398" r:id="rId40"/>
    <p:sldId id="373" r:id="rId41"/>
    <p:sldId id="433" r:id="rId42"/>
    <p:sldId id="339" r:id="rId43"/>
    <p:sldId id="424" r:id="rId44"/>
    <p:sldId id="425" r:id="rId45"/>
    <p:sldId id="448" r:id="rId46"/>
    <p:sldId id="449" r:id="rId47"/>
    <p:sldId id="450" r:id="rId48"/>
    <p:sldId id="451" r:id="rId49"/>
    <p:sldId id="452" r:id="rId50"/>
    <p:sldId id="454" r:id="rId51"/>
    <p:sldId id="455" r:id="rId52"/>
    <p:sldId id="456" r:id="rId53"/>
    <p:sldId id="457" r:id="rId54"/>
    <p:sldId id="472" r:id="rId55"/>
    <p:sldId id="311" r:id="rId56"/>
    <p:sldId id="26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sorterViewPr>
    <p:cViewPr>
      <p:scale>
        <a:sx n="100" d="100"/>
        <a:sy n="100" d="100"/>
      </p:scale>
      <p:origin x="0" y="-7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CFCC1-E824-46E6-B7CB-CEC1FD7039E2}" type="datetimeFigureOut">
              <a:rPr lang="en-US" smtClean="0"/>
              <a:t>10/8/2018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6B35E-9587-4010-8923-C2E17E52034C}" type="slidenum">
              <a:rPr lang="en-US" smtClean="0"/>
              <a:t>‹#›</a:t>
            </a:fld>
            <a:endParaRPr lang="en-US"/>
          </a:p>
        </p:txBody>
      </p:sp>
    </p:spTree>
    <p:extLst>
      <p:ext uri="{BB962C8B-B14F-4D97-AF65-F5344CB8AC3E}">
        <p14:creationId xmlns:p14="http://schemas.microsoft.com/office/powerpoint/2010/main" val="354285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D8F1A4C-DC4C-43DF-87B6-19E91BEEE9A1}" type="slidenum">
              <a:rPr lang="en-US" smtClean="0">
                <a:latin typeface="Arial" pitchFamily="34" charset="0"/>
              </a:rPr>
              <a:pPr/>
              <a:t>1</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latin typeface="Arial" pitchFamily="34" charset="0"/>
              </a:rPr>
              <a:t>Not  talking about FBI or cleansers</a:t>
            </a:r>
          </a:p>
          <a:p>
            <a:pPr eaLnBrk="1" hangingPunct="1"/>
            <a:r>
              <a:rPr lang="en-US" dirty="0" smtClean="0">
                <a:latin typeface="Arial" pitchFamily="34" charset="0"/>
              </a:rPr>
              <a:t>Talking heads</a:t>
            </a:r>
            <a:r>
              <a:rPr lang="en-US" baseline="0" dirty="0" smtClean="0">
                <a:latin typeface="Arial" pitchFamily="34" charset="0"/>
              </a:rPr>
              <a:t> that communicate in natural language, gesture, act, have facial expression, and communicate just like people.</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156687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5012A8D-38B1-4BB8-99EC-4E9334E5A899}" type="slidenum">
              <a:rPr lang="en-US" altLang="zh-CN">
                <a:solidFill>
                  <a:srgbClr val="000000"/>
                </a:solidFill>
              </a:rPr>
              <a:pPr/>
              <a:t>56</a:t>
            </a:fld>
            <a:endParaRPr lang="en-US" altLang="zh-CN">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a:ln/>
        </p:spPr>
        <p:txBody>
          <a:bodyPr/>
          <a:lstStyle/>
          <a:p>
            <a:pPr eaLnBrk="1" hangingPunct="1"/>
            <a:endParaRPr lang="zh-CN" altLang="zh-CN" smtClean="0"/>
          </a:p>
        </p:txBody>
      </p:sp>
    </p:spTree>
    <p:extLst>
      <p:ext uri="{BB962C8B-B14F-4D97-AF65-F5344CB8AC3E}">
        <p14:creationId xmlns:p14="http://schemas.microsoft.com/office/powerpoint/2010/main" val="211813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0320AF-21C7-4489-BD10-CF6698C3E068}"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217121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320AF-21C7-4489-BD10-CF6698C3E068}"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350475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320AF-21C7-4489-BD10-CF6698C3E068}"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79120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0320AF-21C7-4489-BD10-CF6698C3E068}"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345563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320AF-21C7-4489-BD10-CF6698C3E068}"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23205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0320AF-21C7-4489-BD10-CF6698C3E068}"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82050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0320AF-21C7-4489-BD10-CF6698C3E068}" type="datetimeFigureOut">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139424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0320AF-21C7-4489-BD10-CF6698C3E068}" type="datetimeFigureOut">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82807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320AF-21C7-4489-BD10-CF6698C3E068}" type="datetimeFigureOut">
              <a:rPr lang="en-US" smtClean="0"/>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297381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320AF-21C7-4489-BD10-CF6698C3E068}"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380965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0320AF-21C7-4489-BD10-CF6698C3E068}"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74129-A995-4F0A-BD06-999124A83824}" type="slidenum">
              <a:rPr lang="en-US" smtClean="0"/>
              <a:t>‹#›</a:t>
            </a:fld>
            <a:endParaRPr lang="en-US"/>
          </a:p>
        </p:txBody>
      </p:sp>
    </p:spTree>
    <p:extLst>
      <p:ext uri="{BB962C8B-B14F-4D97-AF65-F5344CB8AC3E}">
        <p14:creationId xmlns:p14="http://schemas.microsoft.com/office/powerpoint/2010/main" val="302792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320AF-21C7-4489-BD10-CF6698C3E068}" type="datetimeFigureOut">
              <a:rPr lang="en-US" smtClean="0"/>
              <a:t>10/8/2018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74129-A995-4F0A-BD06-999124A83824}" type="slidenum">
              <a:rPr lang="en-US" smtClean="0"/>
              <a:t>‹#›</a:t>
            </a:fld>
            <a:endParaRPr lang="en-US"/>
          </a:p>
        </p:txBody>
      </p:sp>
    </p:spTree>
    <p:extLst>
      <p:ext uri="{BB962C8B-B14F-4D97-AF65-F5344CB8AC3E}">
        <p14:creationId xmlns:p14="http://schemas.microsoft.com/office/powerpoint/2010/main" val="338954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vrus@memphis.edu"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semanticsimilarity.org/"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51.xml.rels><?xml version="1.0" encoding="UTF-8" standalone="yes"?>
<Relationships xmlns="http://schemas.openxmlformats.org/package/2006/relationships"><Relationship Id="rId2" Type="http://schemas.openxmlformats.org/officeDocument/2006/relationships/hyperlink" Target="Voice%20activated%20Elevator%20They%20Don't%20Do%20Scottish%20Accents%20%20%20EnglishCentralcom.mp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deeptutor.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subTitle" idx="1"/>
          </p:nvPr>
        </p:nvSpPr>
        <p:spPr>
          <a:xfrm>
            <a:off x="817581" y="2588672"/>
            <a:ext cx="10994315" cy="2364328"/>
          </a:xfrm>
        </p:spPr>
        <p:txBody>
          <a:bodyPr>
            <a:normAutofit/>
          </a:bodyPr>
          <a:lstStyle/>
          <a:p>
            <a:pPr>
              <a:spcBef>
                <a:spcPct val="5000"/>
              </a:spcBef>
            </a:pPr>
            <a:r>
              <a:rPr lang="en-US" sz="3600" b="1" dirty="0" smtClean="0">
                <a:solidFill>
                  <a:srgbClr val="FF0000"/>
                </a:solidFill>
                <a:latin typeface="Helvetica" pitchFamily="34" charset="0"/>
                <a:cs typeface="Times New Roman" pitchFamily="18" charset="0"/>
              </a:rPr>
              <a:t>Vasile Rus</a:t>
            </a:r>
            <a:endParaRPr lang="en-US" sz="1800" b="1" dirty="0" smtClean="0"/>
          </a:p>
          <a:p>
            <a:pPr eaLnBrk="1" hangingPunct="1">
              <a:spcBef>
                <a:spcPct val="5000"/>
              </a:spcBef>
            </a:pPr>
            <a:r>
              <a:rPr lang="en-US" sz="2000" b="1" i="1" dirty="0" smtClean="0"/>
              <a:t>Computer Science &amp; The Institute </a:t>
            </a:r>
            <a:r>
              <a:rPr lang="en-US" sz="2000" b="1" i="1" dirty="0"/>
              <a:t>for Intelligent </a:t>
            </a:r>
            <a:r>
              <a:rPr lang="en-US" sz="2000" b="1" i="1" dirty="0" smtClean="0"/>
              <a:t>Systems</a:t>
            </a:r>
          </a:p>
          <a:p>
            <a:pPr eaLnBrk="1" hangingPunct="1">
              <a:spcBef>
                <a:spcPct val="5000"/>
              </a:spcBef>
            </a:pPr>
            <a:r>
              <a:rPr lang="en-US" sz="2000" b="1" i="1" dirty="0" smtClean="0">
                <a:cs typeface="Times New Roman" pitchFamily="18" charset="0"/>
              </a:rPr>
              <a:t>The University of Memphis</a:t>
            </a:r>
            <a:endParaRPr lang="en-US" sz="2000" b="1" i="1" dirty="0">
              <a:cs typeface="Times New Roman" pitchFamily="18" charset="0"/>
            </a:endParaRPr>
          </a:p>
          <a:p>
            <a:pPr eaLnBrk="1" hangingPunct="1">
              <a:spcBef>
                <a:spcPct val="5000"/>
              </a:spcBef>
            </a:pPr>
            <a:r>
              <a:rPr lang="en-US" sz="3200" dirty="0">
                <a:latin typeface="Helvetica" pitchFamily="34" charset="0"/>
                <a:hlinkClick r:id="rId3"/>
              </a:rPr>
              <a:t>vrus@memphis.edu</a:t>
            </a:r>
            <a:r>
              <a:rPr lang="en-US" sz="3200" dirty="0">
                <a:latin typeface="Helvetica" pitchFamily="34" charset="0"/>
              </a:rPr>
              <a:t> </a:t>
            </a:r>
          </a:p>
        </p:txBody>
      </p:sp>
      <p:pic>
        <p:nvPicPr>
          <p:cNvPr id="46083" name="Picture 3" descr="uom"/>
          <p:cNvPicPr>
            <a:picLocks noChangeAspect="1" noChangeArrowheads="1"/>
          </p:cNvPicPr>
          <p:nvPr/>
        </p:nvPicPr>
        <p:blipFill>
          <a:blip r:embed="rId4" cstate="print"/>
          <a:srcRect/>
          <a:stretch>
            <a:fillRect/>
          </a:stretch>
        </p:blipFill>
        <p:spPr bwMode="auto">
          <a:xfrm>
            <a:off x="4419600" y="5029200"/>
            <a:ext cx="3581400" cy="1066800"/>
          </a:xfrm>
          <a:prstGeom prst="rect">
            <a:avLst/>
          </a:prstGeom>
          <a:noFill/>
          <a:ln w="9525">
            <a:noFill/>
            <a:miter lim="800000"/>
            <a:headEnd/>
            <a:tailEnd/>
          </a:ln>
        </p:spPr>
      </p:pic>
      <p:pic>
        <p:nvPicPr>
          <p:cNvPr id="46084" name="Picture 4" descr="nsf"/>
          <p:cNvPicPr>
            <a:picLocks noChangeAspect="1" noChangeArrowheads="1"/>
          </p:cNvPicPr>
          <p:nvPr/>
        </p:nvPicPr>
        <p:blipFill>
          <a:blip r:embed="rId5" cstate="print"/>
          <a:srcRect/>
          <a:stretch>
            <a:fillRect/>
          </a:stretch>
        </p:blipFill>
        <p:spPr bwMode="auto">
          <a:xfrm>
            <a:off x="5976938" y="5954172"/>
            <a:ext cx="1476375" cy="815975"/>
          </a:xfrm>
          <a:prstGeom prst="rect">
            <a:avLst/>
          </a:prstGeom>
          <a:noFill/>
          <a:ln w="9525">
            <a:noFill/>
            <a:miter lim="800000"/>
            <a:headEnd/>
            <a:tailEnd/>
          </a:ln>
        </p:spPr>
      </p:pic>
      <p:sp>
        <p:nvSpPr>
          <p:cNvPr id="46086" name="Line 6"/>
          <p:cNvSpPr>
            <a:spLocks noChangeShapeType="1"/>
          </p:cNvSpPr>
          <p:nvPr/>
        </p:nvSpPr>
        <p:spPr bwMode="auto">
          <a:xfrm>
            <a:off x="2101327" y="1927711"/>
            <a:ext cx="7924800" cy="0"/>
          </a:xfrm>
          <a:prstGeom prst="line">
            <a:avLst/>
          </a:prstGeom>
          <a:noFill/>
          <a:ln w="38100">
            <a:solidFill>
              <a:schemeClr val="bg2"/>
            </a:solidFill>
            <a:round/>
            <a:headEnd/>
            <a:tailEnd/>
          </a:ln>
        </p:spPr>
        <p:txBody>
          <a:bodyPr/>
          <a:lstStyle/>
          <a:p>
            <a:endParaRPr lang="en-US"/>
          </a:p>
        </p:txBody>
      </p:sp>
      <p:sp>
        <p:nvSpPr>
          <p:cNvPr id="46087" name="Line 7"/>
          <p:cNvSpPr>
            <a:spLocks noChangeShapeType="1"/>
          </p:cNvSpPr>
          <p:nvPr/>
        </p:nvSpPr>
        <p:spPr bwMode="auto">
          <a:xfrm>
            <a:off x="2446338" y="2057531"/>
            <a:ext cx="7315200" cy="0"/>
          </a:xfrm>
          <a:prstGeom prst="line">
            <a:avLst/>
          </a:prstGeom>
          <a:noFill/>
          <a:ln w="31750">
            <a:solidFill>
              <a:srgbClr val="CC0000"/>
            </a:solidFill>
            <a:round/>
            <a:headEnd/>
            <a:tailEnd/>
          </a:ln>
        </p:spPr>
        <p:txBody>
          <a:bodyPr/>
          <a:lstStyle/>
          <a:p>
            <a:endParaRPr lang="en-US"/>
          </a:p>
        </p:txBody>
      </p:sp>
      <p:pic>
        <p:nvPicPr>
          <p:cNvPr id="46088" name="Picture 8" descr="iis"/>
          <p:cNvPicPr>
            <a:picLocks noChangeAspect="1" noChangeArrowheads="1"/>
          </p:cNvPicPr>
          <p:nvPr/>
        </p:nvPicPr>
        <p:blipFill>
          <a:blip r:embed="rId6" cstate="print"/>
          <a:srcRect/>
          <a:stretch>
            <a:fillRect/>
          </a:stretch>
        </p:blipFill>
        <p:spPr bwMode="auto">
          <a:xfrm>
            <a:off x="8382000" y="5105401"/>
            <a:ext cx="2286000" cy="923925"/>
          </a:xfrm>
          <a:prstGeom prst="rect">
            <a:avLst/>
          </a:prstGeom>
          <a:noFill/>
          <a:ln w="9525">
            <a:noFill/>
            <a:miter lim="800000"/>
            <a:headEnd/>
            <a:tailEnd/>
          </a:ln>
        </p:spPr>
      </p:pic>
      <p:pic>
        <p:nvPicPr>
          <p:cNvPr id="46089" name="Picture 9" descr="FITLogo"/>
          <p:cNvPicPr>
            <a:picLocks noChangeAspect="1" noChangeArrowheads="1"/>
          </p:cNvPicPr>
          <p:nvPr/>
        </p:nvPicPr>
        <p:blipFill>
          <a:blip r:embed="rId7" cstate="print"/>
          <a:srcRect/>
          <a:stretch>
            <a:fillRect/>
          </a:stretch>
        </p:blipFill>
        <p:spPr bwMode="auto">
          <a:xfrm>
            <a:off x="1524000" y="5334000"/>
            <a:ext cx="922338" cy="1066800"/>
          </a:xfrm>
          <a:prstGeom prst="rect">
            <a:avLst/>
          </a:prstGeom>
          <a:noFill/>
          <a:ln w="9525">
            <a:noFill/>
            <a:miter lim="800000"/>
            <a:headEnd/>
            <a:tailEnd/>
          </a:ln>
        </p:spPr>
      </p:pic>
      <p:sp>
        <p:nvSpPr>
          <p:cNvPr id="46090" name="Rectangle 10"/>
          <p:cNvSpPr>
            <a:spLocks noGrp="1" noChangeArrowheads="1"/>
          </p:cNvSpPr>
          <p:nvPr>
            <p:ph type="ctrTitle"/>
          </p:nvPr>
        </p:nvSpPr>
        <p:spPr>
          <a:xfrm>
            <a:off x="0" y="220485"/>
            <a:ext cx="12192000" cy="1401745"/>
          </a:xfrm>
          <a:noFill/>
        </p:spPr>
        <p:txBody>
          <a:bodyPr>
            <a:noAutofit/>
          </a:bodyPr>
          <a:lstStyle/>
          <a:p>
            <a:r>
              <a:rPr lang="en-US" b="1" dirty="0"/>
              <a:t>Automated Assessment of Learner-Constructed Responses</a:t>
            </a:r>
            <a:endParaRPr lang="en-US" sz="4800" b="1" dirty="0" smtClean="0">
              <a:cs typeface="Arial" pitchFamily="34" charset="0"/>
            </a:endParaRPr>
          </a:p>
        </p:txBody>
      </p:sp>
      <p:pic>
        <p:nvPicPr>
          <p:cNvPr id="46092" name="Picture 12" descr="DoDSeal"/>
          <p:cNvPicPr>
            <a:picLocks noChangeAspect="1" noChangeArrowheads="1"/>
          </p:cNvPicPr>
          <p:nvPr/>
        </p:nvPicPr>
        <p:blipFill>
          <a:blip r:embed="rId8" cstate="print"/>
          <a:srcRect/>
          <a:stretch>
            <a:fillRect/>
          </a:stretch>
        </p:blipFill>
        <p:spPr bwMode="auto">
          <a:xfrm>
            <a:off x="4914900" y="6008147"/>
            <a:ext cx="762000" cy="762000"/>
          </a:xfrm>
          <a:prstGeom prst="rect">
            <a:avLst/>
          </a:prstGeom>
          <a:noFill/>
          <a:ln w="9525">
            <a:noFill/>
            <a:miter lim="800000"/>
            <a:headEnd/>
            <a:tailEnd/>
          </a:ln>
        </p:spPr>
      </p:pic>
    </p:spTree>
    <p:extLst>
      <p:ext uri="{BB962C8B-B14F-4D97-AF65-F5344CB8AC3E}">
        <p14:creationId xmlns:p14="http://schemas.microsoft.com/office/powerpoint/2010/main" val="31540436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Macro- vs. Micro-Assessment</a:t>
            </a:r>
            <a:endParaRPr lang="en-US" b="1" dirty="0"/>
          </a:p>
        </p:txBody>
      </p:sp>
      <p:sp>
        <p:nvSpPr>
          <p:cNvPr id="3" name="Content Placeholder 2"/>
          <p:cNvSpPr>
            <a:spLocks noGrp="1"/>
          </p:cNvSpPr>
          <p:nvPr>
            <p:ph idx="1"/>
          </p:nvPr>
        </p:nvSpPr>
        <p:spPr>
          <a:xfrm>
            <a:off x="838199" y="1825625"/>
            <a:ext cx="10887635" cy="4351338"/>
          </a:xfrm>
        </p:spPr>
        <p:txBody>
          <a:bodyPr/>
          <a:lstStyle/>
          <a:p>
            <a:r>
              <a:rPr lang="en-US" b="1" u="sng" dirty="0" smtClean="0"/>
              <a:t>Micro-assessment</a:t>
            </a:r>
          </a:p>
          <a:p>
            <a:pPr lvl="1"/>
            <a:r>
              <a:rPr lang="en-US" dirty="0" smtClean="0"/>
              <a:t>Is the student response correct or not? To what degree is the student response correct?</a:t>
            </a:r>
          </a:p>
          <a:p>
            <a:pPr lvl="2"/>
            <a:r>
              <a:rPr lang="en-US" b="1" i="1" dirty="0" smtClean="0"/>
              <a:t>Answer Correctness</a:t>
            </a:r>
          </a:p>
          <a:p>
            <a:pPr lvl="1"/>
            <a:r>
              <a:rPr lang="en-US" dirty="0" smtClean="0"/>
              <a:t>The detection of knowledge components</a:t>
            </a:r>
          </a:p>
          <a:p>
            <a:r>
              <a:rPr lang="en-US" b="1" dirty="0" smtClean="0"/>
              <a:t>Macro-assessment</a:t>
            </a:r>
          </a:p>
          <a:p>
            <a:pPr lvl="1"/>
            <a:r>
              <a:rPr lang="en-US" dirty="0" smtClean="0"/>
              <a:t>Latent psychological constructs, e.g., proficiency level with respect to a target concept to be learned.</a:t>
            </a:r>
          </a:p>
          <a:p>
            <a:pPr lvl="1"/>
            <a:endParaRPr lang="en-US" dirty="0"/>
          </a:p>
        </p:txBody>
      </p:sp>
    </p:spTree>
    <p:extLst>
      <p:ext uri="{BB962C8B-B14F-4D97-AF65-F5344CB8AC3E}">
        <p14:creationId xmlns:p14="http://schemas.microsoft.com/office/powerpoint/2010/main" val="364187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2220686"/>
            <a:ext cx="10515600" cy="1325563"/>
          </a:xfrm>
        </p:spPr>
        <p:txBody>
          <a:bodyPr>
            <a:normAutofit fontScale="90000"/>
          </a:bodyPr>
          <a:lstStyle/>
          <a:p>
            <a:pPr algn="ctr"/>
            <a:r>
              <a:rPr lang="en-US" sz="6000" b="1" u="sng" dirty="0" smtClean="0"/>
              <a:t>Understanding What Students Say </a:t>
            </a:r>
            <a:r>
              <a:rPr lang="en-US" sz="6000" b="1" dirty="0" smtClean="0"/>
              <a:t/>
            </a:r>
            <a:br>
              <a:rPr lang="en-US" sz="6000" b="1" dirty="0" smtClean="0"/>
            </a:br>
            <a:r>
              <a:rPr lang="en-US" sz="6000" b="1" dirty="0" smtClean="0"/>
              <a:t>In</a:t>
            </a:r>
            <a:br>
              <a:rPr lang="en-US" sz="6000" b="1" dirty="0" smtClean="0"/>
            </a:br>
            <a:r>
              <a:rPr lang="en-US" sz="6000" b="1" dirty="0" smtClean="0"/>
              <a:t>Dialogue-based Intelligent Tutoring Systems</a:t>
            </a:r>
            <a:endParaRPr lang="en-US" sz="6000" b="1" dirty="0"/>
          </a:p>
        </p:txBody>
      </p:sp>
    </p:spTree>
    <p:extLst>
      <p:ext uri="{BB962C8B-B14F-4D97-AF65-F5344CB8AC3E}">
        <p14:creationId xmlns:p14="http://schemas.microsoft.com/office/powerpoint/2010/main" val="1673723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epTutorImage.png"/>
          <p:cNvPicPr>
            <a:picLocks noChangeAspect="1"/>
          </p:cNvPicPr>
          <p:nvPr/>
        </p:nvPicPr>
        <p:blipFill>
          <a:blip r:embed="rId2" cstate="print"/>
          <a:stretch>
            <a:fillRect/>
          </a:stretch>
        </p:blipFill>
        <p:spPr>
          <a:xfrm>
            <a:off x="1621972" y="215108"/>
            <a:ext cx="8468635" cy="6642892"/>
          </a:xfrm>
          <a:prstGeom prst="rect">
            <a:avLst/>
          </a:prstGeom>
        </p:spPr>
      </p:pic>
    </p:spTree>
    <p:extLst>
      <p:ext uri="{BB962C8B-B14F-4D97-AF65-F5344CB8AC3E}">
        <p14:creationId xmlns:p14="http://schemas.microsoft.com/office/powerpoint/2010/main" val="362945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nvPr>
        </p:nvGraphicFramePr>
        <p:xfrm>
          <a:off x="2819400" y="1676400"/>
          <a:ext cx="5943600" cy="3870960"/>
        </p:xfrm>
        <a:graphic>
          <a:graphicData uri="http://schemas.openxmlformats.org/drawingml/2006/table">
            <a:tbl>
              <a:tblPr firstRow="1" firstCol="1" bandRow="1">
                <a:tableStyleId>{5C22544A-7EE6-4342-B048-85BDC9FD1C3A}</a:tableStyleId>
              </a:tblPr>
              <a:tblGrid>
                <a:gridCol w="374496">
                  <a:extLst>
                    <a:ext uri="{9D8B030D-6E8A-4147-A177-3AD203B41FA5}">
                      <a16:colId xmlns:a16="http://schemas.microsoft.com/office/drawing/2014/main" val="20000"/>
                    </a:ext>
                  </a:extLst>
                </a:gridCol>
                <a:gridCol w="5569104">
                  <a:extLst>
                    <a:ext uri="{9D8B030D-6E8A-4147-A177-3AD203B41FA5}">
                      <a16:colId xmlns:a16="http://schemas.microsoft.com/office/drawing/2014/main" val="20001"/>
                    </a:ext>
                  </a:extLst>
                </a:gridCol>
              </a:tblGrid>
              <a:tr h="304800">
                <a:tc>
                  <a:txBody>
                    <a:bodyPr/>
                    <a:lstStyle/>
                    <a:p>
                      <a:pPr marL="0" marR="0">
                        <a:lnSpc>
                          <a:spcPct val="150000"/>
                        </a:lnSpc>
                        <a:spcBef>
                          <a:spcPts val="0"/>
                        </a:spcBef>
                        <a:spcAft>
                          <a:spcPts val="0"/>
                        </a:spcAft>
                      </a:pPr>
                      <a:r>
                        <a:rPr lang="en-US" sz="1200" dirty="0">
                          <a:effectLst/>
                        </a:rPr>
                        <a:t>ID</a:t>
                      </a:r>
                      <a:endParaRPr lang="en-US" sz="1200" dirty="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Student </a:t>
                      </a:r>
                      <a:r>
                        <a:rPr lang="en-US" sz="1200" dirty="0" smtClean="0">
                          <a:effectLst/>
                        </a:rPr>
                        <a:t>responses</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304800">
                <a:tc>
                  <a:txBody>
                    <a:bodyPr/>
                    <a:lstStyle/>
                    <a:p>
                      <a:pPr marL="0" marR="0">
                        <a:lnSpc>
                          <a:spcPct val="150000"/>
                        </a:lnSpc>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 force </a:t>
                      </a:r>
                      <a:r>
                        <a:rPr lang="en-US" sz="1200" b="1" dirty="0" err="1">
                          <a:effectLst/>
                        </a:rPr>
                        <a:t>excrted</a:t>
                      </a:r>
                      <a:r>
                        <a:rPr lang="en-US" sz="1200" dirty="0">
                          <a:effectLst/>
                        </a:rPr>
                        <a:t> by gravity and tension of the rope are </a:t>
                      </a:r>
                      <a:r>
                        <a:rPr lang="en-US" sz="1200" b="1" dirty="0">
                          <a:effectLst/>
                        </a:rPr>
                        <a:t>equal</a:t>
                      </a:r>
                      <a:r>
                        <a:rPr lang="en-US" sz="1200" dirty="0">
                          <a:effectLst/>
                        </a:rPr>
                        <a:t>.</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04800">
                <a:tc>
                  <a:txBody>
                    <a:bodyPr/>
                    <a:lstStyle/>
                    <a:p>
                      <a:pPr marL="0" marR="0">
                        <a:lnSpc>
                          <a:spcPct val="150000"/>
                        </a:lnSpc>
                        <a:spcBef>
                          <a:spcPts val="0"/>
                        </a:spcBef>
                        <a:spcAft>
                          <a:spcPts val="0"/>
                        </a:spcAft>
                      </a:pPr>
                      <a:r>
                        <a:rPr lang="en-US" sz="1200">
                          <a:effectLst/>
                        </a:rPr>
                        <a:t>2</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b="1" dirty="0">
                          <a:effectLst/>
                        </a:rPr>
                        <a:t>these forces</a:t>
                      </a:r>
                      <a:r>
                        <a:rPr lang="en-US" sz="1200" dirty="0">
                          <a:effectLst/>
                        </a:rPr>
                        <a:t> </a:t>
                      </a:r>
                      <a:r>
                        <a:rPr lang="en-US" sz="1200" b="1" dirty="0">
                          <a:effectLst/>
                        </a:rPr>
                        <a:t>balance</a:t>
                      </a:r>
                      <a:r>
                        <a:rPr lang="en-US" sz="1200" dirty="0">
                          <a:effectLst/>
                        </a:rPr>
                        <a:t> each other</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304800">
                <a:tc>
                  <a:txBody>
                    <a:bodyPr/>
                    <a:lstStyle/>
                    <a:p>
                      <a:pPr marL="0" marR="0">
                        <a:lnSpc>
                          <a:spcPct val="150000"/>
                        </a:lnSpc>
                        <a:spcBef>
                          <a:spcPts val="0"/>
                        </a:spcBef>
                        <a:spcAft>
                          <a:spcPts val="0"/>
                        </a:spcAft>
                      </a:pPr>
                      <a:r>
                        <a:rPr lang="en-US" sz="1200">
                          <a:effectLst/>
                        </a:rPr>
                        <a:t>3</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 tension is </a:t>
                      </a:r>
                      <a:r>
                        <a:rPr lang="en-US" sz="1200" b="1" dirty="0">
                          <a:effectLst/>
                        </a:rPr>
                        <a:t>equal</a:t>
                      </a:r>
                      <a:r>
                        <a:rPr lang="en-US" sz="1200" dirty="0">
                          <a:effectLst/>
                        </a:rPr>
                        <a:t> to the force of gravity</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304800">
                <a:tc>
                  <a:txBody>
                    <a:bodyPr/>
                    <a:lstStyle/>
                    <a:p>
                      <a:pPr marL="0" marR="0">
                        <a:lnSpc>
                          <a:spcPct val="150000"/>
                        </a:lnSpc>
                        <a:spcBef>
                          <a:spcPts val="0"/>
                        </a:spcBef>
                        <a:spcAft>
                          <a:spcPts val="0"/>
                        </a:spcAft>
                      </a:pPr>
                      <a:r>
                        <a:rPr lang="en-US" sz="1200">
                          <a:effectLst/>
                        </a:rPr>
                        <a:t>4</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b="1" dirty="0">
                          <a:effectLst/>
                        </a:rPr>
                        <a:t>They</a:t>
                      </a:r>
                      <a:r>
                        <a:rPr lang="en-US" sz="1200" dirty="0">
                          <a:effectLst/>
                        </a:rPr>
                        <a:t> are equal.</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304800">
                <a:tc>
                  <a:txBody>
                    <a:bodyPr/>
                    <a:lstStyle/>
                    <a:p>
                      <a:pPr marL="0" marR="0">
                        <a:lnSpc>
                          <a:spcPct val="150000"/>
                        </a:lnSpc>
                        <a:spcBef>
                          <a:spcPts val="0"/>
                        </a:spcBef>
                        <a:spcAft>
                          <a:spcPts val="0"/>
                        </a:spcAft>
                      </a:pPr>
                      <a:r>
                        <a:rPr lang="en-US" sz="1200">
                          <a:effectLst/>
                        </a:rPr>
                        <a:t>5</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b="1" dirty="0">
                          <a:effectLst/>
                        </a:rPr>
                        <a:t>Equal</a:t>
                      </a:r>
                      <a:endParaRPr lang="en-US" sz="1200" b="1"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304800">
                <a:tc>
                  <a:txBody>
                    <a:bodyPr/>
                    <a:lstStyle/>
                    <a:p>
                      <a:pPr marL="0" marR="0">
                        <a:lnSpc>
                          <a:spcPct val="150000"/>
                        </a:lnSpc>
                        <a:spcBef>
                          <a:spcPts val="0"/>
                        </a:spcBef>
                        <a:spcAft>
                          <a:spcPts val="0"/>
                        </a:spcAft>
                      </a:pPr>
                      <a:r>
                        <a:rPr lang="en-US" sz="1200">
                          <a:effectLst/>
                        </a:rPr>
                        <a:t>6</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 tension force is </a:t>
                      </a:r>
                      <a:r>
                        <a:rPr lang="en-US" sz="1200" b="1" dirty="0">
                          <a:effectLst/>
                        </a:rPr>
                        <a:t>balanced</a:t>
                      </a:r>
                      <a:r>
                        <a:rPr lang="en-US" sz="1200" dirty="0">
                          <a:effectLst/>
                        </a:rPr>
                        <a:t> by the weight of the person</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r h="304800">
                <a:tc>
                  <a:txBody>
                    <a:bodyPr/>
                    <a:lstStyle/>
                    <a:p>
                      <a:pPr marL="0" marR="0">
                        <a:lnSpc>
                          <a:spcPct val="150000"/>
                        </a:lnSpc>
                        <a:spcBef>
                          <a:spcPts val="0"/>
                        </a:spcBef>
                        <a:spcAft>
                          <a:spcPts val="0"/>
                        </a:spcAft>
                      </a:pPr>
                      <a:r>
                        <a:rPr lang="en-US" sz="1200">
                          <a:effectLst/>
                        </a:rPr>
                        <a:t>7</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 tension in the rope is </a:t>
                      </a:r>
                      <a:r>
                        <a:rPr lang="en-US" sz="1200" b="1" dirty="0">
                          <a:effectLst/>
                        </a:rPr>
                        <a:t>greater</a:t>
                      </a:r>
                      <a:r>
                        <a:rPr lang="en-US" sz="1200" dirty="0">
                          <a:effectLst/>
                        </a:rPr>
                        <a:t> than the downward force of gravity.</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7"/>
                  </a:ext>
                </a:extLst>
              </a:tr>
              <a:tr h="304800">
                <a:tc>
                  <a:txBody>
                    <a:bodyPr/>
                    <a:lstStyle/>
                    <a:p>
                      <a:pPr marL="0" marR="0">
                        <a:lnSpc>
                          <a:spcPct val="150000"/>
                        </a:lnSpc>
                        <a:spcBef>
                          <a:spcPts val="0"/>
                        </a:spcBef>
                        <a:spcAft>
                          <a:spcPts val="0"/>
                        </a:spcAft>
                      </a:pPr>
                      <a:r>
                        <a:rPr lang="en-US" sz="1200">
                          <a:effectLst/>
                        </a:rPr>
                        <a:t>8</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 tension in the rope is greater than gravity </a:t>
                      </a:r>
                      <a:r>
                        <a:rPr lang="en-US" sz="1200" b="1" dirty="0">
                          <a:effectLst/>
                        </a:rPr>
                        <a:t>in order to raise the child upwards</a:t>
                      </a:r>
                      <a:endParaRPr lang="en-US" sz="1200" b="1"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8"/>
                  </a:ext>
                </a:extLst>
              </a:tr>
              <a:tr h="304800">
                <a:tc>
                  <a:txBody>
                    <a:bodyPr/>
                    <a:lstStyle/>
                    <a:p>
                      <a:pPr marL="0" marR="0">
                        <a:lnSpc>
                          <a:spcPct val="150000"/>
                        </a:lnSpc>
                        <a:spcBef>
                          <a:spcPts val="0"/>
                        </a:spcBef>
                        <a:spcAft>
                          <a:spcPts val="0"/>
                        </a:spcAft>
                      </a:pPr>
                      <a:r>
                        <a:rPr lang="en-US" sz="1200">
                          <a:effectLst/>
                        </a:rPr>
                        <a:t>9</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they are </a:t>
                      </a:r>
                      <a:r>
                        <a:rPr lang="en-US" sz="1200" b="1" dirty="0">
                          <a:effectLst/>
                        </a:rPr>
                        <a:t>equal and opposite </a:t>
                      </a:r>
                      <a:r>
                        <a:rPr lang="en-US" sz="1200" dirty="0">
                          <a:effectLst/>
                        </a:rPr>
                        <a:t>in direction</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9"/>
                  </a:ext>
                </a:extLst>
              </a:tr>
              <a:tr h="609600">
                <a:tc>
                  <a:txBody>
                    <a:bodyPr/>
                    <a:lstStyle/>
                    <a:p>
                      <a:pPr marL="0" marR="0">
                        <a:lnSpc>
                          <a:spcPct val="150000"/>
                        </a:lnSpc>
                        <a:spcBef>
                          <a:spcPts val="0"/>
                        </a:spcBef>
                        <a:spcAft>
                          <a:spcPts val="0"/>
                        </a:spcAft>
                      </a:pPr>
                      <a:r>
                        <a:rPr lang="en-US" sz="1200">
                          <a:effectLst/>
                        </a:rPr>
                        <a:t>10</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 tension in the rope is equal to the mass of boy times gravity. Newton's second law states the force is equal to mass times acceleration. In this case, the tension is the force. Gravity is the acceleration.</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6" name="Title 5"/>
          <p:cNvSpPr txBox="1">
            <a:spLocks noGrp="1"/>
          </p:cNvSpPr>
          <p:nvPr>
            <p:ph type="title"/>
          </p:nvPr>
        </p:nvSpPr>
        <p:spPr>
          <a:xfrm>
            <a:off x="1981200" y="218273"/>
            <a:ext cx="8229600" cy="1255728"/>
          </a:xfrm>
          <a:prstGeom prst="rect">
            <a:avLst/>
          </a:prstGeom>
          <a:noFill/>
        </p:spPr>
        <p:txBody>
          <a:bodyPr wrap="square" rtlCol="0">
            <a:spAutoFit/>
          </a:bodyPr>
          <a:lstStyle/>
          <a:p>
            <a:r>
              <a:rPr lang="en-US" sz="2800" b="1" dirty="0" err="1"/>
              <a:t>DeepTutor</a:t>
            </a:r>
            <a:r>
              <a:rPr lang="en-US" sz="2800" b="1" dirty="0"/>
              <a:t>:</a:t>
            </a:r>
            <a:r>
              <a:rPr lang="en-US" sz="2800" dirty="0"/>
              <a:t> </a:t>
            </a:r>
            <a:r>
              <a:rPr lang="en-US" sz="2800" i="1" dirty="0"/>
              <a:t>How does the amount of tension in the rope compare to the downward force of gravity acting on the child?</a:t>
            </a:r>
            <a:endParaRPr lang="en-US" sz="2800" dirty="0"/>
          </a:p>
        </p:txBody>
      </p:sp>
    </p:spTree>
    <p:extLst>
      <p:ext uri="{BB962C8B-B14F-4D97-AF65-F5344CB8AC3E}">
        <p14:creationId xmlns:p14="http://schemas.microsoft.com/office/powerpoint/2010/main" val="2110907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365125"/>
            <a:ext cx="11538857" cy="1325563"/>
          </a:xfrm>
        </p:spPr>
        <p:txBody>
          <a:bodyPr>
            <a:normAutofit/>
          </a:bodyPr>
          <a:lstStyle/>
          <a:p>
            <a:r>
              <a:rPr lang="en-US" b="1" dirty="0" smtClean="0"/>
              <a:t>Student Language in Fully Online Environments is Even Harder!!!</a:t>
            </a:r>
            <a:endParaRPr lang="en-US" b="1" dirty="0"/>
          </a:p>
        </p:txBody>
      </p:sp>
      <p:sp>
        <p:nvSpPr>
          <p:cNvPr id="3" name="Content Placeholder 2"/>
          <p:cNvSpPr>
            <a:spLocks noGrp="1"/>
          </p:cNvSpPr>
          <p:nvPr>
            <p:ph idx="1"/>
          </p:nvPr>
        </p:nvSpPr>
        <p:spPr/>
        <p:txBody>
          <a:bodyPr/>
          <a:lstStyle/>
          <a:p>
            <a:r>
              <a:rPr lang="en-US" dirty="0" smtClean="0"/>
              <a:t>Typing errors</a:t>
            </a:r>
          </a:p>
          <a:p>
            <a:r>
              <a:rPr lang="en-US" dirty="0" smtClean="0"/>
              <a:t>Grammatical errors</a:t>
            </a:r>
          </a:p>
          <a:p>
            <a:r>
              <a:rPr lang="en-US" dirty="0" smtClean="0"/>
              <a:t>Variable in size: single word, single phrase, incomplete sentence, vague sentence, full solid sentence, and combinations of these</a:t>
            </a:r>
          </a:p>
          <a:p>
            <a:r>
              <a:rPr lang="en-US" dirty="0" smtClean="0"/>
              <a:t>Heavily contextualized</a:t>
            </a:r>
          </a:p>
          <a:p>
            <a:r>
              <a:rPr lang="en-US" dirty="0" smtClean="0"/>
              <a:t>Domain specific</a:t>
            </a:r>
          </a:p>
          <a:p>
            <a:r>
              <a:rPr lang="en-US" dirty="0" smtClean="0"/>
              <a:t>Student language in dialogues is even harder</a:t>
            </a:r>
            <a:r>
              <a:rPr lang="en-US" baseline="30000" dirty="0" smtClean="0"/>
              <a:t>3</a:t>
            </a:r>
            <a:endParaRPr lang="en-US" dirty="0" smtClean="0"/>
          </a:p>
          <a:p>
            <a:pPr lvl="1"/>
            <a:endParaRPr lang="en-US" dirty="0"/>
          </a:p>
        </p:txBody>
      </p:sp>
    </p:spTree>
    <p:extLst>
      <p:ext uri="{BB962C8B-B14F-4D97-AF65-F5344CB8AC3E}">
        <p14:creationId xmlns:p14="http://schemas.microsoft.com/office/powerpoint/2010/main" val="2027277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Major Approaches to NLU</a:t>
            </a:r>
            <a:endParaRPr lang="en-US" b="1" dirty="0"/>
          </a:p>
        </p:txBody>
      </p:sp>
      <p:sp>
        <p:nvSpPr>
          <p:cNvPr id="3" name="Content Placeholder 2"/>
          <p:cNvSpPr>
            <a:spLocks noGrp="1"/>
          </p:cNvSpPr>
          <p:nvPr>
            <p:ph idx="1"/>
          </p:nvPr>
        </p:nvSpPr>
        <p:spPr/>
        <p:txBody>
          <a:bodyPr/>
          <a:lstStyle/>
          <a:p>
            <a:r>
              <a:rPr lang="en-US" b="1" dirty="0" smtClean="0"/>
              <a:t>Full/True Understanding</a:t>
            </a:r>
          </a:p>
          <a:p>
            <a:pPr lvl="1"/>
            <a:r>
              <a:rPr lang="en-US" dirty="0" smtClean="0"/>
              <a:t>Requires linguistic, domain, and world knowledge</a:t>
            </a:r>
          </a:p>
          <a:p>
            <a:pPr lvl="1"/>
            <a:r>
              <a:rPr lang="en-US" dirty="0" smtClean="0"/>
              <a:t>Automated reasoning</a:t>
            </a:r>
          </a:p>
          <a:p>
            <a:pPr lvl="1"/>
            <a:r>
              <a:rPr lang="en-US" dirty="0" smtClean="0"/>
              <a:t>Works for limited/toy problems</a:t>
            </a:r>
          </a:p>
          <a:p>
            <a:r>
              <a:rPr lang="en-US" b="1" dirty="0" smtClean="0">
                <a:solidFill>
                  <a:srgbClr val="FF0000"/>
                </a:solidFill>
              </a:rPr>
              <a:t>Semantic Similarity</a:t>
            </a:r>
          </a:p>
          <a:p>
            <a:pPr lvl="1"/>
            <a:r>
              <a:rPr lang="en-US" dirty="0" smtClean="0"/>
              <a:t>Compare a target text to a benchmark text whose meaning is known</a:t>
            </a:r>
          </a:p>
          <a:p>
            <a:pPr lvl="1"/>
            <a:r>
              <a:rPr lang="en-US" dirty="0" smtClean="0"/>
              <a:t>If the target text is </a:t>
            </a:r>
            <a:r>
              <a:rPr lang="en-US" i="1" dirty="0" smtClean="0">
                <a:solidFill>
                  <a:srgbClr val="FF0000"/>
                </a:solidFill>
              </a:rPr>
              <a:t>similar enough </a:t>
            </a:r>
            <a:r>
              <a:rPr lang="en-US" dirty="0" smtClean="0"/>
              <a:t>to the benchmark text then we infer the target text has the same meaning as the benchmark</a:t>
            </a:r>
          </a:p>
          <a:p>
            <a:pPr lvl="1"/>
            <a:r>
              <a:rPr lang="en-US" b="1" dirty="0" smtClean="0"/>
              <a:t>Scalable</a:t>
            </a:r>
          </a:p>
        </p:txBody>
      </p:sp>
    </p:spTree>
    <p:extLst>
      <p:ext uri="{BB962C8B-B14F-4D97-AF65-F5344CB8AC3E}">
        <p14:creationId xmlns:p14="http://schemas.microsoft.com/office/powerpoint/2010/main" val="2650489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Semantic Similarity?</a:t>
            </a:r>
            <a:endParaRPr lang="en-US" b="1" dirty="0"/>
          </a:p>
        </p:txBody>
      </p:sp>
      <p:sp>
        <p:nvSpPr>
          <p:cNvPr id="3" name="Content Placeholder 2"/>
          <p:cNvSpPr>
            <a:spLocks noGrp="1"/>
          </p:cNvSpPr>
          <p:nvPr>
            <p:ph idx="1"/>
          </p:nvPr>
        </p:nvSpPr>
        <p:spPr/>
        <p:txBody>
          <a:bodyPr>
            <a:normAutofit/>
          </a:bodyPr>
          <a:lstStyle/>
          <a:p>
            <a:r>
              <a:rPr lang="en-US" b="1" dirty="0" smtClean="0">
                <a:solidFill>
                  <a:srgbClr val="FF0000"/>
                </a:solidFill>
              </a:rPr>
              <a:t>Judging, quantitatively and qualitatively, the degree to which two texts mean the same thing</a:t>
            </a:r>
          </a:p>
        </p:txBody>
      </p:sp>
      <p:sp>
        <p:nvSpPr>
          <p:cNvPr id="4" name="Content Placeholder 2"/>
          <p:cNvSpPr txBox="1">
            <a:spLocks/>
          </p:cNvSpPr>
          <p:nvPr/>
        </p:nvSpPr>
        <p:spPr>
          <a:xfrm>
            <a:off x="838199" y="3055172"/>
            <a:ext cx="11070515" cy="3070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smtClean="0"/>
              <a:t>Target Text</a:t>
            </a:r>
            <a:r>
              <a:rPr lang="en-US" smtClean="0"/>
              <a:t>/Student Input</a:t>
            </a:r>
            <a:endParaRPr lang="en-US" b="1" i="1" smtClean="0"/>
          </a:p>
          <a:p>
            <a:pPr marL="0" indent="0" algn="ctr">
              <a:buFont typeface="Arial" panose="020B0604020202020204" pitchFamily="34" charset="0"/>
              <a:buNone/>
            </a:pPr>
            <a:r>
              <a:rPr lang="en-US" i="1" smtClean="0"/>
              <a:t>The horizontal component of motion is not affected by vertical forces. </a:t>
            </a:r>
            <a:r>
              <a:rPr lang="en-US" smtClean="0"/>
              <a:t>	</a:t>
            </a:r>
          </a:p>
          <a:p>
            <a:endParaRPr lang="en-US" smtClean="0"/>
          </a:p>
          <a:p>
            <a:pPr fontAlgn="t"/>
            <a:r>
              <a:rPr lang="en-US" b="1" smtClean="0"/>
              <a:t>Benchmark Text</a:t>
            </a:r>
            <a:r>
              <a:rPr lang="en-US" smtClean="0"/>
              <a:t>/Expert Answer</a:t>
            </a:r>
          </a:p>
          <a:p>
            <a:pPr marL="0" indent="0" algn="ctr" fontAlgn="t">
              <a:buFont typeface="Arial" panose="020B0604020202020204" pitchFamily="34" charset="0"/>
              <a:buNone/>
            </a:pPr>
            <a:r>
              <a:rPr lang="en-US" i="1" smtClean="0"/>
              <a:t>The force of the earth's gravity, being vertically down, has no effect on the object's horizontal velocity. 	</a:t>
            </a:r>
            <a:endParaRPr lang="en-US" i="1" dirty="0"/>
          </a:p>
        </p:txBody>
      </p:sp>
    </p:spTree>
    <p:extLst>
      <p:ext uri="{BB962C8B-B14F-4D97-AF65-F5344CB8AC3E}">
        <p14:creationId xmlns:p14="http://schemas.microsoft.com/office/powerpoint/2010/main" val="220504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Many Applications</a:t>
            </a:r>
            <a:endParaRPr lang="en-US" b="1" dirty="0"/>
          </a:p>
        </p:txBody>
      </p:sp>
      <p:sp>
        <p:nvSpPr>
          <p:cNvPr id="3" name="Content Placeholder 2"/>
          <p:cNvSpPr>
            <a:spLocks noGrp="1"/>
          </p:cNvSpPr>
          <p:nvPr>
            <p:ph idx="1"/>
          </p:nvPr>
        </p:nvSpPr>
        <p:spPr>
          <a:xfrm>
            <a:off x="838200" y="1484555"/>
            <a:ext cx="10515600" cy="4692408"/>
          </a:xfrm>
        </p:spPr>
        <p:txBody>
          <a:bodyPr>
            <a:normAutofit fontScale="85000" lnSpcReduction="20000"/>
          </a:bodyPr>
          <a:lstStyle/>
          <a:p>
            <a:r>
              <a:rPr lang="en-US" dirty="0" smtClean="0"/>
              <a:t>automated </a:t>
            </a:r>
            <a:r>
              <a:rPr lang="en-US" i="1" dirty="0"/>
              <a:t>summarization</a:t>
            </a:r>
            <a:r>
              <a:rPr lang="en-US" dirty="0"/>
              <a:t> (Steinhart, 2000; Chin-Yew, 2004), </a:t>
            </a:r>
            <a:r>
              <a:rPr lang="en-US" i="1" dirty="0"/>
              <a:t>machine translation </a:t>
            </a:r>
            <a:r>
              <a:rPr lang="en-US" dirty="0"/>
              <a:t>(Banerjee &amp; </a:t>
            </a:r>
            <a:r>
              <a:rPr lang="en-US" dirty="0" err="1"/>
              <a:t>Lavie</a:t>
            </a:r>
            <a:r>
              <a:rPr lang="en-US" dirty="0"/>
              <a:t>, 2005; NIST, </a:t>
            </a:r>
            <a:r>
              <a:rPr lang="en-US" dirty="0" smtClean="0"/>
              <a:t>2008)</a:t>
            </a:r>
          </a:p>
          <a:p>
            <a:r>
              <a:rPr lang="en-US" dirty="0" smtClean="0"/>
              <a:t>automatic </a:t>
            </a:r>
            <a:r>
              <a:rPr lang="en-US" dirty="0"/>
              <a:t>content related feedback in </a:t>
            </a:r>
            <a:r>
              <a:rPr lang="en-US" i="1" dirty="0"/>
              <a:t>Massive Open Online Courses</a:t>
            </a:r>
            <a:r>
              <a:rPr lang="en-US" dirty="0"/>
              <a:t> (MOOCs; </a:t>
            </a:r>
            <a:r>
              <a:rPr lang="en-US" dirty="0" err="1"/>
              <a:t>Shatnawi</a:t>
            </a:r>
            <a:r>
              <a:rPr lang="en-US" dirty="0"/>
              <a:t>, </a:t>
            </a:r>
            <a:r>
              <a:rPr lang="en-US" dirty="0" err="1"/>
              <a:t>Gaber</a:t>
            </a:r>
            <a:r>
              <a:rPr lang="en-US" dirty="0"/>
              <a:t>, &amp; </a:t>
            </a:r>
            <a:r>
              <a:rPr lang="en-US" dirty="0" err="1"/>
              <a:t>Cocea</a:t>
            </a:r>
            <a:r>
              <a:rPr lang="en-US" dirty="0"/>
              <a:t>, </a:t>
            </a:r>
            <a:r>
              <a:rPr lang="en-US" dirty="0" smtClean="0"/>
              <a:t>2014)</a:t>
            </a:r>
          </a:p>
          <a:p>
            <a:r>
              <a:rPr lang="en-US" i="1" dirty="0" smtClean="0"/>
              <a:t>plagiarism </a:t>
            </a:r>
            <a:r>
              <a:rPr lang="en-US" i="1" dirty="0"/>
              <a:t>detection</a:t>
            </a:r>
            <a:r>
              <a:rPr lang="en-US" dirty="0"/>
              <a:t> (</a:t>
            </a:r>
            <a:r>
              <a:rPr lang="en-US" dirty="0" err="1"/>
              <a:t>Barrón-Cedeño</a:t>
            </a:r>
            <a:r>
              <a:rPr lang="en-US" dirty="0"/>
              <a:t>, Vila, </a:t>
            </a:r>
            <a:r>
              <a:rPr lang="en-US" dirty="0" err="1"/>
              <a:t>Martí</a:t>
            </a:r>
            <a:r>
              <a:rPr lang="en-US" dirty="0"/>
              <a:t>, &amp; </a:t>
            </a:r>
            <a:r>
              <a:rPr lang="en-US" dirty="0" err="1"/>
              <a:t>Rosso</a:t>
            </a:r>
            <a:r>
              <a:rPr lang="en-US" dirty="0"/>
              <a:t>, 2013</a:t>
            </a:r>
            <a:r>
              <a:rPr lang="en-US" dirty="0" smtClean="0"/>
              <a:t>)</a:t>
            </a:r>
          </a:p>
          <a:p>
            <a:r>
              <a:rPr lang="en-US" i="1" dirty="0" smtClean="0"/>
              <a:t>automated </a:t>
            </a:r>
            <a:r>
              <a:rPr lang="en-US" i="1" dirty="0"/>
              <a:t>essay grading</a:t>
            </a:r>
            <a:r>
              <a:rPr lang="en-US" dirty="0"/>
              <a:t> (</a:t>
            </a:r>
            <a:r>
              <a:rPr lang="en-US" dirty="0" err="1"/>
              <a:t>Landauer</a:t>
            </a:r>
            <a:r>
              <a:rPr lang="en-US" dirty="0"/>
              <a:t>, </a:t>
            </a:r>
            <a:r>
              <a:rPr lang="en-US" dirty="0" err="1"/>
              <a:t>Laham</a:t>
            </a:r>
            <a:r>
              <a:rPr lang="en-US" dirty="0"/>
              <a:t>, </a:t>
            </a:r>
            <a:r>
              <a:rPr lang="en-US" dirty="0" err="1"/>
              <a:t>Rehder</a:t>
            </a:r>
            <a:r>
              <a:rPr lang="en-US" dirty="0"/>
              <a:t>, &amp; Schreiner, 1997; Foltz, </a:t>
            </a:r>
            <a:r>
              <a:rPr lang="en-US" dirty="0" err="1"/>
              <a:t>Laham</a:t>
            </a:r>
            <a:r>
              <a:rPr lang="en-US" dirty="0"/>
              <a:t>, and </a:t>
            </a:r>
            <a:r>
              <a:rPr lang="en-US" dirty="0" err="1"/>
              <a:t>Landauer</a:t>
            </a:r>
            <a:r>
              <a:rPr lang="en-US" dirty="0"/>
              <a:t>, 1999; </a:t>
            </a:r>
            <a:r>
              <a:rPr lang="en-US" dirty="0" err="1"/>
              <a:t>Lemaire</a:t>
            </a:r>
            <a:r>
              <a:rPr lang="en-US" dirty="0"/>
              <a:t> &amp; </a:t>
            </a:r>
            <a:r>
              <a:rPr lang="en-US" dirty="0" err="1"/>
              <a:t>Dessus</a:t>
            </a:r>
            <a:r>
              <a:rPr lang="en-US" dirty="0"/>
              <a:t>, 2001; Leacock, </a:t>
            </a:r>
            <a:r>
              <a:rPr lang="en-US" dirty="0" smtClean="0"/>
              <a:t>2004)</a:t>
            </a:r>
          </a:p>
          <a:p>
            <a:r>
              <a:rPr lang="en-US" i="1" dirty="0" smtClean="0"/>
              <a:t>intelligent </a:t>
            </a:r>
            <a:r>
              <a:rPr lang="en-US" i="1" dirty="0"/>
              <a:t>tutoring systems</a:t>
            </a:r>
            <a:r>
              <a:rPr lang="en-US" dirty="0"/>
              <a:t> (Nielsen, 2008; Lintean, 2011; Banjade, </a:t>
            </a:r>
            <a:r>
              <a:rPr lang="en-US" dirty="0" smtClean="0"/>
              <a:t>2014)</a:t>
            </a:r>
          </a:p>
          <a:p>
            <a:r>
              <a:rPr lang="en-US" i="1" dirty="0" smtClean="0"/>
              <a:t>software </a:t>
            </a:r>
            <a:r>
              <a:rPr lang="en-US" i="1" dirty="0"/>
              <a:t>engineering</a:t>
            </a:r>
            <a:r>
              <a:rPr lang="en-US" dirty="0"/>
              <a:t> (</a:t>
            </a:r>
            <a:r>
              <a:rPr lang="en-US" dirty="0" err="1"/>
              <a:t>Runeson</a:t>
            </a:r>
            <a:r>
              <a:rPr lang="en-US" dirty="0"/>
              <a:t>, </a:t>
            </a:r>
            <a:r>
              <a:rPr lang="en-US" dirty="0" err="1"/>
              <a:t>Alexandersson</a:t>
            </a:r>
            <a:r>
              <a:rPr lang="en-US" dirty="0"/>
              <a:t>,  &amp; </a:t>
            </a:r>
            <a:r>
              <a:rPr lang="en-US" dirty="0" err="1"/>
              <a:t>Nyholm</a:t>
            </a:r>
            <a:r>
              <a:rPr lang="en-US" dirty="0"/>
              <a:t>, 2007; Rus, Nan, Shiva, &amp; Chen, </a:t>
            </a:r>
            <a:r>
              <a:rPr lang="en-US" dirty="0" smtClean="0"/>
              <a:t>2009)</a:t>
            </a:r>
          </a:p>
          <a:p>
            <a:r>
              <a:rPr lang="en-US" i="1" dirty="0" smtClean="0"/>
              <a:t>bioinformatics</a:t>
            </a:r>
            <a:r>
              <a:rPr lang="en-US" dirty="0" smtClean="0"/>
              <a:t> </a:t>
            </a:r>
            <a:r>
              <a:rPr lang="en-US" dirty="0"/>
              <a:t>(</a:t>
            </a:r>
            <a:r>
              <a:rPr lang="en-US" dirty="0" err="1"/>
              <a:t>Pesquita</a:t>
            </a:r>
            <a:r>
              <a:rPr lang="en-US" dirty="0"/>
              <a:t>, </a:t>
            </a:r>
            <a:r>
              <a:rPr lang="en-US" dirty="0" err="1"/>
              <a:t>Faria</a:t>
            </a:r>
            <a:r>
              <a:rPr lang="en-US" dirty="0"/>
              <a:t>, </a:t>
            </a:r>
            <a:r>
              <a:rPr lang="en-US" dirty="0" err="1"/>
              <a:t>Falcão</a:t>
            </a:r>
            <a:r>
              <a:rPr lang="en-US" dirty="0"/>
              <a:t>, Lord, &amp; </a:t>
            </a:r>
            <a:r>
              <a:rPr lang="en-US" dirty="0" err="1"/>
              <a:t>Couto</a:t>
            </a:r>
            <a:r>
              <a:rPr lang="en-US" dirty="0"/>
              <a:t>, 2009; </a:t>
            </a:r>
            <a:r>
              <a:rPr lang="en-US" dirty="0" err="1"/>
              <a:t>Harispe</a:t>
            </a:r>
            <a:r>
              <a:rPr lang="en-US" dirty="0"/>
              <a:t>, </a:t>
            </a:r>
            <a:r>
              <a:rPr lang="en-US" dirty="0" err="1"/>
              <a:t>Ranwez</a:t>
            </a:r>
            <a:r>
              <a:rPr lang="en-US" dirty="0"/>
              <a:t>, </a:t>
            </a:r>
            <a:r>
              <a:rPr lang="en-US" dirty="0" err="1"/>
              <a:t>Janaqi</a:t>
            </a:r>
            <a:r>
              <a:rPr lang="en-US" dirty="0"/>
              <a:t>, </a:t>
            </a:r>
            <a:r>
              <a:rPr lang="en-US" dirty="0" err="1"/>
              <a:t>Montmain</a:t>
            </a:r>
            <a:r>
              <a:rPr lang="en-US" dirty="0"/>
              <a:t>, 2014</a:t>
            </a:r>
            <a:r>
              <a:rPr lang="en-US" dirty="0" smtClean="0"/>
              <a:t>)</a:t>
            </a:r>
          </a:p>
          <a:p>
            <a:r>
              <a:rPr lang="en-US" dirty="0" smtClean="0"/>
              <a:t>Etc.</a:t>
            </a:r>
            <a:endParaRPr lang="en-US" dirty="0"/>
          </a:p>
        </p:txBody>
      </p:sp>
    </p:spTree>
    <p:extLst>
      <p:ext uri="{BB962C8B-B14F-4D97-AF65-F5344CB8AC3E}">
        <p14:creationId xmlns:p14="http://schemas.microsoft.com/office/powerpoint/2010/main" val="2519218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Ideal Conditions for Semantic Similarity</a:t>
            </a:r>
            <a:endParaRPr lang="en-US" sz="4800" b="1" dirty="0"/>
          </a:p>
        </p:txBody>
      </p:sp>
      <p:sp>
        <p:nvSpPr>
          <p:cNvPr id="3" name="Content Placeholder 2"/>
          <p:cNvSpPr>
            <a:spLocks noGrp="1"/>
          </p:cNvSpPr>
          <p:nvPr>
            <p:ph idx="1"/>
          </p:nvPr>
        </p:nvSpPr>
        <p:spPr/>
        <p:txBody>
          <a:bodyPr/>
          <a:lstStyle/>
          <a:p>
            <a:r>
              <a:rPr lang="en-US" b="1" dirty="0" smtClean="0">
                <a:solidFill>
                  <a:srgbClr val="FF0000"/>
                </a:solidFill>
              </a:rPr>
              <a:t>The (student) utterance is self-contained</a:t>
            </a:r>
          </a:p>
          <a:p>
            <a:pPr lvl="1"/>
            <a:r>
              <a:rPr lang="en-US" dirty="0" smtClean="0"/>
              <a:t>Pronouns and other referring expressions have be resolved</a:t>
            </a:r>
          </a:p>
          <a:p>
            <a:pPr lvl="1"/>
            <a:endParaRPr lang="en-US" dirty="0" smtClean="0"/>
          </a:p>
          <a:p>
            <a:pPr lvl="1"/>
            <a:r>
              <a:rPr lang="en-US" dirty="0" smtClean="0"/>
              <a:t>Ellipses have been expanded</a:t>
            </a:r>
          </a:p>
          <a:p>
            <a:pPr lvl="1"/>
            <a:endParaRPr lang="en-US" dirty="0" smtClean="0"/>
          </a:p>
          <a:p>
            <a:pPr lvl="1"/>
            <a:r>
              <a:rPr lang="en-US" dirty="0" smtClean="0"/>
              <a:t>Negation</a:t>
            </a:r>
          </a:p>
          <a:p>
            <a:pPr lvl="1"/>
            <a:endParaRPr lang="en-US" dirty="0" smtClean="0"/>
          </a:p>
          <a:p>
            <a:pPr lvl="1"/>
            <a:endParaRPr lang="en-US" dirty="0" smtClean="0"/>
          </a:p>
          <a:p>
            <a:pPr lvl="1"/>
            <a:endParaRPr lang="en-US" dirty="0"/>
          </a:p>
          <a:p>
            <a:pPr lvl="1"/>
            <a:r>
              <a:rPr lang="en-US" dirty="0" smtClean="0"/>
              <a:t>Etc. </a:t>
            </a:r>
            <a:endParaRPr lang="en-US" dirty="0"/>
          </a:p>
        </p:txBody>
      </p:sp>
      <p:sp>
        <p:nvSpPr>
          <p:cNvPr id="4" name="Rectangle 3"/>
          <p:cNvSpPr/>
          <p:nvPr/>
        </p:nvSpPr>
        <p:spPr>
          <a:xfrm>
            <a:off x="2579612" y="2598142"/>
            <a:ext cx="1633460" cy="507831"/>
          </a:xfrm>
          <a:prstGeom prst="rect">
            <a:avLst/>
          </a:prstGeom>
        </p:spPr>
        <p:txBody>
          <a:bodyPr wrap="none">
            <a:spAutoFit/>
          </a:bodyPr>
          <a:lstStyle/>
          <a:p>
            <a:pPr>
              <a:lnSpc>
                <a:spcPct val="150000"/>
              </a:lnSpc>
            </a:pPr>
            <a:r>
              <a:rPr lang="en-US" b="1" dirty="0"/>
              <a:t>They</a:t>
            </a:r>
            <a:r>
              <a:rPr lang="en-US" dirty="0"/>
              <a:t> are equal.</a:t>
            </a:r>
            <a:endParaRPr lang="en-US" dirty="0">
              <a:latin typeface="Times New Roman"/>
              <a:ea typeface="Times New Roman"/>
              <a:cs typeface="Times New Roman"/>
            </a:endParaRPr>
          </a:p>
        </p:txBody>
      </p:sp>
      <p:sp>
        <p:nvSpPr>
          <p:cNvPr id="5" name="Rectangle 4"/>
          <p:cNvSpPr/>
          <p:nvPr/>
        </p:nvSpPr>
        <p:spPr>
          <a:xfrm>
            <a:off x="4713212" y="2598142"/>
            <a:ext cx="3861826" cy="507831"/>
          </a:xfrm>
          <a:prstGeom prst="rect">
            <a:avLst/>
          </a:prstGeom>
        </p:spPr>
        <p:txBody>
          <a:bodyPr wrap="none">
            <a:spAutoFit/>
          </a:bodyPr>
          <a:lstStyle/>
          <a:p>
            <a:pPr>
              <a:lnSpc>
                <a:spcPct val="150000"/>
              </a:lnSpc>
            </a:pPr>
            <a:r>
              <a:rPr lang="en-US" b="1" dirty="0" smtClean="0"/>
              <a:t>The magnitude of the forces</a:t>
            </a:r>
            <a:r>
              <a:rPr lang="en-US" dirty="0" smtClean="0"/>
              <a:t> </a:t>
            </a:r>
            <a:r>
              <a:rPr lang="en-US" dirty="0"/>
              <a:t>are equal.</a:t>
            </a:r>
            <a:endParaRPr lang="en-US" dirty="0">
              <a:latin typeface="Times New Roman"/>
              <a:ea typeface="Times New Roman"/>
              <a:cs typeface="Times New Roman"/>
            </a:endParaRPr>
          </a:p>
        </p:txBody>
      </p:sp>
      <p:cxnSp>
        <p:nvCxnSpPr>
          <p:cNvPr id="7" name="Straight Arrow Connector 6"/>
          <p:cNvCxnSpPr/>
          <p:nvPr/>
        </p:nvCxnSpPr>
        <p:spPr>
          <a:xfrm>
            <a:off x="4213072" y="2852057"/>
            <a:ext cx="358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79612" y="3431693"/>
            <a:ext cx="771173" cy="463397"/>
          </a:xfrm>
          <a:prstGeom prst="rect">
            <a:avLst/>
          </a:prstGeom>
        </p:spPr>
        <p:txBody>
          <a:bodyPr wrap="none">
            <a:spAutoFit/>
          </a:bodyPr>
          <a:lstStyle/>
          <a:p>
            <a:pPr>
              <a:lnSpc>
                <a:spcPct val="150000"/>
              </a:lnSpc>
            </a:pPr>
            <a:r>
              <a:rPr lang="en-US" b="1" dirty="0" smtClean="0"/>
              <a:t>Equal.</a:t>
            </a:r>
            <a:endParaRPr lang="en-US" b="1" dirty="0">
              <a:latin typeface="Times New Roman"/>
              <a:ea typeface="Times New Roman"/>
              <a:cs typeface="Times New Roman"/>
            </a:endParaRPr>
          </a:p>
        </p:txBody>
      </p:sp>
      <p:sp>
        <p:nvSpPr>
          <p:cNvPr id="9" name="Rectangle 8"/>
          <p:cNvSpPr/>
          <p:nvPr/>
        </p:nvSpPr>
        <p:spPr>
          <a:xfrm>
            <a:off x="4713212" y="3493463"/>
            <a:ext cx="3861826" cy="507831"/>
          </a:xfrm>
          <a:prstGeom prst="rect">
            <a:avLst/>
          </a:prstGeom>
        </p:spPr>
        <p:txBody>
          <a:bodyPr wrap="none">
            <a:spAutoFit/>
          </a:bodyPr>
          <a:lstStyle/>
          <a:p>
            <a:pPr>
              <a:lnSpc>
                <a:spcPct val="150000"/>
              </a:lnSpc>
            </a:pPr>
            <a:r>
              <a:rPr lang="en-US" b="1" dirty="0" smtClean="0"/>
              <a:t>The magnitude of the forces </a:t>
            </a:r>
            <a:r>
              <a:rPr lang="en-US" b="1" dirty="0"/>
              <a:t>are </a:t>
            </a:r>
            <a:r>
              <a:rPr lang="en-US" dirty="0"/>
              <a:t>equal.</a:t>
            </a:r>
            <a:endParaRPr lang="en-US" dirty="0">
              <a:latin typeface="Times New Roman"/>
              <a:ea typeface="Times New Roman"/>
              <a:cs typeface="Times New Roman"/>
            </a:endParaRPr>
          </a:p>
        </p:txBody>
      </p:sp>
      <p:cxnSp>
        <p:nvCxnSpPr>
          <p:cNvPr id="10" name="Straight Arrow Connector 9"/>
          <p:cNvCxnSpPr/>
          <p:nvPr/>
        </p:nvCxnSpPr>
        <p:spPr>
          <a:xfrm>
            <a:off x="4175122" y="3747378"/>
            <a:ext cx="3968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22571" y="5098102"/>
            <a:ext cx="5617029"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The red car and blue car will always have the same speed</a:t>
            </a:r>
            <a:endParaRPr lang="en-US" i="1" dirty="0">
              <a:latin typeface="Times New Roman" pitchFamily="18" charset="0"/>
              <a:cs typeface="Times New Roman" pitchFamily="18" charset="0"/>
            </a:endParaRPr>
          </a:p>
        </p:txBody>
      </p:sp>
      <p:sp>
        <p:nvSpPr>
          <p:cNvPr id="16" name="TextBox 15"/>
          <p:cNvSpPr txBox="1"/>
          <p:nvPr/>
        </p:nvSpPr>
        <p:spPr>
          <a:xfrm>
            <a:off x="537912" y="4465776"/>
            <a:ext cx="5519781" cy="369332"/>
          </a:xfrm>
          <a:prstGeom prst="rect">
            <a:avLst/>
          </a:prstGeom>
          <a:noFill/>
        </p:spPr>
        <p:txBody>
          <a:bodyPr wrap="none" rtlCol="0">
            <a:spAutoFit/>
          </a:bodyPr>
          <a:lstStyle/>
          <a:p>
            <a:pPr>
              <a:buNone/>
            </a:pPr>
            <a:r>
              <a:rPr lang="en-US" b="1" dirty="0">
                <a:latin typeface="Times New Roman" pitchFamily="18" charset="0"/>
                <a:cs typeface="Times New Roman" pitchFamily="18" charset="0"/>
              </a:rPr>
              <a:t>The red car and blue car will </a:t>
            </a:r>
            <a:r>
              <a:rPr lang="en-US" b="1" dirty="0">
                <a:solidFill>
                  <a:srgbClr val="FF0000"/>
                </a:solidFill>
                <a:latin typeface="Times New Roman" pitchFamily="18" charset="0"/>
                <a:cs typeface="Times New Roman" pitchFamily="18" charset="0"/>
              </a:rPr>
              <a:t>not</a:t>
            </a:r>
            <a:r>
              <a:rPr lang="en-US" b="1" dirty="0">
                <a:latin typeface="Times New Roman" pitchFamily="18" charset="0"/>
                <a:cs typeface="Times New Roman" pitchFamily="18" charset="0"/>
              </a:rPr>
              <a:t> have the same speed.</a:t>
            </a:r>
          </a:p>
        </p:txBody>
      </p:sp>
      <p:sp>
        <p:nvSpPr>
          <p:cNvPr id="17" name="Rectangle 16"/>
          <p:cNvSpPr/>
          <p:nvPr/>
        </p:nvSpPr>
        <p:spPr>
          <a:xfrm>
            <a:off x="6422571" y="4487971"/>
            <a:ext cx="5141472" cy="369332"/>
          </a:xfrm>
          <a:prstGeom prst="rect">
            <a:avLst/>
          </a:prstGeom>
        </p:spPr>
        <p:txBody>
          <a:bodyPr wrap="none">
            <a:spAutoFit/>
          </a:bodyPr>
          <a:lstStyle/>
          <a:p>
            <a:pPr>
              <a:buNone/>
            </a:pPr>
            <a:r>
              <a:rPr lang="en-US" b="1" dirty="0">
                <a:latin typeface="Times New Roman" pitchFamily="18" charset="0"/>
                <a:cs typeface="Times New Roman" pitchFamily="18" charset="0"/>
              </a:rPr>
              <a:t>The red car and blue car will </a:t>
            </a:r>
            <a:r>
              <a:rPr lang="en-US" b="1" dirty="0" smtClean="0">
                <a:latin typeface="Times New Roman" pitchFamily="18" charset="0"/>
                <a:cs typeface="Times New Roman" pitchFamily="18" charset="0"/>
              </a:rPr>
              <a:t>have </a:t>
            </a:r>
            <a:r>
              <a:rPr lang="en-US" b="1" dirty="0">
                <a:latin typeface="Times New Roman" pitchFamily="18" charset="0"/>
                <a:cs typeface="Times New Roman" pitchFamily="18" charset="0"/>
              </a:rPr>
              <a:t>the same speed.</a:t>
            </a:r>
          </a:p>
        </p:txBody>
      </p:sp>
      <p:cxnSp>
        <p:nvCxnSpPr>
          <p:cNvPr id="18" name="Straight Arrow Connector 17"/>
          <p:cNvCxnSpPr/>
          <p:nvPr/>
        </p:nvCxnSpPr>
        <p:spPr>
          <a:xfrm>
            <a:off x="6063643" y="4683523"/>
            <a:ext cx="3589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Up-Down Arrow 25"/>
          <p:cNvSpPr/>
          <p:nvPr/>
        </p:nvSpPr>
        <p:spPr>
          <a:xfrm>
            <a:off x="8993307" y="4857303"/>
            <a:ext cx="118036" cy="2930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747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Major Requirements For Similarity In Dialogue-based Systems</a:t>
            </a:r>
            <a:endParaRPr lang="en-US" b="1" dirty="0"/>
          </a:p>
        </p:txBody>
      </p:sp>
      <p:sp>
        <p:nvSpPr>
          <p:cNvPr id="3" name="Content Placeholder 2"/>
          <p:cNvSpPr>
            <a:spLocks noGrp="1"/>
          </p:cNvSpPr>
          <p:nvPr>
            <p:ph idx="1"/>
          </p:nvPr>
        </p:nvSpPr>
        <p:spPr/>
        <p:txBody>
          <a:bodyPr/>
          <a:lstStyle/>
          <a:p>
            <a:r>
              <a:rPr lang="en-US" b="1" dirty="0" smtClean="0">
                <a:solidFill>
                  <a:srgbClr val="FF0000"/>
                </a:solidFill>
              </a:rPr>
              <a:t>A holistic (normalized) score </a:t>
            </a:r>
            <a:r>
              <a:rPr lang="en-US" dirty="0" smtClean="0"/>
              <a:t>that provides a measure of how close the student response is to the benchmark </a:t>
            </a:r>
            <a:r>
              <a:rPr lang="en-US" dirty="0" smtClean="0"/>
              <a:t>response</a:t>
            </a:r>
          </a:p>
          <a:p>
            <a:pPr lvl="1"/>
            <a:r>
              <a:rPr lang="en-US" dirty="0" smtClean="0"/>
              <a:t>Similarity (Student Response, Expected Response) = 0.93</a:t>
            </a:r>
            <a:endParaRPr lang="en-US" dirty="0" smtClean="0"/>
          </a:p>
          <a:p>
            <a:r>
              <a:rPr lang="en-US" b="1" dirty="0" smtClean="0">
                <a:solidFill>
                  <a:srgbClr val="FF0000"/>
                </a:solidFill>
              </a:rPr>
              <a:t>An explanation</a:t>
            </a:r>
          </a:p>
          <a:p>
            <a:pPr lvl="1"/>
            <a:r>
              <a:rPr lang="en-US" dirty="0" smtClean="0"/>
              <a:t>This implies a preference of </a:t>
            </a:r>
            <a:r>
              <a:rPr lang="en-US" b="1" dirty="0" smtClean="0"/>
              <a:t>alignment-based methods</a:t>
            </a:r>
            <a:endParaRPr lang="en-US" b="1" dirty="0"/>
          </a:p>
        </p:txBody>
      </p:sp>
      <p:sp>
        <p:nvSpPr>
          <p:cNvPr id="4" name="TextBox 3"/>
          <p:cNvSpPr txBox="1"/>
          <p:nvPr/>
        </p:nvSpPr>
        <p:spPr>
          <a:xfrm>
            <a:off x="2194560" y="4227756"/>
            <a:ext cx="6193362" cy="646331"/>
          </a:xfrm>
          <a:prstGeom prst="rect">
            <a:avLst/>
          </a:prstGeom>
          <a:noFill/>
        </p:spPr>
        <p:txBody>
          <a:bodyPr wrap="none" rtlCol="0">
            <a:spAutoFit/>
          </a:bodyPr>
          <a:lstStyle/>
          <a:p>
            <a:r>
              <a:rPr lang="en-US" i="1" dirty="0" smtClean="0"/>
              <a:t>Expected/Expert Answer</a:t>
            </a:r>
            <a:r>
              <a:rPr lang="en-US" dirty="0" smtClean="0"/>
              <a:t>: 	</a:t>
            </a:r>
            <a:r>
              <a:rPr lang="en-US" b="1" dirty="0" smtClean="0">
                <a:solidFill>
                  <a:srgbClr val="0070C0"/>
                </a:solidFill>
              </a:rPr>
              <a:t>The forces are equal </a:t>
            </a:r>
            <a:r>
              <a:rPr lang="en-US" b="1" dirty="0" smtClean="0"/>
              <a:t>and </a:t>
            </a:r>
            <a:r>
              <a:rPr lang="en-US" b="1" dirty="0" smtClean="0">
                <a:solidFill>
                  <a:srgbClr val="FF0000"/>
                </a:solidFill>
              </a:rPr>
              <a:t>opposite</a:t>
            </a:r>
            <a:r>
              <a:rPr lang="en-US" b="1" dirty="0" smtClean="0"/>
              <a:t>.</a:t>
            </a:r>
          </a:p>
          <a:p>
            <a:r>
              <a:rPr lang="en-US" i="1" dirty="0" smtClean="0"/>
              <a:t>Student Answer</a:t>
            </a:r>
            <a:r>
              <a:rPr lang="en-US" dirty="0" smtClean="0"/>
              <a:t>: 		</a:t>
            </a:r>
            <a:r>
              <a:rPr lang="en-US" b="1" dirty="0" smtClean="0">
                <a:solidFill>
                  <a:srgbClr val="0070C0"/>
                </a:solidFill>
              </a:rPr>
              <a:t>The forces are equal</a:t>
            </a:r>
            <a:r>
              <a:rPr lang="en-US" b="1" dirty="0" smtClean="0"/>
              <a:t>.</a:t>
            </a:r>
            <a:endParaRPr lang="en-US" b="1" dirty="0"/>
          </a:p>
        </p:txBody>
      </p:sp>
    </p:spTree>
    <p:extLst>
      <p:ext uri="{BB962C8B-B14F-4D97-AF65-F5344CB8AC3E}">
        <p14:creationId xmlns:p14="http://schemas.microsoft.com/office/powerpoint/2010/main" val="299821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Assessment = </a:t>
            </a:r>
            <a:r>
              <a:rPr lang="en-US" b="1" dirty="0" smtClean="0">
                <a:solidFill>
                  <a:srgbClr val="7030A0"/>
                </a:solidFill>
              </a:rPr>
              <a:t>The </a:t>
            </a:r>
            <a:r>
              <a:rPr lang="en-US" b="1" dirty="0">
                <a:solidFill>
                  <a:srgbClr val="7030A0"/>
                </a:solidFill>
              </a:rPr>
              <a:t>detection of students’ knowledge states</a:t>
            </a:r>
            <a:endParaRPr lang="en-US" b="1" dirty="0"/>
          </a:p>
        </p:txBody>
      </p:sp>
      <p:pic>
        <p:nvPicPr>
          <p:cNvPr id="4" name="Picture 4" descr="http://presbydestrian.files.wordpress.com/2013/02/slide-3-test-pray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3865" y="2196297"/>
            <a:ext cx="2882850" cy="405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Approaches</a:t>
            </a:r>
            <a:endParaRPr lang="en-US" sz="4800" b="1" dirty="0"/>
          </a:p>
        </p:txBody>
      </p:sp>
      <p:sp>
        <p:nvSpPr>
          <p:cNvPr id="3" name="Content Placeholder 2"/>
          <p:cNvSpPr>
            <a:spLocks noGrp="1"/>
          </p:cNvSpPr>
          <p:nvPr>
            <p:ph idx="1"/>
          </p:nvPr>
        </p:nvSpPr>
        <p:spPr>
          <a:xfrm>
            <a:off x="1524000" y="1600201"/>
            <a:ext cx="9144000" cy="4525963"/>
          </a:xfrm>
        </p:spPr>
        <p:txBody>
          <a:bodyPr>
            <a:normAutofit/>
          </a:bodyPr>
          <a:lstStyle/>
          <a:p>
            <a:r>
              <a:rPr lang="en-US" dirty="0" smtClean="0"/>
              <a:t>Based on the </a:t>
            </a:r>
            <a:r>
              <a:rPr lang="en-US" dirty="0" smtClean="0">
                <a:solidFill>
                  <a:srgbClr val="FF0000"/>
                </a:solidFill>
              </a:rPr>
              <a:t>compositionality principle</a:t>
            </a:r>
            <a:r>
              <a:rPr lang="en-US" dirty="0" smtClean="0"/>
              <a:t> </a:t>
            </a:r>
            <a:r>
              <a:rPr lang="en-US" i="1" dirty="0" smtClean="0"/>
              <a:t>according to which the meaning of a text can be derived from its constituents and the rules used to combine them</a:t>
            </a:r>
          </a:p>
          <a:p>
            <a:pPr lvl="1"/>
            <a:r>
              <a:rPr lang="en-US" dirty="0" smtClean="0"/>
              <a:t>quantify the </a:t>
            </a:r>
            <a:r>
              <a:rPr lang="en-US" dirty="0" err="1" smtClean="0"/>
              <a:t>lexico</a:t>
            </a:r>
            <a:r>
              <a:rPr lang="en-US" dirty="0" smtClean="0"/>
              <a:t>-semantic and syntactic similarities</a:t>
            </a:r>
          </a:p>
          <a:p>
            <a:pPr lvl="1"/>
            <a:r>
              <a:rPr lang="en-US" dirty="0" smtClean="0"/>
              <a:t>some domain and world knowledge used</a:t>
            </a:r>
          </a:p>
        </p:txBody>
      </p:sp>
    </p:spTree>
    <p:extLst>
      <p:ext uri="{BB962C8B-B14F-4D97-AF65-F5344CB8AC3E}">
        <p14:creationId xmlns:p14="http://schemas.microsoft.com/office/powerpoint/2010/main" val="2705120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Lexical, Compositional Similarity</a:t>
            </a:r>
            <a:endParaRPr lang="en-US" b="1" dirty="0"/>
          </a:p>
        </p:txBody>
      </p:sp>
      <p:sp>
        <p:nvSpPr>
          <p:cNvPr id="4" name="Rounded Rectangle 3"/>
          <p:cNvSpPr/>
          <p:nvPr/>
        </p:nvSpPr>
        <p:spPr>
          <a:xfrm>
            <a:off x="2963917" y="2175391"/>
            <a:ext cx="1019504"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dog</a:t>
            </a:r>
            <a:endParaRPr lang="en-US" dirty="0"/>
          </a:p>
        </p:txBody>
      </p:sp>
      <p:sp>
        <p:nvSpPr>
          <p:cNvPr id="5" name="Rounded Rectangle 4"/>
          <p:cNvSpPr/>
          <p:nvPr/>
        </p:nvSpPr>
        <p:spPr>
          <a:xfrm>
            <a:off x="4797972" y="2175391"/>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chased</a:t>
            </a:r>
            <a:endParaRPr lang="en-US" dirty="0"/>
          </a:p>
        </p:txBody>
      </p:sp>
      <p:sp>
        <p:nvSpPr>
          <p:cNvPr id="6" name="Rounded Rectangle 5"/>
          <p:cNvSpPr/>
          <p:nvPr/>
        </p:nvSpPr>
        <p:spPr>
          <a:xfrm>
            <a:off x="6721366" y="2175390"/>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r>
              <a:rPr lang="en-US" dirty="0" smtClean="0"/>
              <a:t>he cat</a:t>
            </a:r>
            <a:endParaRPr lang="en-US" dirty="0"/>
          </a:p>
        </p:txBody>
      </p:sp>
      <p:sp>
        <p:nvSpPr>
          <p:cNvPr id="7" name="Rounded Rectangle 6"/>
          <p:cNvSpPr/>
          <p:nvPr/>
        </p:nvSpPr>
        <p:spPr>
          <a:xfrm>
            <a:off x="2837793" y="3585252"/>
            <a:ext cx="1271752"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beagle</a:t>
            </a:r>
            <a:endParaRPr lang="en-US" dirty="0"/>
          </a:p>
        </p:txBody>
      </p:sp>
      <p:sp>
        <p:nvSpPr>
          <p:cNvPr id="8" name="Rounded Rectangle 7"/>
          <p:cNvSpPr/>
          <p:nvPr/>
        </p:nvSpPr>
        <p:spPr>
          <a:xfrm>
            <a:off x="4797972" y="3585253"/>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chased</a:t>
            </a:r>
            <a:endParaRPr lang="en-US" dirty="0"/>
          </a:p>
        </p:txBody>
      </p:sp>
      <p:sp>
        <p:nvSpPr>
          <p:cNvPr id="9" name="Rounded Rectangle 8"/>
          <p:cNvSpPr/>
          <p:nvPr/>
        </p:nvSpPr>
        <p:spPr>
          <a:xfrm>
            <a:off x="6721366" y="3585252"/>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r>
              <a:rPr lang="en-US" dirty="0" smtClean="0"/>
              <a:t>he cat</a:t>
            </a:r>
            <a:endParaRPr lang="en-US" dirty="0"/>
          </a:p>
        </p:txBody>
      </p:sp>
      <p:sp>
        <p:nvSpPr>
          <p:cNvPr id="10" name="Rounded Rectangle 9"/>
          <p:cNvSpPr/>
          <p:nvPr/>
        </p:nvSpPr>
        <p:spPr>
          <a:xfrm>
            <a:off x="2837793" y="4763885"/>
            <a:ext cx="1271752"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dog</a:t>
            </a:r>
            <a:endParaRPr lang="en-US" dirty="0"/>
          </a:p>
        </p:txBody>
      </p:sp>
      <p:sp>
        <p:nvSpPr>
          <p:cNvPr id="11" name="Rounded Rectangle 10"/>
          <p:cNvSpPr/>
          <p:nvPr/>
        </p:nvSpPr>
        <p:spPr>
          <a:xfrm>
            <a:off x="4797972" y="4763886"/>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chased</a:t>
            </a:r>
            <a:endParaRPr lang="en-US" dirty="0"/>
          </a:p>
        </p:txBody>
      </p:sp>
      <p:sp>
        <p:nvSpPr>
          <p:cNvPr id="12" name="Rounded Rectangle 11"/>
          <p:cNvSpPr/>
          <p:nvPr/>
        </p:nvSpPr>
        <p:spPr>
          <a:xfrm>
            <a:off x="6721366" y="4763885"/>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r>
              <a:rPr lang="en-US" dirty="0" smtClean="0"/>
              <a:t>he cat</a:t>
            </a:r>
            <a:endParaRPr lang="en-US" dirty="0"/>
          </a:p>
        </p:txBody>
      </p:sp>
      <p:sp>
        <p:nvSpPr>
          <p:cNvPr id="3" name="TextBox 2"/>
          <p:cNvSpPr txBox="1"/>
          <p:nvPr/>
        </p:nvSpPr>
        <p:spPr>
          <a:xfrm>
            <a:off x="558501" y="4047707"/>
            <a:ext cx="1635384" cy="369332"/>
          </a:xfrm>
          <a:prstGeom prst="rect">
            <a:avLst/>
          </a:prstGeom>
          <a:noFill/>
        </p:spPr>
        <p:txBody>
          <a:bodyPr wrap="none" rtlCol="0">
            <a:spAutoFit/>
          </a:bodyPr>
          <a:lstStyle/>
          <a:p>
            <a:r>
              <a:rPr lang="en-US" dirty="0"/>
              <a:t>b</a:t>
            </a:r>
            <a:r>
              <a:rPr lang="en-US" dirty="0" smtClean="0"/>
              <a:t>eagle </a:t>
            </a:r>
            <a:r>
              <a:rPr lang="en-US" b="1" dirty="0" smtClean="0"/>
              <a:t>IS-A</a:t>
            </a:r>
            <a:r>
              <a:rPr lang="en-US" dirty="0" smtClean="0"/>
              <a:t> dog</a:t>
            </a:r>
            <a:endParaRPr lang="en-US" dirty="0"/>
          </a:p>
        </p:txBody>
      </p:sp>
      <p:sp>
        <p:nvSpPr>
          <p:cNvPr id="16" name="Freeform 15"/>
          <p:cNvSpPr/>
          <p:nvPr/>
        </p:nvSpPr>
        <p:spPr>
          <a:xfrm>
            <a:off x="8368553" y="2406617"/>
            <a:ext cx="278524" cy="1678832"/>
          </a:xfrm>
          <a:custGeom>
            <a:avLst/>
            <a:gdLst>
              <a:gd name="connsiteX0" fmla="*/ 0 w 570602"/>
              <a:gd name="connsiteY0" fmla="*/ 0 h 1527586"/>
              <a:gd name="connsiteX1" fmla="*/ 570155 w 570602"/>
              <a:gd name="connsiteY1" fmla="*/ 753035 h 1527586"/>
              <a:gd name="connsiteX2" fmla="*/ 75303 w 570602"/>
              <a:gd name="connsiteY2" fmla="*/ 1527586 h 1527586"/>
            </a:gdLst>
            <a:ahLst/>
            <a:cxnLst>
              <a:cxn ang="0">
                <a:pos x="connsiteX0" y="connsiteY0"/>
              </a:cxn>
              <a:cxn ang="0">
                <a:pos x="connsiteX1" y="connsiteY1"/>
              </a:cxn>
              <a:cxn ang="0">
                <a:pos x="connsiteX2" y="connsiteY2"/>
              </a:cxn>
            </a:cxnLst>
            <a:rect l="l" t="t" r="r" b="b"/>
            <a:pathLst>
              <a:path w="570602" h="1527586">
                <a:moveTo>
                  <a:pt x="0" y="0"/>
                </a:moveTo>
                <a:cubicBezTo>
                  <a:pt x="278802" y="249218"/>
                  <a:pt x="557604" y="498437"/>
                  <a:pt x="570155" y="753035"/>
                </a:cubicBezTo>
                <a:cubicBezTo>
                  <a:pt x="582706" y="1007633"/>
                  <a:pt x="329004" y="1267609"/>
                  <a:pt x="75303" y="1527586"/>
                </a:cubicBez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68162" y="2983106"/>
            <a:ext cx="1688283" cy="369332"/>
          </a:xfrm>
          <a:prstGeom prst="rect">
            <a:avLst/>
          </a:prstGeom>
          <a:noFill/>
        </p:spPr>
        <p:txBody>
          <a:bodyPr wrap="none" rtlCol="0">
            <a:spAutoFit/>
          </a:bodyPr>
          <a:lstStyle/>
          <a:p>
            <a:r>
              <a:rPr lang="en-US" dirty="0" smtClean="0"/>
              <a:t>Similarity = 0.93</a:t>
            </a:r>
            <a:endParaRPr lang="en-US" dirty="0"/>
          </a:p>
        </p:txBody>
      </p:sp>
      <p:sp>
        <p:nvSpPr>
          <p:cNvPr id="18" name="TextBox 17"/>
          <p:cNvSpPr txBox="1"/>
          <p:nvPr/>
        </p:nvSpPr>
        <p:spPr>
          <a:xfrm>
            <a:off x="8644759" y="4763885"/>
            <a:ext cx="1688283" cy="369332"/>
          </a:xfrm>
          <a:prstGeom prst="rect">
            <a:avLst/>
          </a:prstGeom>
          <a:noFill/>
        </p:spPr>
        <p:txBody>
          <a:bodyPr wrap="none" rtlCol="0">
            <a:spAutoFit/>
          </a:bodyPr>
          <a:lstStyle/>
          <a:p>
            <a:r>
              <a:rPr lang="en-US" dirty="0" smtClean="0"/>
              <a:t>Similarity = 1.00</a:t>
            </a:r>
            <a:endParaRPr lang="en-US" dirty="0"/>
          </a:p>
        </p:txBody>
      </p:sp>
      <p:sp>
        <p:nvSpPr>
          <p:cNvPr id="19" name="TextBox 18"/>
          <p:cNvSpPr txBox="1"/>
          <p:nvPr/>
        </p:nvSpPr>
        <p:spPr>
          <a:xfrm>
            <a:off x="8644759" y="4232410"/>
            <a:ext cx="3431965" cy="369332"/>
          </a:xfrm>
          <a:prstGeom prst="rect">
            <a:avLst/>
          </a:prstGeom>
          <a:noFill/>
        </p:spPr>
        <p:txBody>
          <a:bodyPr wrap="none" rtlCol="0">
            <a:spAutoFit/>
          </a:bodyPr>
          <a:lstStyle/>
          <a:p>
            <a:r>
              <a:rPr lang="en-US" b="1" dirty="0" smtClean="0"/>
              <a:t>Boost similarity through inference</a:t>
            </a:r>
            <a:endParaRPr lang="en-US" b="1" dirty="0"/>
          </a:p>
        </p:txBody>
      </p:sp>
      <p:sp>
        <p:nvSpPr>
          <p:cNvPr id="20" name="Freeform 19"/>
          <p:cNvSpPr/>
          <p:nvPr/>
        </p:nvSpPr>
        <p:spPr>
          <a:xfrm>
            <a:off x="7896113" y="2339063"/>
            <a:ext cx="351355" cy="2724167"/>
          </a:xfrm>
          <a:custGeom>
            <a:avLst/>
            <a:gdLst>
              <a:gd name="connsiteX0" fmla="*/ 0 w 570602"/>
              <a:gd name="connsiteY0" fmla="*/ 0 h 1527586"/>
              <a:gd name="connsiteX1" fmla="*/ 570155 w 570602"/>
              <a:gd name="connsiteY1" fmla="*/ 753035 h 1527586"/>
              <a:gd name="connsiteX2" fmla="*/ 75303 w 570602"/>
              <a:gd name="connsiteY2" fmla="*/ 1527586 h 1527586"/>
            </a:gdLst>
            <a:ahLst/>
            <a:cxnLst>
              <a:cxn ang="0">
                <a:pos x="connsiteX0" y="connsiteY0"/>
              </a:cxn>
              <a:cxn ang="0">
                <a:pos x="connsiteX1" y="connsiteY1"/>
              </a:cxn>
              <a:cxn ang="0">
                <a:pos x="connsiteX2" y="connsiteY2"/>
              </a:cxn>
            </a:cxnLst>
            <a:rect l="l" t="t" r="r" b="b"/>
            <a:pathLst>
              <a:path w="570602" h="1527586">
                <a:moveTo>
                  <a:pt x="0" y="0"/>
                </a:moveTo>
                <a:cubicBezTo>
                  <a:pt x="278802" y="249218"/>
                  <a:pt x="557604" y="498437"/>
                  <a:pt x="570155" y="753035"/>
                </a:cubicBezTo>
                <a:cubicBezTo>
                  <a:pt x="582706" y="1007633"/>
                  <a:pt x="329004" y="1267609"/>
                  <a:pt x="75303" y="1527586"/>
                </a:cubicBez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4" idx="2"/>
            <a:endCxn id="7" idx="0"/>
          </p:cNvCxnSpPr>
          <p:nvPr/>
        </p:nvCxnSpPr>
        <p:spPr>
          <a:xfrm>
            <a:off x="3473669" y="2637846"/>
            <a:ext cx="0" cy="947406"/>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4" idx="2"/>
            <a:endCxn id="8" idx="0"/>
          </p:cNvCxnSpPr>
          <p:nvPr/>
        </p:nvCxnSpPr>
        <p:spPr>
          <a:xfrm>
            <a:off x="3473669" y="2637846"/>
            <a:ext cx="1781503" cy="947407"/>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2"/>
            <a:endCxn id="9" idx="0"/>
          </p:cNvCxnSpPr>
          <p:nvPr/>
        </p:nvCxnSpPr>
        <p:spPr>
          <a:xfrm>
            <a:off x="3473669" y="2637846"/>
            <a:ext cx="3704897" cy="947406"/>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2"/>
          </p:cNvCxnSpPr>
          <p:nvPr/>
        </p:nvCxnSpPr>
        <p:spPr>
          <a:xfrm>
            <a:off x="3473669" y="4047707"/>
            <a:ext cx="0" cy="71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583073" y="2938131"/>
            <a:ext cx="1811073" cy="369332"/>
          </a:xfrm>
          <a:prstGeom prst="rect">
            <a:avLst/>
          </a:prstGeom>
          <a:noFill/>
        </p:spPr>
        <p:txBody>
          <a:bodyPr wrap="none" rtlCol="0">
            <a:spAutoFit/>
          </a:bodyPr>
          <a:lstStyle/>
          <a:p>
            <a:r>
              <a:rPr lang="en-US" b="1" dirty="0"/>
              <a:t>w</a:t>
            </a:r>
            <a:r>
              <a:rPr lang="en-US" b="1" dirty="0" smtClean="0"/>
              <a:t>-to-w similarity</a:t>
            </a:r>
            <a:endParaRPr lang="en-US" b="1" dirty="0"/>
          </a:p>
        </p:txBody>
      </p:sp>
      <p:pic>
        <p:nvPicPr>
          <p:cNvPr id="23"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0268" y="3167772"/>
            <a:ext cx="930209" cy="89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7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smtClean="0"/>
              <a:t>Lexico</a:t>
            </a:r>
            <a:r>
              <a:rPr lang="en-US" sz="4800" b="1" dirty="0" smtClean="0"/>
              <a:t>-Semantic Optimization</a:t>
            </a:r>
            <a:endParaRPr lang="en-US" sz="4800" b="1" dirty="0"/>
          </a:p>
        </p:txBody>
      </p:sp>
      <mc:AlternateContent xmlns:mc="http://schemas.openxmlformats.org/markup-compatibility/2006" xmlns:a14="http://schemas.microsoft.com/office/drawing/2010/main">
        <mc:Choice Requires="a14">
          <p:sp>
            <p:nvSpPr>
              <p:cNvPr id="4" name="Rectangle 3"/>
              <p:cNvSpPr/>
              <p:nvPr/>
            </p:nvSpPr>
            <p:spPr>
              <a:xfrm>
                <a:off x="1807286" y="4724401"/>
                <a:ext cx="8864300" cy="9388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GB" sz="2800" i="1">
                              <a:latin typeface="Cambria Math"/>
                            </a:rPr>
                            <m:t>𝑆</m:t>
                          </m:r>
                          <m:r>
                            <a:rPr lang="en-US" sz="2800" b="0" i="1" smtClean="0">
                              <a:latin typeface="Cambria Math" panose="02040503050406030204" pitchFamily="18" charset="0"/>
                            </a:rPr>
                            <m:t>𝑐𝑜𝑟𝑒</m:t>
                          </m:r>
                        </m:e>
                        <m:sub>
                          <m:r>
                            <a:rPr lang="en-GB" sz="2800" i="1">
                              <a:latin typeface="Cambria Math"/>
                            </a:rPr>
                            <m:t>𝑂𝑃𝑇</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𝑇</m:t>
                          </m:r>
                          <m:r>
                            <a:rPr lang="en-US" sz="2800" b="0" i="1" smtClean="0">
                              <a:latin typeface="Cambria Math" panose="02040503050406030204" pitchFamily="18" charset="0"/>
                            </a:rPr>
                            <m:t>1, </m:t>
                          </m:r>
                          <m:r>
                            <a:rPr lang="en-US" sz="2800" b="0" i="1" smtClean="0">
                              <a:latin typeface="Cambria Math" panose="02040503050406030204" pitchFamily="18" charset="0"/>
                            </a:rPr>
                            <m:t>𝑇</m:t>
                          </m:r>
                          <m:r>
                            <a:rPr lang="en-US" sz="2800" b="0" i="1" smtClean="0">
                              <a:latin typeface="Cambria Math" panose="02040503050406030204" pitchFamily="18" charset="0"/>
                            </a:rPr>
                            <m:t>2</m:t>
                          </m:r>
                        </m:e>
                      </m:d>
                      <m:r>
                        <a:rPr lang="en-GB" sz="2800" i="1">
                          <a:latin typeface="Cambria Math"/>
                        </a:rPr>
                        <m:t>=</m:t>
                      </m:r>
                      <m:sSub>
                        <m:sSubPr>
                          <m:ctrlPr>
                            <a:rPr lang="en-US" sz="2800" i="1">
                              <a:latin typeface="Cambria Math" panose="02040503050406030204" pitchFamily="18" charset="0"/>
                            </a:rPr>
                          </m:ctrlPr>
                        </m:sSubPr>
                        <m:e>
                          <m:r>
                            <a:rPr lang="en-US" sz="2800" i="1">
                              <a:latin typeface="Cambria Math"/>
                            </a:rPr>
                            <m:t>𝑚𝑎𝑥</m:t>
                          </m:r>
                        </m:e>
                        <m:sub>
                          <m:r>
                            <a:rPr lang="en-GB" sz="2800" i="1">
                              <a:latin typeface="Cambria Math"/>
                            </a:rPr>
                            <m:t>𝜋</m:t>
                          </m:r>
                        </m:sub>
                      </m:sSub>
                      <m:nary>
                        <m:naryPr>
                          <m:chr m:val="∑"/>
                          <m:limLoc m:val="subSup"/>
                          <m:ctrlPr>
                            <a:rPr lang="en-US" sz="2800" i="1">
                              <a:latin typeface="Cambria Math" panose="02040503050406030204" pitchFamily="18" charset="0"/>
                            </a:rPr>
                          </m:ctrlPr>
                        </m:naryPr>
                        <m:sub>
                          <m:r>
                            <a:rPr lang="en-GB" sz="2800" i="1">
                              <a:latin typeface="Cambria Math"/>
                            </a:rPr>
                            <m:t>𝑖</m:t>
                          </m:r>
                          <m:r>
                            <a:rPr lang="en-GB" sz="2800" i="1">
                              <a:latin typeface="Cambria Math"/>
                            </a:rPr>
                            <m:t>=1</m:t>
                          </m:r>
                        </m:sub>
                        <m:sup>
                          <m:r>
                            <a:rPr lang="en-GB" sz="2800" i="1">
                              <a:latin typeface="Cambria Math"/>
                            </a:rPr>
                            <m:t>𝑛</m:t>
                          </m:r>
                        </m:sup>
                        <m:e>
                          <m:r>
                            <a:rPr lang="en-GB" sz="2800" i="1">
                              <a:latin typeface="Cambria Math"/>
                            </a:rPr>
                            <m:t>𝑤𝑜𝑟𝑑</m:t>
                          </m:r>
                          <m:r>
                            <a:rPr lang="en-GB" sz="2800" i="1">
                              <a:latin typeface="Cambria Math"/>
                            </a:rPr>
                            <m:t>−</m:t>
                          </m:r>
                          <m:r>
                            <a:rPr lang="en-GB" sz="2800" i="1">
                              <a:latin typeface="Cambria Math"/>
                            </a:rPr>
                            <m:t>𝑠𝑖𝑚</m:t>
                          </m:r>
                          <m:r>
                            <a:rPr lang="en-GB" sz="2800" i="1">
                              <a:latin typeface="Cambria Math"/>
                            </a:rPr>
                            <m:t>(</m:t>
                          </m:r>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𝑖</m:t>
                              </m:r>
                            </m:sub>
                          </m:sSub>
                          <m:r>
                            <a:rPr lang="en-GB" sz="2800" i="1">
                              <a:latin typeface="Cambria Math"/>
                            </a:rPr>
                            <m:t>,</m:t>
                          </m:r>
                          <m:sSub>
                            <m:sSubPr>
                              <m:ctrlPr>
                                <a:rPr lang="en-US" sz="2800" i="1">
                                  <a:latin typeface="Cambria Math" panose="02040503050406030204" pitchFamily="18" charset="0"/>
                                </a:rPr>
                              </m:ctrlPr>
                            </m:sSubPr>
                            <m:e>
                              <m:r>
                                <a:rPr lang="en-GB" sz="2800" i="1">
                                  <a:latin typeface="Cambria Math"/>
                                </a:rPr>
                                <m:t>𝑤</m:t>
                              </m:r>
                            </m:e>
                            <m:sub>
                              <m:r>
                                <a:rPr lang="en-GB" sz="2800" i="1">
                                  <a:latin typeface="Cambria Math"/>
                                </a:rPr>
                                <m:t>𝜋</m:t>
                              </m:r>
                              <m:d>
                                <m:dPr>
                                  <m:ctrlPr>
                                    <a:rPr lang="en-US" sz="2800" i="1">
                                      <a:latin typeface="Cambria Math" panose="02040503050406030204" pitchFamily="18" charset="0"/>
                                    </a:rPr>
                                  </m:ctrlPr>
                                </m:dPr>
                                <m:e>
                                  <m:r>
                                    <a:rPr lang="en-GB" sz="2800" i="1">
                                      <a:latin typeface="Cambria Math"/>
                                    </a:rPr>
                                    <m:t>𝑖</m:t>
                                  </m:r>
                                </m:e>
                              </m:d>
                            </m:sub>
                          </m:sSub>
                          <m:r>
                            <a:rPr lang="en-GB" sz="2800" i="1">
                              <a:latin typeface="Cambria Math"/>
                            </a:rPr>
                            <m:t>)</m:t>
                          </m:r>
                        </m:e>
                      </m:nary>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807286" y="4724401"/>
                <a:ext cx="8864300" cy="938847"/>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3200400" y="2057401"/>
            <a:ext cx="6172200" cy="646331"/>
          </a:xfrm>
          <a:prstGeom prst="rect">
            <a:avLst/>
          </a:prstGeom>
          <a:noFill/>
        </p:spPr>
        <p:txBody>
          <a:bodyPr wrap="square" rtlCol="0">
            <a:spAutoFit/>
          </a:bodyPr>
          <a:lstStyle/>
          <a:p>
            <a:r>
              <a:rPr lang="en-US" sz="3600" b="1" dirty="0"/>
              <a:t>V</a:t>
            </a:r>
            <a:r>
              <a:rPr lang="en-US" sz="3600" b="1" baseline="-25000" dirty="0"/>
              <a:t>1</a:t>
            </a:r>
            <a:r>
              <a:rPr lang="en-US" sz="3600" b="1" dirty="0"/>
              <a:t>          V</a:t>
            </a:r>
            <a:r>
              <a:rPr lang="en-US" sz="3600" b="1" baseline="-25000" dirty="0"/>
              <a:t>2               </a:t>
            </a:r>
            <a:r>
              <a:rPr lang="en-US" sz="3600" b="1" dirty="0"/>
              <a:t>V</a:t>
            </a:r>
            <a:r>
              <a:rPr lang="en-US" sz="3600" b="1" baseline="-25000" dirty="0"/>
              <a:t>3          </a:t>
            </a:r>
            <a:r>
              <a:rPr lang="en-US" sz="3600" b="1" dirty="0"/>
              <a:t>….    </a:t>
            </a:r>
            <a:r>
              <a:rPr lang="en-US" sz="3600" b="1" dirty="0" err="1"/>
              <a:t>V</a:t>
            </a:r>
            <a:r>
              <a:rPr lang="en-US" sz="3600" b="1" baseline="-25000" dirty="0" err="1"/>
              <a:t>n</a:t>
            </a:r>
            <a:r>
              <a:rPr lang="en-US" sz="3600" b="1" dirty="0"/>
              <a:t> </a:t>
            </a:r>
            <a:endParaRPr lang="en-US" b="1" dirty="0"/>
          </a:p>
        </p:txBody>
      </p:sp>
      <mc:AlternateContent xmlns:mc="http://schemas.openxmlformats.org/markup-compatibility/2006" xmlns:a14="http://schemas.microsoft.com/office/drawing/2010/main">
        <mc:Choice Requires="a14">
          <p:sp>
            <p:nvSpPr>
              <p:cNvPr id="6" name="TextBox 5"/>
              <p:cNvSpPr txBox="1"/>
              <p:nvPr/>
            </p:nvSpPr>
            <p:spPr>
              <a:xfrm>
                <a:off x="3200401" y="3505200"/>
                <a:ext cx="6272551" cy="646331"/>
              </a:xfrm>
              <a:prstGeom prst="rect">
                <a:avLst/>
              </a:prstGeom>
              <a:noFill/>
            </p:spPr>
            <p:txBody>
              <a:bodyPr wrap="none" rtlCol="0">
                <a:spAutoFit/>
              </a:bodyPr>
              <a:lstStyle/>
              <a:p>
                <a:r>
                  <a:rPr lang="en-US" sz="3600" b="1" dirty="0"/>
                  <a:t>W </a:t>
                </a:r>
                <a14:m>
                  <m:oMath xmlns:m="http://schemas.openxmlformats.org/officeDocument/2006/math">
                    <m:r>
                      <a:rPr lang="en-GB" sz="3600" i="1" baseline="-25000">
                        <a:latin typeface="Cambria Math"/>
                      </a:rPr>
                      <m:t>𝜋</m:t>
                    </m:r>
                  </m:oMath>
                </a14:m>
                <a:r>
                  <a:rPr lang="en-US" sz="3600" b="1" baseline="-25000" dirty="0"/>
                  <a:t>(1)</a:t>
                </a:r>
                <a:r>
                  <a:rPr lang="en-US" sz="3600" b="1" dirty="0"/>
                  <a:t>    W</a:t>
                </a:r>
                <a:r>
                  <a:rPr lang="en-GB" sz="3600" baseline="-25000" dirty="0"/>
                  <a:t> </a:t>
                </a:r>
                <a14:m>
                  <m:oMath xmlns:m="http://schemas.openxmlformats.org/officeDocument/2006/math">
                    <m:r>
                      <a:rPr lang="en-GB" sz="3600" i="1" baseline="-25000">
                        <a:latin typeface="Cambria Math"/>
                      </a:rPr>
                      <m:t>𝜋</m:t>
                    </m:r>
                  </m:oMath>
                </a14:m>
                <a:r>
                  <a:rPr lang="en-US" sz="3600" b="1" baseline="-25000" dirty="0"/>
                  <a:t>(2)      </a:t>
                </a:r>
                <a:r>
                  <a:rPr lang="en-US" sz="3600" b="1" dirty="0"/>
                  <a:t>W</a:t>
                </a:r>
                <a:r>
                  <a:rPr lang="en-GB" sz="3600" baseline="-25000" dirty="0"/>
                  <a:t> </a:t>
                </a:r>
                <a14:m>
                  <m:oMath xmlns:m="http://schemas.openxmlformats.org/officeDocument/2006/math">
                    <m:r>
                      <a:rPr lang="en-GB" sz="3600" i="1" baseline="-25000">
                        <a:latin typeface="Cambria Math"/>
                      </a:rPr>
                      <m:t>𝜋</m:t>
                    </m:r>
                  </m:oMath>
                </a14:m>
                <a:r>
                  <a:rPr lang="en-US" sz="3600" b="1" baseline="-25000" dirty="0"/>
                  <a:t>(3)  </a:t>
                </a:r>
                <a:r>
                  <a:rPr lang="en-US" sz="3600" b="1" dirty="0"/>
                  <a:t>….    </a:t>
                </a:r>
                <a:r>
                  <a:rPr lang="en-US" sz="3600" b="1" dirty="0" err="1"/>
                  <a:t>W</a:t>
                </a:r>
                <a:r>
                  <a:rPr lang="en-GB" sz="3600" baseline="-25000" dirty="0"/>
                  <a:t> </a:t>
                </a:r>
                <a14:m>
                  <m:oMath xmlns:m="http://schemas.openxmlformats.org/officeDocument/2006/math">
                    <m:r>
                      <a:rPr lang="en-GB" sz="3600" i="1" baseline="-25000">
                        <a:latin typeface="Cambria Math"/>
                      </a:rPr>
                      <m:t>𝜋</m:t>
                    </m:r>
                  </m:oMath>
                </a14:m>
                <a:r>
                  <a:rPr lang="en-US" sz="3600" b="1" baseline="-25000" dirty="0"/>
                  <a:t>(n)</a:t>
                </a:r>
                <a:r>
                  <a:rPr lang="en-US" sz="3600" b="1" dirty="0"/>
                  <a:t> </a:t>
                </a:r>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1676400" y="3505199"/>
                <a:ext cx="6272551" cy="646331"/>
              </a:xfrm>
              <a:prstGeom prst="rect">
                <a:avLst/>
              </a:prstGeom>
              <a:blipFill rotWithShape="1">
                <a:blip r:embed="rId3"/>
                <a:stretch>
                  <a:fillRect l="-2915" t="-14151" b="-34906"/>
                </a:stretch>
              </a:blipFill>
            </p:spPr>
            <p:txBody>
              <a:bodyPr/>
              <a:lstStyle/>
              <a:p>
                <a:r>
                  <a:rPr lang="en-US">
                    <a:noFill/>
                  </a:rPr>
                  <a:t> </a:t>
                </a:r>
              </a:p>
            </p:txBody>
          </p:sp>
        </mc:Fallback>
      </mc:AlternateContent>
      <p:cxnSp>
        <p:nvCxnSpPr>
          <p:cNvPr id="8" name="Straight Arrow Connector 7"/>
          <p:cNvCxnSpPr/>
          <p:nvPr/>
        </p:nvCxnSpPr>
        <p:spPr>
          <a:xfrm flipH="1">
            <a:off x="3657600" y="2703731"/>
            <a:ext cx="1219200"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147955" y="2703731"/>
            <a:ext cx="1219200"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429001" y="2703731"/>
            <a:ext cx="2938155"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162800" y="2703731"/>
            <a:ext cx="1219200"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15200" y="2721007"/>
            <a:ext cx="1066800"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59106" y="6045040"/>
            <a:ext cx="7472623" cy="369332"/>
          </a:xfrm>
          <a:prstGeom prst="rect">
            <a:avLst/>
          </a:prstGeom>
          <a:noFill/>
        </p:spPr>
        <p:txBody>
          <a:bodyPr wrap="none" rtlCol="0">
            <a:spAutoFit/>
          </a:bodyPr>
          <a:lstStyle/>
          <a:p>
            <a:r>
              <a:rPr lang="en-US" b="1" dirty="0" smtClean="0"/>
              <a:t>Idea: find the maximum overall score over all possible node matchings (</a:t>
            </a:r>
            <a:r>
              <a:rPr lang="en-US" b="1" i="1" dirty="0" smtClean="0"/>
              <a:t>v, w</a:t>
            </a:r>
            <a:r>
              <a:rPr lang="en-US" b="1" dirty="0" smtClean="0"/>
              <a:t>)</a:t>
            </a:r>
            <a:endParaRPr lang="en-US" b="1" dirty="0"/>
          </a:p>
        </p:txBody>
      </p:sp>
    </p:spTree>
    <p:extLst>
      <p:ext uri="{BB962C8B-B14F-4D97-AF65-F5344CB8AC3E}">
        <p14:creationId xmlns:p14="http://schemas.microsoft.com/office/powerpoint/2010/main" val="4249206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0"/>
            <a:ext cx="10515600" cy="1325563"/>
          </a:xfrm>
        </p:spPr>
        <p:txBody>
          <a:bodyPr/>
          <a:lstStyle/>
          <a:p>
            <a:r>
              <a:rPr lang="en-US" b="1" dirty="0" smtClean="0"/>
              <a:t>Word-to-Word Similarity</a:t>
            </a:r>
            <a:endParaRPr lang="en-US" b="1" dirty="0"/>
          </a:p>
        </p:txBody>
      </p:sp>
      <p:sp>
        <p:nvSpPr>
          <p:cNvPr id="3" name="Content Placeholder 2"/>
          <p:cNvSpPr>
            <a:spLocks noGrp="1"/>
          </p:cNvSpPr>
          <p:nvPr>
            <p:ph idx="1"/>
          </p:nvPr>
        </p:nvSpPr>
        <p:spPr>
          <a:xfrm>
            <a:off x="838199" y="1355464"/>
            <a:ext cx="10952181" cy="4821499"/>
          </a:xfrm>
        </p:spPr>
        <p:txBody>
          <a:bodyPr>
            <a:normAutofit fontScale="92500" lnSpcReduction="20000"/>
          </a:bodyPr>
          <a:lstStyle/>
          <a:p>
            <a:r>
              <a:rPr lang="en-US" b="1" dirty="0" smtClean="0"/>
              <a:t>Distributional word meaning representations</a:t>
            </a:r>
          </a:p>
          <a:p>
            <a:pPr lvl="1"/>
            <a:r>
              <a:rPr lang="en-US" dirty="0" smtClean="0"/>
              <a:t>Based on the principle of </a:t>
            </a:r>
            <a:endParaRPr lang="en-US" dirty="0" smtClean="0"/>
          </a:p>
          <a:p>
            <a:pPr lvl="2"/>
            <a:r>
              <a:rPr lang="en-US" dirty="0" smtClean="0"/>
              <a:t>“</a:t>
            </a:r>
            <a:r>
              <a:rPr lang="en-US" i="1" dirty="0" smtClean="0"/>
              <a:t>the meaning of a word is defined but the company it keeps</a:t>
            </a:r>
            <a:r>
              <a:rPr lang="en-US" dirty="0" smtClean="0"/>
              <a:t>”</a:t>
            </a:r>
          </a:p>
          <a:p>
            <a:pPr lvl="1"/>
            <a:r>
              <a:rPr lang="en-US" dirty="0" smtClean="0"/>
              <a:t>In practice: derive co-occurrence information</a:t>
            </a:r>
          </a:p>
          <a:p>
            <a:pPr lvl="1"/>
            <a:r>
              <a:rPr lang="en-US" dirty="0" smtClean="0"/>
              <a:t>Generate a vector-based representation</a:t>
            </a:r>
          </a:p>
          <a:p>
            <a:pPr lvl="2"/>
            <a:r>
              <a:rPr lang="en-US" b="1" dirty="0" smtClean="0"/>
              <a:t>Similarity: spatial closeness (usually in some reduced space)</a:t>
            </a:r>
          </a:p>
          <a:p>
            <a:pPr lvl="1"/>
            <a:r>
              <a:rPr lang="en-US" dirty="0" smtClean="0"/>
              <a:t>Latent Semantic Analysis (count-based; Xiangen Hu and Zhiqiang “Carl” Cai)</a:t>
            </a:r>
          </a:p>
          <a:p>
            <a:pPr lvl="1"/>
            <a:r>
              <a:rPr lang="en-US" dirty="0" smtClean="0"/>
              <a:t>Latent </a:t>
            </a:r>
            <a:r>
              <a:rPr lang="en-US" dirty="0" err="1" smtClean="0"/>
              <a:t>Dirichlet</a:t>
            </a:r>
            <a:r>
              <a:rPr lang="en-US" dirty="0" smtClean="0"/>
              <a:t> Allocation</a:t>
            </a:r>
          </a:p>
          <a:p>
            <a:pPr lvl="1"/>
            <a:r>
              <a:rPr lang="en-US" dirty="0" smtClean="0"/>
              <a:t>Word </a:t>
            </a:r>
            <a:r>
              <a:rPr lang="en-US" dirty="0" err="1" smtClean="0"/>
              <a:t>Embeddings</a:t>
            </a:r>
            <a:r>
              <a:rPr lang="en-US" dirty="0" smtClean="0"/>
              <a:t> (prediction-based)</a:t>
            </a:r>
          </a:p>
          <a:p>
            <a:pPr marL="0" indent="0">
              <a:buNone/>
            </a:pPr>
            <a:endParaRPr lang="en-US" dirty="0" smtClean="0"/>
          </a:p>
          <a:p>
            <a:pPr marL="0" indent="0">
              <a:buNone/>
            </a:pPr>
            <a:endParaRPr lang="en-US" dirty="0" smtClean="0"/>
          </a:p>
          <a:p>
            <a:r>
              <a:rPr lang="en-US" b="1" dirty="0" smtClean="0"/>
              <a:t>Knowledge-based word meaning representations</a:t>
            </a:r>
          </a:p>
          <a:p>
            <a:pPr lvl="1"/>
            <a:r>
              <a:rPr lang="en-US" dirty="0" smtClean="0"/>
              <a:t>Explicitly encode relations among words</a:t>
            </a:r>
          </a:p>
          <a:p>
            <a:pPr lvl="1"/>
            <a:r>
              <a:rPr lang="en-US" dirty="0" smtClean="0"/>
              <a:t>WordNet</a:t>
            </a:r>
          </a:p>
          <a:p>
            <a:pPr lvl="1"/>
            <a:r>
              <a:rPr lang="en-US" b="1" dirty="0" smtClean="0"/>
              <a:t>Similarity: distance in the network</a:t>
            </a:r>
          </a:p>
        </p:txBody>
      </p:sp>
      <p:sp>
        <p:nvSpPr>
          <p:cNvPr id="12" name="Flowchart: Multidocument 11"/>
          <p:cNvSpPr/>
          <p:nvPr/>
        </p:nvSpPr>
        <p:spPr>
          <a:xfrm>
            <a:off x="9465834" y="1625273"/>
            <a:ext cx="2055606" cy="107576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Many documents to be analyzed statistically</a:t>
            </a:r>
            <a:endParaRPr lang="en-US" sz="1400" dirty="0"/>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602" y="4046612"/>
            <a:ext cx="3313354" cy="281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9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 Overview</a:t>
            </a:r>
            <a:endParaRPr lang="en-US" b="1" dirty="0"/>
          </a:p>
        </p:txBody>
      </p:sp>
      <p:sp>
        <p:nvSpPr>
          <p:cNvPr id="3" name="Content Placeholder 2"/>
          <p:cNvSpPr>
            <a:spLocks noGrp="1"/>
          </p:cNvSpPr>
          <p:nvPr>
            <p:ph idx="1"/>
          </p:nvPr>
        </p:nvSpPr>
        <p:spPr/>
        <p:txBody>
          <a:bodyPr/>
          <a:lstStyle/>
          <a:p>
            <a:r>
              <a:rPr lang="en-US" dirty="0"/>
              <a:t>Greedy method (</a:t>
            </a:r>
            <a:r>
              <a:rPr lang="en-US" b="1" dirty="0"/>
              <a:t>Rus </a:t>
            </a:r>
            <a:r>
              <a:rPr lang="en-US" dirty="0"/>
              <a:t>&amp; Graesser, 2006; Lintean, &amp; </a:t>
            </a:r>
            <a:r>
              <a:rPr lang="en-US" b="1" dirty="0"/>
              <a:t>Rus, </a:t>
            </a:r>
            <a:r>
              <a:rPr lang="en-US" dirty="0"/>
              <a:t>2010; </a:t>
            </a:r>
            <a:r>
              <a:rPr lang="en-US" b="1" dirty="0"/>
              <a:t>Rus</a:t>
            </a:r>
            <a:r>
              <a:rPr lang="en-US" dirty="0"/>
              <a:t>, Lintean, Graesser, &amp; McNamara, 2011</a:t>
            </a:r>
            <a:r>
              <a:rPr lang="en-US" dirty="0" smtClean="0"/>
              <a:t>)</a:t>
            </a:r>
          </a:p>
          <a:p>
            <a:r>
              <a:rPr lang="en-US" dirty="0" smtClean="0"/>
              <a:t>Summative Method </a:t>
            </a:r>
            <a:r>
              <a:rPr lang="en-US" dirty="0"/>
              <a:t>(Fernando and </a:t>
            </a:r>
            <a:r>
              <a:rPr lang="en-US" dirty="0" smtClean="0"/>
              <a:t>Stevenson, 2008</a:t>
            </a:r>
            <a:r>
              <a:rPr lang="en-US" dirty="0"/>
              <a:t>)</a:t>
            </a:r>
            <a:endParaRPr lang="en-US" dirty="0" smtClean="0"/>
          </a:p>
          <a:p>
            <a:pPr lvl="1"/>
            <a:r>
              <a:rPr lang="en-US" dirty="0" smtClean="0"/>
              <a:t>A word’s similarity is measured against all words in the other sentence and then averaged</a:t>
            </a:r>
            <a:endParaRPr lang="en-US" dirty="0"/>
          </a:p>
          <a:p>
            <a:r>
              <a:rPr lang="en-US" dirty="0"/>
              <a:t>Optimized Methods (</a:t>
            </a:r>
            <a:r>
              <a:rPr lang="en-US" b="1" dirty="0"/>
              <a:t>Rus</a:t>
            </a:r>
            <a:r>
              <a:rPr lang="en-US" dirty="0"/>
              <a:t> &amp; Lintean, 2012; Lintean and </a:t>
            </a:r>
            <a:r>
              <a:rPr lang="en-US" b="1" dirty="0"/>
              <a:t>Rus</a:t>
            </a:r>
            <a:r>
              <a:rPr lang="en-US" dirty="0"/>
              <a:t>, 2015)</a:t>
            </a:r>
          </a:p>
          <a:p>
            <a:pPr lvl="1"/>
            <a:r>
              <a:rPr lang="en-US" dirty="0"/>
              <a:t>Job assignment problem</a:t>
            </a:r>
          </a:p>
          <a:p>
            <a:pPr lvl="1"/>
            <a:r>
              <a:rPr lang="en-US" dirty="0"/>
              <a:t>Quadratic Assignment problem</a:t>
            </a:r>
          </a:p>
          <a:p>
            <a:endParaRPr lang="en-US" dirty="0"/>
          </a:p>
        </p:txBody>
      </p:sp>
    </p:spTree>
    <p:extLst>
      <p:ext uri="{BB962C8B-B14F-4D97-AF65-F5344CB8AC3E}">
        <p14:creationId xmlns:p14="http://schemas.microsoft.com/office/powerpoint/2010/main" val="2616963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Job Assignment</a:t>
            </a:r>
            <a:endParaRPr lang="en-US" sz="48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GB" dirty="0" smtClean="0"/>
                  <a:t>Assign n sailors to </a:t>
                </a:r>
                <a:r>
                  <a:rPr lang="en-GB" dirty="0"/>
                  <a:t>n </a:t>
                </a:r>
                <a:r>
                  <a:rPr lang="en-GB" dirty="0" smtClean="0"/>
                  <a:t>ships based on a </a:t>
                </a:r>
                <a:r>
                  <a:rPr lang="en-GB" dirty="0"/>
                  <a:t>non-negative </a:t>
                </a:r>
                <a:r>
                  <a:rPr lang="en-GB" dirty="0" smtClean="0"/>
                  <a:t>measure </a:t>
                </a:r>
                <a14:m>
                  <m:oMath xmlns:m="http://schemas.openxmlformats.org/officeDocument/2006/math">
                    <m:r>
                      <a:rPr lang="en-GB" i="1">
                        <a:latin typeface="Cambria Math"/>
                      </a:rPr>
                      <m:t>𝑤</m:t>
                    </m:r>
                    <m:r>
                      <a:rPr lang="en-GB" i="1">
                        <a:latin typeface="Cambria Math"/>
                      </a:rPr>
                      <m:t>(</m:t>
                    </m:r>
                    <m:r>
                      <a:rPr lang="en-GB" i="1">
                        <a:latin typeface="Cambria Math"/>
                      </a:rPr>
                      <m:t>𝑠</m:t>
                    </m:r>
                    <m:r>
                      <a:rPr lang="en-GB" i="1">
                        <a:latin typeface="Cambria Math"/>
                      </a:rPr>
                      <m:t>,</m:t>
                    </m:r>
                    <m:r>
                      <a:rPr lang="en-GB" i="1">
                        <a:latin typeface="Cambria Math"/>
                      </a:rPr>
                      <m:t>𝑡</m:t>
                    </m:r>
                    <m:r>
                      <a:rPr lang="en-GB" i="1">
                        <a:latin typeface="Cambria Math"/>
                      </a:rPr>
                      <m:t>)</m:t>
                    </m:r>
                  </m:oMath>
                </a14:m>
                <a:r>
                  <a:rPr lang="en-GB" dirty="0"/>
                  <a:t> </a:t>
                </a:r>
                <a:r>
                  <a:rPr lang="en-GB" dirty="0" smtClean="0"/>
                  <a:t>indicating </a:t>
                </a:r>
                <a:r>
                  <a:rPr lang="en-GB" dirty="0"/>
                  <a:t>how qualified a sailor is for a certain </a:t>
                </a:r>
                <a:r>
                  <a:rPr lang="en-GB" dirty="0" smtClean="0"/>
                  <a:t>job such that the overall assignment is maximized</a:t>
                </a:r>
              </a:p>
              <a:p>
                <a:r>
                  <a:rPr lang="en-GB" dirty="0" smtClean="0"/>
                  <a:t>Kuhn-</a:t>
                </a:r>
                <a:r>
                  <a:rPr lang="en-GB" dirty="0" err="1" smtClean="0"/>
                  <a:t>Munkres</a:t>
                </a:r>
                <a:r>
                  <a:rPr lang="en-GB" dirty="0" smtClean="0"/>
                  <a:t> </a:t>
                </a:r>
                <a:r>
                  <a:rPr lang="en-GB" dirty="0"/>
                  <a:t>method (Kuhn, </a:t>
                </a:r>
                <a:r>
                  <a:rPr lang="en-GB" dirty="0" smtClean="0"/>
                  <a:t>1955; </a:t>
                </a:r>
                <a:r>
                  <a:rPr lang="en-GB" dirty="0" err="1" smtClean="0"/>
                  <a:t>Munkres</a:t>
                </a:r>
                <a:r>
                  <a:rPr lang="en-GB" dirty="0" smtClean="0"/>
                  <a:t>, 1956)</a:t>
                </a:r>
              </a:p>
              <a:p>
                <a:pPr lvl="1"/>
                <a:r>
                  <a:rPr lang="en-GB" dirty="0" smtClean="0"/>
                  <a:t>Polynomial time</a:t>
                </a:r>
              </a:p>
              <a:p>
                <a:r>
                  <a:rPr lang="en-GB" dirty="0" smtClean="0"/>
                  <a:t>Variations:</a:t>
                </a:r>
              </a:p>
              <a:p>
                <a:pPr lvl="1"/>
                <a:r>
                  <a:rPr lang="en-GB" dirty="0" smtClean="0"/>
                  <a:t>Stable marriage problem (Gale-Shapley algorithm; Nobel Prize for Economics, 2012)</a:t>
                </a:r>
              </a:p>
              <a:p>
                <a:pPr marL="857250" lvl="2" indent="0">
                  <a:buNone/>
                </a:pPr>
                <a:r>
                  <a:rPr lang="en-GB" sz="1900" dirty="0">
                    <a:solidFill>
                      <a:srgbClr val="00B050"/>
                    </a:solidFill>
                  </a:rPr>
                  <a:t>“Given n men and n women, where each men and women has ranked all members of the opposite sex with a number between 1 and n in order of preference, marry the men and women such that no two people of opposite sex would have preferred each other rather than their current partners”</a:t>
                </a:r>
              </a:p>
              <a:p>
                <a:pPr lvl="1"/>
                <a:r>
                  <a:rPr lang="en-GB" dirty="0" smtClean="0"/>
                  <a:t>Residency match algorithm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101"/>
                </a:stretch>
              </a:blipFill>
            </p:spPr>
            <p:txBody>
              <a:bodyPr/>
              <a:lstStyle/>
              <a:p>
                <a:r>
                  <a:rPr lang="en-US">
                    <a:noFill/>
                  </a:rPr>
                  <a:t> </a:t>
                </a:r>
              </a:p>
            </p:txBody>
          </p:sp>
        </mc:Fallback>
      </mc:AlternateContent>
    </p:spTree>
    <p:extLst>
      <p:ext uri="{BB962C8B-B14F-4D97-AF65-F5344CB8AC3E}">
        <p14:creationId xmlns:p14="http://schemas.microsoft.com/office/powerpoint/2010/main" val="1722213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Syntactic Dependencies</a:t>
            </a:r>
            <a:endParaRPr lang="en-US" b="1" dirty="0"/>
          </a:p>
        </p:txBody>
      </p:sp>
      <p:sp>
        <p:nvSpPr>
          <p:cNvPr id="4" name="Rectangle 16"/>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1676400" y="2133600"/>
            <a:ext cx="8229600" cy="2209800"/>
            <a:chOff x="2700" y="1620"/>
            <a:chExt cx="8100" cy="2700"/>
          </a:xfrm>
        </p:grpSpPr>
        <p:sp>
          <p:nvSpPr>
            <p:cNvPr id="6" name="AutoShape 15"/>
            <p:cNvSpPr>
              <a:spLocks noChangeAspect="1" noChangeArrowheads="1" noTextEdit="1"/>
            </p:cNvSpPr>
            <p:nvPr/>
          </p:nvSpPr>
          <p:spPr bwMode="auto">
            <a:xfrm>
              <a:off x="2700" y="1620"/>
              <a:ext cx="8100" cy="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
            <p:cNvGrpSpPr>
              <a:grpSpLocks/>
            </p:cNvGrpSpPr>
            <p:nvPr/>
          </p:nvGrpSpPr>
          <p:grpSpPr bwMode="auto">
            <a:xfrm>
              <a:off x="3744" y="1980"/>
              <a:ext cx="6861" cy="2160"/>
              <a:chOff x="3024" y="2160"/>
              <a:chExt cx="6861" cy="2160"/>
            </a:xfrm>
          </p:grpSpPr>
          <p:sp>
            <p:nvSpPr>
              <p:cNvPr id="8" name="Text Box 14"/>
              <p:cNvSpPr txBox="1">
                <a:spLocks noChangeArrowheads="1"/>
              </p:cNvSpPr>
              <p:nvPr/>
            </p:nvSpPr>
            <p:spPr bwMode="auto">
              <a:xfrm>
                <a:off x="6300" y="2160"/>
                <a:ext cx="7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obj</a:t>
                </a:r>
                <a:endParaRPr lang="en-US">
                  <a:latin typeface="Arial" pitchFamily="34" charset="0"/>
                  <a:cs typeface="Arial" pitchFamily="34" charset="0"/>
                </a:endParaRPr>
              </a:p>
            </p:txBody>
          </p:sp>
          <p:sp>
            <p:nvSpPr>
              <p:cNvPr id="9" name="Text Box 13"/>
              <p:cNvSpPr txBox="1">
                <a:spLocks noChangeArrowheads="1"/>
              </p:cNvSpPr>
              <p:nvPr/>
            </p:nvSpPr>
            <p:spPr bwMode="auto">
              <a:xfrm>
                <a:off x="3780" y="3180"/>
                <a:ext cx="54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nn</a:t>
                </a:r>
                <a:endParaRPr lang="en-US">
                  <a:latin typeface="Arial" pitchFamily="34" charset="0"/>
                  <a:cs typeface="Arial" pitchFamily="34" charset="0"/>
                </a:endParaRPr>
              </a:p>
            </p:txBody>
          </p:sp>
          <p:sp>
            <p:nvSpPr>
              <p:cNvPr id="10" name="Text Box 12"/>
              <p:cNvSpPr txBox="1">
                <a:spLocks noChangeArrowheads="1"/>
              </p:cNvSpPr>
              <p:nvPr/>
            </p:nvSpPr>
            <p:spPr bwMode="auto">
              <a:xfrm>
                <a:off x="4680" y="2880"/>
                <a:ext cx="7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subj</a:t>
                </a:r>
                <a:endParaRPr lang="en-US">
                  <a:latin typeface="Arial" pitchFamily="34" charset="0"/>
                  <a:cs typeface="Arial" pitchFamily="34" charset="0"/>
                </a:endParaRPr>
              </a:p>
            </p:txBody>
          </p:sp>
          <p:sp>
            <p:nvSpPr>
              <p:cNvPr id="11" name="Text Box 11"/>
              <p:cNvSpPr txBox="1">
                <a:spLocks noChangeArrowheads="1"/>
              </p:cNvSpPr>
              <p:nvPr/>
            </p:nvSpPr>
            <p:spPr bwMode="auto">
              <a:xfrm>
                <a:off x="8490" y="2638"/>
                <a:ext cx="720" cy="3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Arial" pitchFamily="34" charset="0"/>
                    <a:ea typeface="Times New Roman" pitchFamily="18" charset="0"/>
                    <a:cs typeface="Arial" pitchFamily="34" charset="0"/>
                  </a:rPr>
                  <a:t>mod</a:t>
                </a:r>
                <a:endParaRPr lang="en-US" dirty="0">
                  <a:latin typeface="Arial" pitchFamily="34" charset="0"/>
                  <a:cs typeface="Arial" pitchFamily="34" charset="0"/>
                </a:endParaRPr>
              </a:p>
            </p:txBody>
          </p:sp>
          <p:sp>
            <p:nvSpPr>
              <p:cNvPr id="12" name="Text Box 10"/>
              <p:cNvSpPr txBox="1">
                <a:spLocks noChangeArrowheads="1"/>
              </p:cNvSpPr>
              <p:nvPr/>
            </p:nvSpPr>
            <p:spPr bwMode="auto">
              <a:xfrm>
                <a:off x="6660" y="3061"/>
                <a:ext cx="720" cy="5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post</a:t>
                </a:r>
                <a:endParaRPr lang="en-US">
                  <a:latin typeface="Arial" pitchFamily="34" charset="0"/>
                  <a:cs typeface="Arial" pitchFamily="34" charset="0"/>
                </a:endParaRPr>
              </a:p>
            </p:txBody>
          </p:sp>
          <p:sp>
            <p:nvSpPr>
              <p:cNvPr id="13" name="Freeform 9"/>
              <p:cNvSpPr>
                <a:spLocks/>
              </p:cNvSpPr>
              <p:nvPr/>
            </p:nvSpPr>
            <p:spPr bwMode="auto">
              <a:xfrm>
                <a:off x="4245" y="3600"/>
                <a:ext cx="540" cy="180"/>
              </a:xfrm>
              <a:custGeom>
                <a:avLst/>
                <a:gdLst>
                  <a:gd name="T0" fmla="*/ 540 w 540"/>
                  <a:gd name="T1" fmla="*/ 180 h 180"/>
                  <a:gd name="T2" fmla="*/ 180 w 540"/>
                  <a:gd name="T3" fmla="*/ 0 h 180"/>
                  <a:gd name="T4" fmla="*/ 0 w 540"/>
                  <a:gd name="T5" fmla="*/ 180 h 180"/>
                </a:gdLst>
                <a:ahLst/>
                <a:cxnLst>
                  <a:cxn ang="0">
                    <a:pos x="T0" y="T1"/>
                  </a:cxn>
                  <a:cxn ang="0">
                    <a:pos x="T2" y="T3"/>
                  </a:cxn>
                  <a:cxn ang="0">
                    <a:pos x="T4" y="T5"/>
                  </a:cxn>
                </a:cxnLst>
                <a:rect l="0" t="0" r="r" b="b"/>
                <a:pathLst>
                  <a:path w="540" h="180">
                    <a:moveTo>
                      <a:pt x="540" y="180"/>
                    </a:moveTo>
                    <a:cubicBezTo>
                      <a:pt x="405" y="90"/>
                      <a:pt x="270" y="0"/>
                      <a:pt x="180" y="0"/>
                    </a:cubicBezTo>
                    <a:cubicBezTo>
                      <a:pt x="90" y="0"/>
                      <a:pt x="45" y="90"/>
                      <a:pt x="0" y="180"/>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5010" y="3420"/>
                <a:ext cx="900" cy="360"/>
              </a:xfrm>
              <a:custGeom>
                <a:avLst/>
                <a:gdLst>
                  <a:gd name="T0" fmla="*/ 0 w 1080"/>
                  <a:gd name="T1" fmla="*/ 360 h 360"/>
                  <a:gd name="T2" fmla="*/ 720 w 1080"/>
                  <a:gd name="T3" fmla="*/ 0 h 360"/>
                  <a:gd name="T4" fmla="*/ 1080 w 1080"/>
                  <a:gd name="T5" fmla="*/ 360 h 360"/>
                </a:gdLst>
                <a:ahLst/>
                <a:cxnLst>
                  <a:cxn ang="0">
                    <a:pos x="T0" y="T1"/>
                  </a:cxn>
                  <a:cxn ang="0">
                    <a:pos x="T2" y="T3"/>
                  </a:cxn>
                  <a:cxn ang="0">
                    <a:pos x="T4" y="T5"/>
                  </a:cxn>
                </a:cxnLst>
                <a:rect l="0" t="0" r="r" b="b"/>
                <a:pathLst>
                  <a:path w="1080" h="360">
                    <a:moveTo>
                      <a:pt x="0" y="360"/>
                    </a:moveTo>
                    <a:cubicBezTo>
                      <a:pt x="270" y="180"/>
                      <a:pt x="540" y="0"/>
                      <a:pt x="720" y="0"/>
                    </a:cubicBezTo>
                    <a:cubicBezTo>
                      <a:pt x="900" y="0"/>
                      <a:pt x="1020" y="300"/>
                      <a:pt x="1080" y="360"/>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6030" y="2700"/>
                <a:ext cx="2730" cy="1080"/>
              </a:xfrm>
              <a:custGeom>
                <a:avLst/>
                <a:gdLst>
                  <a:gd name="T0" fmla="*/ 0 w 2520"/>
                  <a:gd name="T1" fmla="*/ 1080 h 1080"/>
                  <a:gd name="T2" fmla="*/ 1080 w 2520"/>
                  <a:gd name="T3" fmla="*/ 0 h 1080"/>
                  <a:gd name="T4" fmla="*/ 2520 w 2520"/>
                  <a:gd name="T5" fmla="*/ 1080 h 1080"/>
                </a:gdLst>
                <a:ahLst/>
                <a:cxnLst>
                  <a:cxn ang="0">
                    <a:pos x="T0" y="T1"/>
                  </a:cxn>
                  <a:cxn ang="0">
                    <a:pos x="T2" y="T3"/>
                  </a:cxn>
                  <a:cxn ang="0">
                    <a:pos x="T4" y="T5"/>
                  </a:cxn>
                </a:cxnLst>
                <a:rect l="0" t="0" r="r" b="b"/>
                <a:pathLst>
                  <a:path w="2520" h="1080">
                    <a:moveTo>
                      <a:pt x="0" y="1080"/>
                    </a:moveTo>
                    <a:cubicBezTo>
                      <a:pt x="330" y="540"/>
                      <a:pt x="660" y="0"/>
                      <a:pt x="1080" y="0"/>
                    </a:cubicBezTo>
                    <a:cubicBezTo>
                      <a:pt x="1500" y="0"/>
                      <a:pt x="2280" y="900"/>
                      <a:pt x="2520" y="1080"/>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7590" y="3600"/>
                <a:ext cx="720" cy="180"/>
              </a:xfrm>
              <a:custGeom>
                <a:avLst/>
                <a:gdLst>
                  <a:gd name="T0" fmla="*/ 0 w 1080"/>
                  <a:gd name="T1" fmla="*/ 360 h 360"/>
                  <a:gd name="T2" fmla="*/ 720 w 1080"/>
                  <a:gd name="T3" fmla="*/ 0 h 360"/>
                  <a:gd name="T4" fmla="*/ 1080 w 1080"/>
                  <a:gd name="T5" fmla="*/ 360 h 360"/>
                </a:gdLst>
                <a:ahLst/>
                <a:cxnLst>
                  <a:cxn ang="0">
                    <a:pos x="T0" y="T1"/>
                  </a:cxn>
                  <a:cxn ang="0">
                    <a:pos x="T2" y="T3"/>
                  </a:cxn>
                  <a:cxn ang="0">
                    <a:pos x="T4" y="T5"/>
                  </a:cxn>
                </a:cxnLst>
                <a:rect l="0" t="0" r="r" b="b"/>
                <a:pathLst>
                  <a:path w="1080" h="360">
                    <a:moveTo>
                      <a:pt x="0" y="360"/>
                    </a:moveTo>
                    <a:cubicBezTo>
                      <a:pt x="270" y="180"/>
                      <a:pt x="540" y="0"/>
                      <a:pt x="720" y="0"/>
                    </a:cubicBezTo>
                    <a:cubicBezTo>
                      <a:pt x="900" y="0"/>
                      <a:pt x="1020" y="300"/>
                      <a:pt x="1080" y="360"/>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6765" y="3420"/>
                <a:ext cx="1620" cy="360"/>
              </a:xfrm>
              <a:custGeom>
                <a:avLst/>
                <a:gdLst>
                  <a:gd name="T0" fmla="*/ 0 w 1080"/>
                  <a:gd name="T1" fmla="*/ 360 h 360"/>
                  <a:gd name="T2" fmla="*/ 720 w 1080"/>
                  <a:gd name="T3" fmla="*/ 0 h 360"/>
                  <a:gd name="T4" fmla="*/ 1080 w 1080"/>
                  <a:gd name="T5" fmla="*/ 360 h 360"/>
                </a:gdLst>
                <a:ahLst/>
                <a:cxnLst>
                  <a:cxn ang="0">
                    <a:pos x="T0" y="T1"/>
                  </a:cxn>
                  <a:cxn ang="0">
                    <a:pos x="T2" y="T3"/>
                  </a:cxn>
                  <a:cxn ang="0">
                    <a:pos x="T4" y="T5"/>
                  </a:cxn>
                </a:cxnLst>
                <a:rect l="0" t="0" r="r" b="b"/>
                <a:pathLst>
                  <a:path w="1080" h="360">
                    <a:moveTo>
                      <a:pt x="0" y="360"/>
                    </a:moveTo>
                    <a:cubicBezTo>
                      <a:pt x="270" y="180"/>
                      <a:pt x="540" y="0"/>
                      <a:pt x="720" y="0"/>
                    </a:cubicBezTo>
                    <a:cubicBezTo>
                      <a:pt x="900" y="0"/>
                      <a:pt x="1020" y="300"/>
                      <a:pt x="1080" y="360"/>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Box 4"/>
              <p:cNvSpPr txBox="1">
                <a:spLocks noChangeArrowheads="1"/>
              </p:cNvSpPr>
              <p:nvPr/>
            </p:nvSpPr>
            <p:spPr bwMode="auto">
              <a:xfrm>
                <a:off x="3024" y="3780"/>
                <a:ext cx="6861"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i="1" dirty="0">
                    <a:latin typeface="Arial" pitchFamily="34" charset="0"/>
                    <a:ea typeface="Times New Roman" pitchFamily="18" charset="0"/>
                    <a:cs typeface="Arial" pitchFamily="34" charset="0"/>
                  </a:rPr>
                  <a:t>The two objects will cover the same horizontal distance.</a:t>
                </a:r>
                <a:endParaRPr lang="en-US" sz="2800" dirty="0">
                  <a:latin typeface="Arial" pitchFamily="34" charset="0"/>
                  <a:cs typeface="Arial" pitchFamily="34" charset="0"/>
                </a:endParaRPr>
              </a:p>
            </p:txBody>
          </p:sp>
          <p:sp>
            <p:nvSpPr>
              <p:cNvPr id="19" name="Line 3"/>
              <p:cNvSpPr>
                <a:spLocks noChangeShapeType="1"/>
              </p:cNvSpPr>
              <p:nvPr/>
            </p:nvSpPr>
            <p:spPr bwMode="auto">
              <a:xfrm flipV="1">
                <a:off x="7860" y="2942"/>
                <a:ext cx="900" cy="72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352333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75136" y="2906914"/>
            <a:ext cx="1019504"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dog</a:t>
            </a:r>
            <a:endParaRPr lang="en-US" dirty="0"/>
          </a:p>
        </p:txBody>
      </p:sp>
      <p:sp>
        <p:nvSpPr>
          <p:cNvPr id="5" name="Rounded Rectangle 4"/>
          <p:cNvSpPr/>
          <p:nvPr/>
        </p:nvSpPr>
        <p:spPr>
          <a:xfrm>
            <a:off x="5809191" y="2906914"/>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chased</a:t>
            </a:r>
            <a:endParaRPr lang="en-US" dirty="0"/>
          </a:p>
        </p:txBody>
      </p:sp>
      <p:sp>
        <p:nvSpPr>
          <p:cNvPr id="6" name="Rounded Rectangle 5"/>
          <p:cNvSpPr/>
          <p:nvPr/>
        </p:nvSpPr>
        <p:spPr>
          <a:xfrm>
            <a:off x="7732585" y="2906913"/>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r>
              <a:rPr lang="en-US" dirty="0" smtClean="0"/>
              <a:t>he cat</a:t>
            </a:r>
            <a:endParaRPr lang="en-US" dirty="0"/>
          </a:p>
        </p:txBody>
      </p:sp>
      <p:sp>
        <p:nvSpPr>
          <p:cNvPr id="7" name="Rounded Rectangle 6"/>
          <p:cNvSpPr/>
          <p:nvPr/>
        </p:nvSpPr>
        <p:spPr>
          <a:xfrm>
            <a:off x="3849012" y="4316775"/>
            <a:ext cx="1271752"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cat</a:t>
            </a:r>
            <a:endParaRPr lang="en-US" dirty="0"/>
          </a:p>
        </p:txBody>
      </p:sp>
      <p:sp>
        <p:nvSpPr>
          <p:cNvPr id="8" name="Rounded Rectangle 7"/>
          <p:cNvSpPr/>
          <p:nvPr/>
        </p:nvSpPr>
        <p:spPr>
          <a:xfrm>
            <a:off x="5809191" y="4316776"/>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chased</a:t>
            </a:r>
            <a:endParaRPr lang="en-US" dirty="0"/>
          </a:p>
        </p:txBody>
      </p:sp>
      <p:sp>
        <p:nvSpPr>
          <p:cNvPr id="9" name="Rounded Rectangle 8"/>
          <p:cNvSpPr/>
          <p:nvPr/>
        </p:nvSpPr>
        <p:spPr>
          <a:xfrm>
            <a:off x="7732585" y="4316775"/>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r>
              <a:rPr lang="en-US" dirty="0" smtClean="0"/>
              <a:t>he beagle</a:t>
            </a:r>
            <a:endParaRPr lang="en-US" dirty="0"/>
          </a:p>
        </p:txBody>
      </p:sp>
      <p:sp>
        <p:nvSpPr>
          <p:cNvPr id="10" name="Rounded Rectangle 9"/>
          <p:cNvSpPr/>
          <p:nvPr/>
        </p:nvSpPr>
        <p:spPr>
          <a:xfrm>
            <a:off x="3849012" y="5495408"/>
            <a:ext cx="1271752"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cat</a:t>
            </a:r>
            <a:endParaRPr lang="en-US" dirty="0"/>
          </a:p>
        </p:txBody>
      </p:sp>
      <p:sp>
        <p:nvSpPr>
          <p:cNvPr id="11" name="Rounded Rectangle 10"/>
          <p:cNvSpPr/>
          <p:nvPr/>
        </p:nvSpPr>
        <p:spPr>
          <a:xfrm>
            <a:off x="5828603" y="5506651"/>
            <a:ext cx="914400"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chased</a:t>
            </a:r>
            <a:endParaRPr lang="en-US" dirty="0"/>
          </a:p>
        </p:txBody>
      </p:sp>
      <p:sp>
        <p:nvSpPr>
          <p:cNvPr id="12" name="Rounded Rectangle 11"/>
          <p:cNvSpPr/>
          <p:nvPr/>
        </p:nvSpPr>
        <p:spPr>
          <a:xfrm>
            <a:off x="7627172" y="5495408"/>
            <a:ext cx="1019813" cy="462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r>
              <a:rPr lang="en-US" dirty="0" smtClean="0"/>
              <a:t>he dog</a:t>
            </a:r>
            <a:endParaRPr lang="en-US" dirty="0"/>
          </a:p>
        </p:txBody>
      </p:sp>
      <p:sp>
        <p:nvSpPr>
          <p:cNvPr id="3" name="TextBox 2"/>
          <p:cNvSpPr txBox="1"/>
          <p:nvPr/>
        </p:nvSpPr>
        <p:spPr>
          <a:xfrm>
            <a:off x="8849731" y="4916520"/>
            <a:ext cx="1635384" cy="369332"/>
          </a:xfrm>
          <a:prstGeom prst="rect">
            <a:avLst/>
          </a:prstGeom>
          <a:noFill/>
        </p:spPr>
        <p:txBody>
          <a:bodyPr wrap="none" rtlCol="0">
            <a:spAutoFit/>
          </a:bodyPr>
          <a:lstStyle/>
          <a:p>
            <a:r>
              <a:rPr lang="en-US" dirty="0"/>
              <a:t>b</a:t>
            </a:r>
            <a:r>
              <a:rPr lang="en-US" dirty="0" smtClean="0"/>
              <a:t>eagle </a:t>
            </a:r>
            <a:r>
              <a:rPr lang="en-US" b="1" dirty="0" smtClean="0"/>
              <a:t>IS-A</a:t>
            </a:r>
            <a:r>
              <a:rPr lang="en-US" dirty="0" smtClean="0"/>
              <a:t> dog</a:t>
            </a:r>
            <a:endParaRPr lang="en-US" dirty="0"/>
          </a:p>
        </p:txBody>
      </p:sp>
      <p:cxnSp>
        <p:nvCxnSpPr>
          <p:cNvPr id="32" name="Straight Arrow Connector 31"/>
          <p:cNvCxnSpPr/>
          <p:nvPr/>
        </p:nvCxnSpPr>
        <p:spPr>
          <a:xfrm>
            <a:off x="8199492" y="4790473"/>
            <a:ext cx="0" cy="71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421393" y="2420018"/>
            <a:ext cx="1882588" cy="420000"/>
          </a:xfrm>
          <a:custGeom>
            <a:avLst/>
            <a:gdLst>
              <a:gd name="connsiteX0" fmla="*/ 0 w 1882588"/>
              <a:gd name="connsiteY0" fmla="*/ 355455 h 420000"/>
              <a:gd name="connsiteX1" fmla="*/ 774551 w 1882588"/>
              <a:gd name="connsiteY1" fmla="*/ 452 h 420000"/>
              <a:gd name="connsiteX2" fmla="*/ 1882588 w 1882588"/>
              <a:gd name="connsiteY2" fmla="*/ 420000 h 420000"/>
              <a:gd name="connsiteX3" fmla="*/ 1882588 w 1882588"/>
              <a:gd name="connsiteY3" fmla="*/ 420000 h 420000"/>
            </a:gdLst>
            <a:ahLst/>
            <a:cxnLst>
              <a:cxn ang="0">
                <a:pos x="connsiteX0" y="connsiteY0"/>
              </a:cxn>
              <a:cxn ang="0">
                <a:pos x="connsiteX1" y="connsiteY1"/>
              </a:cxn>
              <a:cxn ang="0">
                <a:pos x="connsiteX2" y="connsiteY2"/>
              </a:cxn>
              <a:cxn ang="0">
                <a:pos x="connsiteX3" y="connsiteY3"/>
              </a:cxn>
            </a:cxnLst>
            <a:rect l="l" t="t" r="r" b="b"/>
            <a:pathLst>
              <a:path w="1882588" h="420000">
                <a:moveTo>
                  <a:pt x="0" y="355455"/>
                </a:moveTo>
                <a:cubicBezTo>
                  <a:pt x="230393" y="172574"/>
                  <a:pt x="460786" y="-10306"/>
                  <a:pt x="774551" y="452"/>
                </a:cubicBezTo>
                <a:cubicBezTo>
                  <a:pt x="1088316" y="11210"/>
                  <a:pt x="1882588" y="420000"/>
                  <a:pt x="1882588" y="420000"/>
                </a:cubicBezTo>
                <a:lnTo>
                  <a:pt x="1882588" y="4200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497619" y="2452543"/>
            <a:ext cx="1893346" cy="408991"/>
          </a:xfrm>
          <a:custGeom>
            <a:avLst/>
            <a:gdLst>
              <a:gd name="connsiteX0" fmla="*/ 0 w 1893346"/>
              <a:gd name="connsiteY0" fmla="*/ 365960 h 408991"/>
              <a:gd name="connsiteX1" fmla="*/ 989704 w 1893346"/>
              <a:gd name="connsiteY1" fmla="*/ 200 h 408991"/>
              <a:gd name="connsiteX2" fmla="*/ 1893346 w 1893346"/>
              <a:gd name="connsiteY2" fmla="*/ 408991 h 408991"/>
            </a:gdLst>
            <a:ahLst/>
            <a:cxnLst>
              <a:cxn ang="0">
                <a:pos x="connsiteX0" y="connsiteY0"/>
              </a:cxn>
              <a:cxn ang="0">
                <a:pos x="connsiteX1" y="connsiteY1"/>
              </a:cxn>
              <a:cxn ang="0">
                <a:pos x="connsiteX2" y="connsiteY2"/>
              </a:cxn>
            </a:cxnLst>
            <a:rect l="l" t="t" r="r" b="b"/>
            <a:pathLst>
              <a:path w="1893346" h="408991">
                <a:moveTo>
                  <a:pt x="0" y="365960"/>
                </a:moveTo>
                <a:cubicBezTo>
                  <a:pt x="337073" y="179494"/>
                  <a:pt x="674146" y="-6972"/>
                  <a:pt x="989704" y="200"/>
                </a:cubicBezTo>
                <a:cubicBezTo>
                  <a:pt x="1305262" y="7372"/>
                  <a:pt x="1599304" y="208181"/>
                  <a:pt x="1893346" y="40899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383803" y="3808940"/>
            <a:ext cx="1882588" cy="420000"/>
          </a:xfrm>
          <a:custGeom>
            <a:avLst/>
            <a:gdLst>
              <a:gd name="connsiteX0" fmla="*/ 0 w 1882588"/>
              <a:gd name="connsiteY0" fmla="*/ 355455 h 420000"/>
              <a:gd name="connsiteX1" fmla="*/ 774551 w 1882588"/>
              <a:gd name="connsiteY1" fmla="*/ 452 h 420000"/>
              <a:gd name="connsiteX2" fmla="*/ 1882588 w 1882588"/>
              <a:gd name="connsiteY2" fmla="*/ 420000 h 420000"/>
              <a:gd name="connsiteX3" fmla="*/ 1882588 w 1882588"/>
              <a:gd name="connsiteY3" fmla="*/ 420000 h 420000"/>
            </a:gdLst>
            <a:ahLst/>
            <a:cxnLst>
              <a:cxn ang="0">
                <a:pos x="connsiteX0" y="connsiteY0"/>
              </a:cxn>
              <a:cxn ang="0">
                <a:pos x="connsiteX1" y="connsiteY1"/>
              </a:cxn>
              <a:cxn ang="0">
                <a:pos x="connsiteX2" y="connsiteY2"/>
              </a:cxn>
              <a:cxn ang="0">
                <a:pos x="connsiteX3" y="connsiteY3"/>
              </a:cxn>
            </a:cxnLst>
            <a:rect l="l" t="t" r="r" b="b"/>
            <a:pathLst>
              <a:path w="1882588" h="420000">
                <a:moveTo>
                  <a:pt x="0" y="355455"/>
                </a:moveTo>
                <a:cubicBezTo>
                  <a:pt x="230393" y="172574"/>
                  <a:pt x="460786" y="-10306"/>
                  <a:pt x="774551" y="452"/>
                </a:cubicBezTo>
                <a:cubicBezTo>
                  <a:pt x="1088316" y="11210"/>
                  <a:pt x="1882588" y="420000"/>
                  <a:pt x="1882588" y="420000"/>
                </a:cubicBezTo>
                <a:lnTo>
                  <a:pt x="1882588" y="4200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460029" y="3841465"/>
            <a:ext cx="1893346" cy="408991"/>
          </a:xfrm>
          <a:custGeom>
            <a:avLst/>
            <a:gdLst>
              <a:gd name="connsiteX0" fmla="*/ 0 w 1893346"/>
              <a:gd name="connsiteY0" fmla="*/ 365960 h 408991"/>
              <a:gd name="connsiteX1" fmla="*/ 989704 w 1893346"/>
              <a:gd name="connsiteY1" fmla="*/ 200 h 408991"/>
              <a:gd name="connsiteX2" fmla="*/ 1893346 w 1893346"/>
              <a:gd name="connsiteY2" fmla="*/ 408991 h 408991"/>
            </a:gdLst>
            <a:ahLst/>
            <a:cxnLst>
              <a:cxn ang="0">
                <a:pos x="connsiteX0" y="connsiteY0"/>
              </a:cxn>
              <a:cxn ang="0">
                <a:pos x="connsiteX1" y="connsiteY1"/>
              </a:cxn>
              <a:cxn ang="0">
                <a:pos x="connsiteX2" y="connsiteY2"/>
              </a:cxn>
            </a:cxnLst>
            <a:rect l="l" t="t" r="r" b="b"/>
            <a:pathLst>
              <a:path w="1893346" h="408991">
                <a:moveTo>
                  <a:pt x="0" y="365960"/>
                </a:moveTo>
                <a:cubicBezTo>
                  <a:pt x="337073" y="179494"/>
                  <a:pt x="674146" y="-6972"/>
                  <a:pt x="989704" y="200"/>
                </a:cubicBezTo>
                <a:cubicBezTo>
                  <a:pt x="1305262" y="7372"/>
                  <a:pt x="1599304" y="208181"/>
                  <a:pt x="1893346" y="40899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4383803" y="3714629"/>
            <a:ext cx="446381" cy="514311"/>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p:cNvSpPr/>
          <p:nvPr/>
        </p:nvSpPr>
        <p:spPr>
          <a:xfrm>
            <a:off x="7874721" y="3714629"/>
            <a:ext cx="446381" cy="514311"/>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851823" y="2053121"/>
            <a:ext cx="582211" cy="369332"/>
          </a:xfrm>
          <a:prstGeom prst="rect">
            <a:avLst/>
          </a:prstGeom>
          <a:noFill/>
        </p:spPr>
        <p:txBody>
          <a:bodyPr wrap="none" rtlCol="0">
            <a:spAutoFit/>
          </a:bodyPr>
          <a:lstStyle/>
          <a:p>
            <a:r>
              <a:rPr lang="en-US" b="1" dirty="0" smtClean="0"/>
              <a:t>subj</a:t>
            </a:r>
            <a:endParaRPr lang="en-US" b="1" dirty="0"/>
          </a:p>
        </p:txBody>
      </p:sp>
      <p:sp>
        <p:nvSpPr>
          <p:cNvPr id="38" name="TextBox 37"/>
          <p:cNvSpPr txBox="1"/>
          <p:nvPr/>
        </p:nvSpPr>
        <p:spPr>
          <a:xfrm>
            <a:off x="7161007" y="2075125"/>
            <a:ext cx="684803" cy="369332"/>
          </a:xfrm>
          <a:prstGeom prst="rect">
            <a:avLst/>
          </a:prstGeom>
          <a:noFill/>
        </p:spPr>
        <p:txBody>
          <a:bodyPr wrap="none" rtlCol="0">
            <a:spAutoFit/>
          </a:bodyPr>
          <a:lstStyle/>
          <a:p>
            <a:r>
              <a:rPr lang="en-US" b="1" dirty="0"/>
              <a:t>d</a:t>
            </a:r>
            <a:r>
              <a:rPr lang="en-US" b="1" dirty="0" smtClean="0"/>
              <a:t>-</a:t>
            </a:r>
            <a:r>
              <a:rPr lang="en-US" b="1" dirty="0" err="1" smtClean="0"/>
              <a:t>obj</a:t>
            </a:r>
            <a:endParaRPr lang="en-US" b="1" dirty="0"/>
          </a:p>
        </p:txBody>
      </p:sp>
      <p:sp>
        <p:nvSpPr>
          <p:cNvPr id="39" name="TextBox 38"/>
          <p:cNvSpPr txBox="1"/>
          <p:nvPr/>
        </p:nvSpPr>
        <p:spPr>
          <a:xfrm>
            <a:off x="4851823" y="3418092"/>
            <a:ext cx="582211" cy="369332"/>
          </a:xfrm>
          <a:prstGeom prst="rect">
            <a:avLst/>
          </a:prstGeom>
          <a:noFill/>
        </p:spPr>
        <p:txBody>
          <a:bodyPr wrap="none" rtlCol="0">
            <a:spAutoFit/>
          </a:bodyPr>
          <a:lstStyle/>
          <a:p>
            <a:r>
              <a:rPr lang="en-US" b="1" dirty="0" smtClean="0"/>
              <a:t>subj</a:t>
            </a:r>
            <a:endParaRPr lang="en-US" b="1" dirty="0"/>
          </a:p>
        </p:txBody>
      </p:sp>
      <p:sp>
        <p:nvSpPr>
          <p:cNvPr id="41" name="TextBox 40"/>
          <p:cNvSpPr txBox="1"/>
          <p:nvPr/>
        </p:nvSpPr>
        <p:spPr>
          <a:xfrm>
            <a:off x="7164492" y="3399950"/>
            <a:ext cx="684803" cy="369332"/>
          </a:xfrm>
          <a:prstGeom prst="rect">
            <a:avLst/>
          </a:prstGeom>
          <a:noFill/>
        </p:spPr>
        <p:txBody>
          <a:bodyPr wrap="none" rtlCol="0">
            <a:spAutoFit/>
          </a:bodyPr>
          <a:lstStyle/>
          <a:p>
            <a:r>
              <a:rPr lang="en-US" b="1" dirty="0"/>
              <a:t>d</a:t>
            </a:r>
            <a:r>
              <a:rPr lang="en-US" b="1" dirty="0" smtClean="0"/>
              <a:t>-</a:t>
            </a:r>
            <a:r>
              <a:rPr lang="en-US" b="1" dirty="0" err="1" smtClean="0"/>
              <a:t>obj</a:t>
            </a:r>
            <a:endParaRPr lang="en-US" b="1" dirty="0"/>
          </a:p>
        </p:txBody>
      </p:sp>
      <p:sp>
        <p:nvSpPr>
          <p:cNvPr id="42" name="Freeform 41"/>
          <p:cNvSpPr/>
          <p:nvPr/>
        </p:nvSpPr>
        <p:spPr>
          <a:xfrm>
            <a:off x="4372258" y="4960841"/>
            <a:ext cx="1882588" cy="420000"/>
          </a:xfrm>
          <a:custGeom>
            <a:avLst/>
            <a:gdLst>
              <a:gd name="connsiteX0" fmla="*/ 0 w 1882588"/>
              <a:gd name="connsiteY0" fmla="*/ 355455 h 420000"/>
              <a:gd name="connsiteX1" fmla="*/ 774551 w 1882588"/>
              <a:gd name="connsiteY1" fmla="*/ 452 h 420000"/>
              <a:gd name="connsiteX2" fmla="*/ 1882588 w 1882588"/>
              <a:gd name="connsiteY2" fmla="*/ 420000 h 420000"/>
              <a:gd name="connsiteX3" fmla="*/ 1882588 w 1882588"/>
              <a:gd name="connsiteY3" fmla="*/ 420000 h 420000"/>
            </a:gdLst>
            <a:ahLst/>
            <a:cxnLst>
              <a:cxn ang="0">
                <a:pos x="connsiteX0" y="connsiteY0"/>
              </a:cxn>
              <a:cxn ang="0">
                <a:pos x="connsiteX1" y="connsiteY1"/>
              </a:cxn>
              <a:cxn ang="0">
                <a:pos x="connsiteX2" y="connsiteY2"/>
              </a:cxn>
              <a:cxn ang="0">
                <a:pos x="connsiteX3" y="connsiteY3"/>
              </a:cxn>
            </a:cxnLst>
            <a:rect l="l" t="t" r="r" b="b"/>
            <a:pathLst>
              <a:path w="1882588" h="420000">
                <a:moveTo>
                  <a:pt x="0" y="355455"/>
                </a:moveTo>
                <a:cubicBezTo>
                  <a:pt x="230393" y="172574"/>
                  <a:pt x="460786" y="-10306"/>
                  <a:pt x="774551" y="452"/>
                </a:cubicBezTo>
                <a:cubicBezTo>
                  <a:pt x="1088316" y="11210"/>
                  <a:pt x="1882588" y="420000"/>
                  <a:pt x="1882588" y="420000"/>
                </a:cubicBezTo>
                <a:lnTo>
                  <a:pt x="1882588" y="420000"/>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6448484" y="4993366"/>
            <a:ext cx="1893346" cy="408991"/>
          </a:xfrm>
          <a:custGeom>
            <a:avLst/>
            <a:gdLst>
              <a:gd name="connsiteX0" fmla="*/ 0 w 1893346"/>
              <a:gd name="connsiteY0" fmla="*/ 365960 h 408991"/>
              <a:gd name="connsiteX1" fmla="*/ 989704 w 1893346"/>
              <a:gd name="connsiteY1" fmla="*/ 200 h 408991"/>
              <a:gd name="connsiteX2" fmla="*/ 1893346 w 1893346"/>
              <a:gd name="connsiteY2" fmla="*/ 408991 h 408991"/>
            </a:gdLst>
            <a:ahLst/>
            <a:cxnLst>
              <a:cxn ang="0">
                <a:pos x="connsiteX0" y="connsiteY0"/>
              </a:cxn>
              <a:cxn ang="0">
                <a:pos x="connsiteX1" y="connsiteY1"/>
              </a:cxn>
              <a:cxn ang="0">
                <a:pos x="connsiteX2" y="connsiteY2"/>
              </a:cxn>
            </a:cxnLst>
            <a:rect l="l" t="t" r="r" b="b"/>
            <a:pathLst>
              <a:path w="1893346" h="408991">
                <a:moveTo>
                  <a:pt x="0" y="365960"/>
                </a:moveTo>
                <a:cubicBezTo>
                  <a:pt x="337073" y="179494"/>
                  <a:pt x="674146" y="-6972"/>
                  <a:pt x="989704" y="200"/>
                </a:cubicBezTo>
                <a:cubicBezTo>
                  <a:pt x="1305262" y="7372"/>
                  <a:pt x="1599304" y="208181"/>
                  <a:pt x="1893346" y="40899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y 43"/>
          <p:cNvSpPr/>
          <p:nvPr/>
        </p:nvSpPr>
        <p:spPr>
          <a:xfrm>
            <a:off x="4372258" y="4866530"/>
            <a:ext cx="446381" cy="514311"/>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44"/>
          <p:cNvSpPr/>
          <p:nvPr/>
        </p:nvSpPr>
        <p:spPr>
          <a:xfrm>
            <a:off x="7774077" y="4913685"/>
            <a:ext cx="446381" cy="514311"/>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840278" y="4569993"/>
            <a:ext cx="582211" cy="369332"/>
          </a:xfrm>
          <a:prstGeom prst="rect">
            <a:avLst/>
          </a:prstGeom>
          <a:noFill/>
        </p:spPr>
        <p:txBody>
          <a:bodyPr wrap="none" rtlCol="0">
            <a:spAutoFit/>
          </a:bodyPr>
          <a:lstStyle/>
          <a:p>
            <a:r>
              <a:rPr lang="en-US" b="1" dirty="0" smtClean="0"/>
              <a:t>subj</a:t>
            </a:r>
            <a:endParaRPr lang="en-US" b="1" dirty="0"/>
          </a:p>
        </p:txBody>
      </p:sp>
      <p:sp>
        <p:nvSpPr>
          <p:cNvPr id="47" name="TextBox 46"/>
          <p:cNvSpPr txBox="1"/>
          <p:nvPr/>
        </p:nvSpPr>
        <p:spPr>
          <a:xfrm>
            <a:off x="7161006" y="4681864"/>
            <a:ext cx="684803" cy="369332"/>
          </a:xfrm>
          <a:prstGeom prst="rect">
            <a:avLst/>
          </a:prstGeom>
          <a:noFill/>
        </p:spPr>
        <p:txBody>
          <a:bodyPr wrap="none" rtlCol="0">
            <a:spAutoFit/>
          </a:bodyPr>
          <a:lstStyle/>
          <a:p>
            <a:r>
              <a:rPr lang="en-US" b="1" dirty="0"/>
              <a:t>d</a:t>
            </a:r>
            <a:r>
              <a:rPr lang="en-US" b="1" dirty="0" smtClean="0"/>
              <a:t>-</a:t>
            </a:r>
            <a:r>
              <a:rPr lang="en-US" b="1" dirty="0" err="1" smtClean="0"/>
              <a:t>obj</a:t>
            </a:r>
            <a:endParaRPr lang="en-US" b="1" dirty="0"/>
          </a:p>
        </p:txBody>
      </p:sp>
      <p:sp>
        <p:nvSpPr>
          <p:cNvPr id="30" name="TextBox 29"/>
          <p:cNvSpPr txBox="1"/>
          <p:nvPr/>
        </p:nvSpPr>
        <p:spPr>
          <a:xfrm>
            <a:off x="963569" y="280255"/>
            <a:ext cx="10680824" cy="954107"/>
          </a:xfrm>
          <a:prstGeom prst="rect">
            <a:avLst/>
          </a:prstGeom>
          <a:noFill/>
        </p:spPr>
        <p:txBody>
          <a:bodyPr wrap="square" rtlCol="0">
            <a:spAutoFit/>
          </a:bodyPr>
          <a:lstStyle/>
          <a:p>
            <a:pPr algn="ctr"/>
            <a:r>
              <a:rPr lang="en-US" sz="2800" b="1" dirty="0"/>
              <a:t>Lexical, Compositional </a:t>
            </a:r>
            <a:r>
              <a:rPr lang="en-US" sz="2800" b="1" dirty="0" smtClean="0"/>
              <a:t>Similarity Model </a:t>
            </a:r>
            <a:r>
              <a:rPr lang="en-US" sz="2800" b="1" dirty="0">
                <a:solidFill>
                  <a:srgbClr val="FF0000"/>
                </a:solidFill>
              </a:rPr>
              <a:t>DOES NOT </a:t>
            </a:r>
            <a:r>
              <a:rPr lang="en-US" sz="2800" b="1" dirty="0"/>
              <a:t>account for interrelations among nodes within </a:t>
            </a:r>
            <a:r>
              <a:rPr lang="en-US" sz="2800" b="1" dirty="0" smtClean="0"/>
              <a:t>sentences</a:t>
            </a:r>
            <a:endParaRPr lang="en-US" sz="2800" b="1" dirty="0"/>
          </a:p>
        </p:txBody>
      </p:sp>
    </p:spTree>
    <p:extLst>
      <p:ext uri="{BB962C8B-B14F-4D97-AF65-F5344CB8AC3E}">
        <p14:creationId xmlns:p14="http://schemas.microsoft.com/office/powerpoint/2010/main" val="3586458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2471003"/>
            <a:ext cx="6172200" cy="646331"/>
          </a:xfrm>
          <a:prstGeom prst="rect">
            <a:avLst/>
          </a:prstGeom>
          <a:noFill/>
        </p:spPr>
        <p:txBody>
          <a:bodyPr wrap="square" rtlCol="0">
            <a:spAutoFit/>
          </a:bodyPr>
          <a:lstStyle/>
          <a:p>
            <a:r>
              <a:rPr lang="en-US" sz="3600" b="1" dirty="0"/>
              <a:t>V</a:t>
            </a:r>
            <a:r>
              <a:rPr lang="en-US" sz="3600" b="1" baseline="-25000" dirty="0"/>
              <a:t>1</a:t>
            </a:r>
            <a:r>
              <a:rPr lang="en-US" sz="3600" b="1" dirty="0"/>
              <a:t>          V</a:t>
            </a:r>
            <a:r>
              <a:rPr lang="en-US" sz="3600" b="1" baseline="-25000" dirty="0"/>
              <a:t>2               </a:t>
            </a:r>
            <a:r>
              <a:rPr lang="en-US" sz="3600" b="1" dirty="0"/>
              <a:t>V</a:t>
            </a:r>
            <a:r>
              <a:rPr lang="en-US" sz="3600" b="1" baseline="-25000" dirty="0"/>
              <a:t>3          </a:t>
            </a:r>
            <a:r>
              <a:rPr lang="en-US" sz="3600" b="1" dirty="0"/>
              <a:t>….    </a:t>
            </a:r>
            <a:r>
              <a:rPr lang="en-US" sz="3600" b="1" dirty="0" err="1"/>
              <a:t>V</a:t>
            </a:r>
            <a:r>
              <a:rPr lang="en-US" sz="3600" b="1" baseline="-25000" dirty="0" err="1"/>
              <a:t>n</a:t>
            </a:r>
            <a:r>
              <a:rPr lang="en-US" sz="3600" b="1" dirty="0"/>
              <a:t> </a:t>
            </a:r>
            <a:endParaRPr lang="en-US" b="1" dirty="0"/>
          </a:p>
        </p:txBody>
      </p:sp>
      <mc:AlternateContent xmlns:mc="http://schemas.openxmlformats.org/markup-compatibility/2006" xmlns:a14="http://schemas.microsoft.com/office/drawing/2010/main">
        <mc:Choice Requires="a14">
          <p:sp>
            <p:nvSpPr>
              <p:cNvPr id="5" name="TextBox 4"/>
              <p:cNvSpPr txBox="1"/>
              <p:nvPr/>
            </p:nvSpPr>
            <p:spPr>
              <a:xfrm>
                <a:off x="3200401" y="3918802"/>
                <a:ext cx="6272551" cy="646331"/>
              </a:xfrm>
              <a:prstGeom prst="rect">
                <a:avLst/>
              </a:prstGeom>
              <a:noFill/>
            </p:spPr>
            <p:txBody>
              <a:bodyPr wrap="none" rtlCol="0">
                <a:spAutoFit/>
              </a:bodyPr>
              <a:lstStyle/>
              <a:p>
                <a:r>
                  <a:rPr lang="en-US" sz="3600" b="1" dirty="0"/>
                  <a:t>W </a:t>
                </a:r>
                <a14:m>
                  <m:oMath xmlns:m="http://schemas.openxmlformats.org/officeDocument/2006/math">
                    <m:r>
                      <a:rPr lang="en-GB" sz="3600" i="1" baseline="-25000">
                        <a:latin typeface="Cambria Math"/>
                      </a:rPr>
                      <m:t>𝜋</m:t>
                    </m:r>
                  </m:oMath>
                </a14:m>
                <a:r>
                  <a:rPr lang="en-US" sz="3600" b="1" baseline="-25000" dirty="0"/>
                  <a:t>(1)</a:t>
                </a:r>
                <a:r>
                  <a:rPr lang="en-US" sz="3600" b="1" dirty="0"/>
                  <a:t>    W</a:t>
                </a:r>
                <a:r>
                  <a:rPr lang="en-GB" sz="3600" baseline="-25000" dirty="0"/>
                  <a:t> </a:t>
                </a:r>
                <a14:m>
                  <m:oMath xmlns:m="http://schemas.openxmlformats.org/officeDocument/2006/math">
                    <m:r>
                      <a:rPr lang="en-GB" sz="3600" i="1" baseline="-25000">
                        <a:latin typeface="Cambria Math"/>
                      </a:rPr>
                      <m:t>𝜋</m:t>
                    </m:r>
                  </m:oMath>
                </a14:m>
                <a:r>
                  <a:rPr lang="en-US" sz="3600" b="1" baseline="-25000" dirty="0"/>
                  <a:t>(2)      </a:t>
                </a:r>
                <a:r>
                  <a:rPr lang="en-US" sz="3600" b="1" dirty="0"/>
                  <a:t>W</a:t>
                </a:r>
                <a:r>
                  <a:rPr lang="en-GB" sz="3600" baseline="-25000" dirty="0"/>
                  <a:t> </a:t>
                </a:r>
                <a14:m>
                  <m:oMath xmlns:m="http://schemas.openxmlformats.org/officeDocument/2006/math">
                    <m:r>
                      <a:rPr lang="en-GB" sz="3600" i="1" baseline="-25000">
                        <a:latin typeface="Cambria Math"/>
                      </a:rPr>
                      <m:t>𝜋</m:t>
                    </m:r>
                  </m:oMath>
                </a14:m>
                <a:r>
                  <a:rPr lang="en-US" sz="3600" b="1" baseline="-25000" dirty="0"/>
                  <a:t>(3)  </a:t>
                </a:r>
                <a:r>
                  <a:rPr lang="en-US" sz="3600" b="1" dirty="0"/>
                  <a:t>….    </a:t>
                </a:r>
                <a:r>
                  <a:rPr lang="en-US" sz="3600" b="1" dirty="0" err="1"/>
                  <a:t>W</a:t>
                </a:r>
                <a:r>
                  <a:rPr lang="en-GB" sz="3600" baseline="-25000" dirty="0"/>
                  <a:t> </a:t>
                </a:r>
                <a14:m>
                  <m:oMath xmlns:m="http://schemas.openxmlformats.org/officeDocument/2006/math">
                    <m:r>
                      <a:rPr lang="en-GB" sz="3600" i="1" baseline="-25000">
                        <a:latin typeface="Cambria Math"/>
                      </a:rPr>
                      <m:t>𝜋</m:t>
                    </m:r>
                  </m:oMath>
                </a14:m>
                <a:r>
                  <a:rPr lang="en-US" sz="3600" b="1" baseline="-25000" dirty="0"/>
                  <a:t>(n)</a:t>
                </a:r>
                <a:r>
                  <a:rPr lang="en-US" sz="3600" b="1" dirty="0"/>
                  <a:t> </a:t>
                </a:r>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1676400" y="3918801"/>
                <a:ext cx="6272551" cy="646331"/>
              </a:xfrm>
              <a:prstGeom prst="rect">
                <a:avLst/>
              </a:prstGeom>
              <a:blipFill rotWithShape="1">
                <a:blip r:embed="rId2"/>
                <a:stretch>
                  <a:fillRect l="-2915" t="-14151" b="-34906"/>
                </a:stretch>
              </a:blipFill>
            </p:spPr>
            <p:txBody>
              <a:bodyPr/>
              <a:lstStyle/>
              <a:p>
                <a:r>
                  <a:rPr lang="en-US">
                    <a:noFill/>
                  </a:rPr>
                  <a:t> </a:t>
                </a:r>
              </a:p>
            </p:txBody>
          </p:sp>
        </mc:Fallback>
      </mc:AlternateContent>
      <p:cxnSp>
        <p:nvCxnSpPr>
          <p:cNvPr id="6" name="Straight Arrow Connector 5"/>
          <p:cNvCxnSpPr/>
          <p:nvPr/>
        </p:nvCxnSpPr>
        <p:spPr>
          <a:xfrm flipH="1">
            <a:off x="3657600" y="3117333"/>
            <a:ext cx="1219200"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147955" y="3117333"/>
            <a:ext cx="1219200"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429001" y="3117333"/>
            <a:ext cx="2938155"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162800" y="3117333"/>
            <a:ext cx="1219200"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15200" y="3134609"/>
            <a:ext cx="1066800" cy="8014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3431178" y="2020192"/>
            <a:ext cx="1449977" cy="470405"/>
          </a:xfrm>
          <a:custGeom>
            <a:avLst/>
            <a:gdLst>
              <a:gd name="connsiteX0" fmla="*/ 0 w 1449977"/>
              <a:gd name="connsiteY0" fmla="*/ 431217 h 470405"/>
              <a:gd name="connsiteX1" fmla="*/ 692332 w 1449977"/>
              <a:gd name="connsiteY1" fmla="*/ 142 h 470405"/>
              <a:gd name="connsiteX2" fmla="*/ 1449977 w 1449977"/>
              <a:gd name="connsiteY2" fmla="*/ 470405 h 470405"/>
            </a:gdLst>
            <a:ahLst/>
            <a:cxnLst>
              <a:cxn ang="0">
                <a:pos x="connsiteX0" y="connsiteY0"/>
              </a:cxn>
              <a:cxn ang="0">
                <a:pos x="connsiteX1" y="connsiteY1"/>
              </a:cxn>
              <a:cxn ang="0">
                <a:pos x="connsiteX2" y="connsiteY2"/>
              </a:cxn>
            </a:cxnLst>
            <a:rect l="l" t="t" r="r" b="b"/>
            <a:pathLst>
              <a:path w="1449977" h="470405">
                <a:moveTo>
                  <a:pt x="0" y="431217"/>
                </a:moveTo>
                <a:cubicBezTo>
                  <a:pt x="225334" y="212414"/>
                  <a:pt x="450669" y="-6389"/>
                  <a:pt x="692332" y="142"/>
                </a:cubicBezTo>
                <a:cubicBezTo>
                  <a:pt x="933995" y="6673"/>
                  <a:pt x="1191986" y="238539"/>
                  <a:pt x="1449977" y="4704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172201" y="2041892"/>
            <a:ext cx="1449977" cy="470405"/>
          </a:xfrm>
          <a:custGeom>
            <a:avLst/>
            <a:gdLst>
              <a:gd name="connsiteX0" fmla="*/ 0 w 1449977"/>
              <a:gd name="connsiteY0" fmla="*/ 431217 h 470405"/>
              <a:gd name="connsiteX1" fmla="*/ 692332 w 1449977"/>
              <a:gd name="connsiteY1" fmla="*/ 142 h 470405"/>
              <a:gd name="connsiteX2" fmla="*/ 1449977 w 1449977"/>
              <a:gd name="connsiteY2" fmla="*/ 470405 h 470405"/>
            </a:gdLst>
            <a:ahLst/>
            <a:cxnLst>
              <a:cxn ang="0">
                <a:pos x="connsiteX0" y="connsiteY0"/>
              </a:cxn>
              <a:cxn ang="0">
                <a:pos x="connsiteX1" y="connsiteY1"/>
              </a:cxn>
              <a:cxn ang="0">
                <a:pos x="connsiteX2" y="connsiteY2"/>
              </a:cxn>
            </a:cxnLst>
            <a:rect l="l" t="t" r="r" b="b"/>
            <a:pathLst>
              <a:path w="1449977" h="470405">
                <a:moveTo>
                  <a:pt x="0" y="431217"/>
                </a:moveTo>
                <a:cubicBezTo>
                  <a:pt x="225334" y="212414"/>
                  <a:pt x="450669" y="-6389"/>
                  <a:pt x="692332" y="142"/>
                </a:cubicBezTo>
                <a:cubicBezTo>
                  <a:pt x="933995" y="6673"/>
                  <a:pt x="1191986" y="238539"/>
                  <a:pt x="1449977" y="4704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352800" y="1785203"/>
            <a:ext cx="2819400" cy="622805"/>
          </a:xfrm>
          <a:custGeom>
            <a:avLst/>
            <a:gdLst>
              <a:gd name="connsiteX0" fmla="*/ 0 w 1449977"/>
              <a:gd name="connsiteY0" fmla="*/ 431217 h 470405"/>
              <a:gd name="connsiteX1" fmla="*/ 692332 w 1449977"/>
              <a:gd name="connsiteY1" fmla="*/ 142 h 470405"/>
              <a:gd name="connsiteX2" fmla="*/ 1449977 w 1449977"/>
              <a:gd name="connsiteY2" fmla="*/ 470405 h 470405"/>
            </a:gdLst>
            <a:ahLst/>
            <a:cxnLst>
              <a:cxn ang="0">
                <a:pos x="connsiteX0" y="connsiteY0"/>
              </a:cxn>
              <a:cxn ang="0">
                <a:pos x="connsiteX1" y="connsiteY1"/>
              </a:cxn>
              <a:cxn ang="0">
                <a:pos x="connsiteX2" y="connsiteY2"/>
              </a:cxn>
            </a:cxnLst>
            <a:rect l="l" t="t" r="r" b="b"/>
            <a:pathLst>
              <a:path w="1449977" h="470405">
                <a:moveTo>
                  <a:pt x="0" y="431217"/>
                </a:moveTo>
                <a:cubicBezTo>
                  <a:pt x="225334" y="212414"/>
                  <a:pt x="450669" y="-6389"/>
                  <a:pt x="692332" y="142"/>
                </a:cubicBezTo>
                <a:cubicBezTo>
                  <a:pt x="933995" y="6673"/>
                  <a:pt x="1191986" y="238539"/>
                  <a:pt x="1449977" y="4704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Freeform 15"/>
          <p:cNvSpPr/>
          <p:nvPr/>
        </p:nvSpPr>
        <p:spPr>
          <a:xfrm>
            <a:off x="3548744" y="4659032"/>
            <a:ext cx="4101737" cy="522569"/>
          </a:xfrm>
          <a:custGeom>
            <a:avLst/>
            <a:gdLst>
              <a:gd name="connsiteX0" fmla="*/ 0 w 4101737"/>
              <a:gd name="connsiteY0" fmla="*/ 26125 h 522569"/>
              <a:gd name="connsiteX1" fmla="*/ 1815737 w 4101737"/>
              <a:gd name="connsiteY1" fmla="*/ 522514 h 522569"/>
              <a:gd name="connsiteX2" fmla="*/ 4101737 w 4101737"/>
              <a:gd name="connsiteY2" fmla="*/ 0 h 522569"/>
            </a:gdLst>
            <a:ahLst/>
            <a:cxnLst>
              <a:cxn ang="0">
                <a:pos x="connsiteX0" y="connsiteY0"/>
              </a:cxn>
              <a:cxn ang="0">
                <a:pos x="connsiteX1" y="connsiteY1"/>
              </a:cxn>
              <a:cxn ang="0">
                <a:pos x="connsiteX2" y="connsiteY2"/>
              </a:cxn>
            </a:cxnLst>
            <a:rect l="l" t="t" r="r" b="b"/>
            <a:pathLst>
              <a:path w="4101737" h="522569">
                <a:moveTo>
                  <a:pt x="0" y="26125"/>
                </a:moveTo>
                <a:cubicBezTo>
                  <a:pt x="566057" y="276496"/>
                  <a:pt x="1132114" y="526868"/>
                  <a:pt x="1815737" y="522514"/>
                </a:cubicBezTo>
                <a:cubicBezTo>
                  <a:pt x="2499360" y="518160"/>
                  <a:pt x="3300548" y="259080"/>
                  <a:pt x="4101737"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050972" y="4619842"/>
            <a:ext cx="3487783" cy="496448"/>
          </a:xfrm>
          <a:custGeom>
            <a:avLst/>
            <a:gdLst>
              <a:gd name="connsiteX0" fmla="*/ 0 w 3487783"/>
              <a:gd name="connsiteY0" fmla="*/ 0 h 496448"/>
              <a:gd name="connsiteX1" fmla="*/ 2063932 w 3487783"/>
              <a:gd name="connsiteY1" fmla="*/ 496389 h 496448"/>
              <a:gd name="connsiteX2" fmla="*/ 3487783 w 3487783"/>
              <a:gd name="connsiteY2" fmla="*/ 26126 h 496448"/>
            </a:gdLst>
            <a:ahLst/>
            <a:cxnLst>
              <a:cxn ang="0">
                <a:pos x="connsiteX0" y="connsiteY0"/>
              </a:cxn>
              <a:cxn ang="0">
                <a:pos x="connsiteX1" y="connsiteY1"/>
              </a:cxn>
              <a:cxn ang="0">
                <a:pos x="connsiteX2" y="connsiteY2"/>
              </a:cxn>
            </a:cxnLst>
            <a:rect l="l" t="t" r="r" b="b"/>
            <a:pathLst>
              <a:path w="3487783" h="496448">
                <a:moveTo>
                  <a:pt x="0" y="0"/>
                </a:moveTo>
                <a:cubicBezTo>
                  <a:pt x="741317" y="246017"/>
                  <a:pt x="1482635" y="492035"/>
                  <a:pt x="2063932" y="496389"/>
                </a:cubicBezTo>
                <a:cubicBezTo>
                  <a:pt x="2645229" y="500743"/>
                  <a:pt x="3066506" y="263434"/>
                  <a:pt x="3487783" y="261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438247" y="246867"/>
            <a:ext cx="8354003" cy="830997"/>
          </a:xfrm>
          <a:prstGeom prst="rect">
            <a:avLst/>
          </a:prstGeom>
          <a:noFill/>
        </p:spPr>
        <p:txBody>
          <a:bodyPr wrap="square" rtlCol="0">
            <a:spAutoFit/>
          </a:bodyPr>
          <a:lstStyle/>
          <a:p>
            <a:pPr algn="ctr"/>
            <a:r>
              <a:rPr lang="en-US" sz="2400" b="1" dirty="0"/>
              <a:t>Job </a:t>
            </a:r>
            <a:r>
              <a:rPr lang="en-US" sz="2400" b="1" dirty="0" smtClean="0"/>
              <a:t>Assignment Model </a:t>
            </a:r>
            <a:r>
              <a:rPr lang="en-US" sz="2400" b="1" dirty="0">
                <a:solidFill>
                  <a:srgbClr val="FF0000"/>
                </a:solidFill>
              </a:rPr>
              <a:t>DOES NOT </a:t>
            </a:r>
            <a:r>
              <a:rPr lang="en-US" sz="2400" b="1" dirty="0"/>
              <a:t>account for interrelations among nodes within </a:t>
            </a:r>
            <a:r>
              <a:rPr lang="en-US" sz="2400" b="1" dirty="0" smtClean="0"/>
              <a:t>sentences.</a:t>
            </a:r>
            <a:endParaRPr lang="en-US" sz="2400" b="1" dirty="0"/>
          </a:p>
        </p:txBody>
      </p:sp>
      <p:sp>
        <p:nvSpPr>
          <p:cNvPr id="3" name="Multiply 2"/>
          <p:cNvSpPr/>
          <p:nvPr/>
        </p:nvSpPr>
        <p:spPr>
          <a:xfrm>
            <a:off x="5142412" y="1621707"/>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6615249" y="1598784"/>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3948794" y="166953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4405994" y="473754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7193281" y="4659032"/>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788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227" y="14755"/>
            <a:ext cx="10515600" cy="1325563"/>
          </a:xfrm>
        </p:spPr>
        <p:txBody>
          <a:bodyPr/>
          <a:lstStyle/>
          <a:p>
            <a:r>
              <a:rPr lang="en-US" b="1" dirty="0" smtClean="0"/>
              <a:t>Example from Business and Economics</a:t>
            </a:r>
            <a:endParaRPr lang="en-US" b="1" dirty="0"/>
          </a:p>
        </p:txBody>
      </p:sp>
      <p:pic>
        <p:nvPicPr>
          <p:cNvPr id="5122" name="Picture 2" descr="http://www.nationsonline.org/maps/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15" y="1297721"/>
            <a:ext cx="7540625" cy="528472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486400" y="3048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Oval 5"/>
          <p:cNvSpPr/>
          <p:nvPr/>
        </p:nvSpPr>
        <p:spPr>
          <a:xfrm>
            <a:off x="4876800" y="38100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32766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866400" y="2263588"/>
            <a:ext cx="4953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F1</a:t>
            </a:r>
          </a:p>
        </p:txBody>
      </p:sp>
      <p:sp>
        <p:nvSpPr>
          <p:cNvPr id="12" name="Rectangle 11"/>
          <p:cNvSpPr/>
          <p:nvPr/>
        </p:nvSpPr>
        <p:spPr>
          <a:xfrm>
            <a:off x="11560081" y="3065929"/>
            <a:ext cx="4953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F2</a:t>
            </a:r>
          </a:p>
        </p:txBody>
      </p:sp>
      <p:sp>
        <p:nvSpPr>
          <p:cNvPr id="13" name="Rectangle 12"/>
          <p:cNvSpPr/>
          <p:nvPr/>
        </p:nvSpPr>
        <p:spPr>
          <a:xfrm>
            <a:off x="10618750" y="3675903"/>
            <a:ext cx="4953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F3</a:t>
            </a:r>
          </a:p>
        </p:txBody>
      </p:sp>
      <p:sp>
        <p:nvSpPr>
          <p:cNvPr id="14" name="Rectangle 13"/>
          <p:cNvSpPr/>
          <p:nvPr/>
        </p:nvSpPr>
        <p:spPr>
          <a:xfrm>
            <a:off x="11447136" y="4305300"/>
            <a:ext cx="4953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F4</a:t>
            </a:r>
          </a:p>
        </p:txBody>
      </p:sp>
      <p:sp>
        <p:nvSpPr>
          <p:cNvPr id="15" name="Rectangle 14"/>
          <p:cNvSpPr/>
          <p:nvPr/>
        </p:nvSpPr>
        <p:spPr>
          <a:xfrm>
            <a:off x="10131426" y="4365718"/>
            <a:ext cx="4953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F5</a:t>
            </a:r>
          </a:p>
        </p:txBody>
      </p:sp>
      <p:cxnSp>
        <p:nvCxnSpPr>
          <p:cNvPr id="20" name="Straight Connector 19"/>
          <p:cNvCxnSpPr>
            <a:stCxn id="4" idx="5"/>
            <a:endCxn id="8" idx="2"/>
          </p:cNvCxnSpPr>
          <p:nvPr/>
        </p:nvCxnSpPr>
        <p:spPr>
          <a:xfrm>
            <a:off x="5616482" y="3178082"/>
            <a:ext cx="1241518" cy="17471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6"/>
            <a:endCxn id="8" idx="3"/>
          </p:cNvCxnSpPr>
          <p:nvPr/>
        </p:nvCxnSpPr>
        <p:spPr>
          <a:xfrm flipV="1">
            <a:off x="5029200" y="3406682"/>
            <a:ext cx="1851118" cy="47951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3"/>
            <a:endCxn id="6" idx="5"/>
          </p:cNvCxnSpPr>
          <p:nvPr/>
        </p:nvCxnSpPr>
        <p:spPr>
          <a:xfrm flipH="1">
            <a:off x="5006882" y="3178082"/>
            <a:ext cx="501836" cy="762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5"/>
            <a:endCxn id="7" idx="1"/>
          </p:cNvCxnSpPr>
          <p:nvPr/>
        </p:nvCxnSpPr>
        <p:spPr>
          <a:xfrm>
            <a:off x="5006882" y="3940082"/>
            <a:ext cx="1873436" cy="7304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5"/>
            <a:endCxn id="9" idx="0"/>
          </p:cNvCxnSpPr>
          <p:nvPr/>
        </p:nvCxnSpPr>
        <p:spPr>
          <a:xfrm>
            <a:off x="6988082" y="3406682"/>
            <a:ext cx="1622518" cy="255923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934200" y="3406682"/>
            <a:ext cx="22318" cy="131771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58000" y="4648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stCxn id="7" idx="5"/>
            <a:endCxn id="9" idx="6"/>
          </p:cNvCxnSpPr>
          <p:nvPr/>
        </p:nvCxnSpPr>
        <p:spPr>
          <a:xfrm>
            <a:off x="6988082" y="4778282"/>
            <a:ext cx="1698718" cy="126383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534400" y="5965918"/>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5" idx="2"/>
            <a:endCxn id="13" idx="0"/>
          </p:cNvCxnSpPr>
          <p:nvPr/>
        </p:nvCxnSpPr>
        <p:spPr>
          <a:xfrm flipH="1">
            <a:off x="10866400" y="2568388"/>
            <a:ext cx="247650" cy="11075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2"/>
            <a:endCxn id="13" idx="3"/>
          </p:cNvCxnSpPr>
          <p:nvPr/>
        </p:nvCxnSpPr>
        <p:spPr>
          <a:xfrm flipH="1">
            <a:off x="11114050" y="3370729"/>
            <a:ext cx="693681" cy="457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2"/>
            <a:endCxn id="12" idx="0"/>
          </p:cNvCxnSpPr>
          <p:nvPr/>
        </p:nvCxnSpPr>
        <p:spPr>
          <a:xfrm>
            <a:off x="11114050" y="2568388"/>
            <a:ext cx="693681" cy="4975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2"/>
            <a:endCxn id="14" idx="0"/>
          </p:cNvCxnSpPr>
          <p:nvPr/>
        </p:nvCxnSpPr>
        <p:spPr>
          <a:xfrm>
            <a:off x="10866400" y="3980703"/>
            <a:ext cx="828386" cy="324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5" idx="0"/>
          </p:cNvCxnSpPr>
          <p:nvPr/>
        </p:nvCxnSpPr>
        <p:spPr>
          <a:xfrm flipH="1">
            <a:off x="10379076" y="3980703"/>
            <a:ext cx="487324" cy="3850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10291458" y="2409713"/>
            <a:ext cx="563008" cy="1936376"/>
          </a:xfrm>
          <a:custGeom>
            <a:avLst/>
            <a:gdLst>
              <a:gd name="connsiteX0" fmla="*/ 563008 w 563008"/>
              <a:gd name="connsiteY0" fmla="*/ 0 h 1936376"/>
              <a:gd name="connsiteX1" fmla="*/ 35883 w 563008"/>
              <a:gd name="connsiteY1" fmla="*/ 494852 h 1936376"/>
              <a:gd name="connsiteX2" fmla="*/ 89671 w 563008"/>
              <a:gd name="connsiteY2" fmla="*/ 1936376 h 1936376"/>
            </a:gdLst>
            <a:ahLst/>
            <a:cxnLst>
              <a:cxn ang="0">
                <a:pos x="connsiteX0" y="connsiteY0"/>
              </a:cxn>
              <a:cxn ang="0">
                <a:pos x="connsiteX1" y="connsiteY1"/>
              </a:cxn>
              <a:cxn ang="0">
                <a:pos x="connsiteX2" y="connsiteY2"/>
              </a:cxn>
            </a:cxnLst>
            <a:rect l="l" t="t" r="r" b="b"/>
            <a:pathLst>
              <a:path w="563008" h="1936376">
                <a:moveTo>
                  <a:pt x="563008" y="0"/>
                </a:moveTo>
                <a:cubicBezTo>
                  <a:pt x="338890" y="86061"/>
                  <a:pt x="114772" y="172123"/>
                  <a:pt x="35883" y="494852"/>
                </a:cubicBezTo>
                <a:cubicBezTo>
                  <a:pt x="-43007" y="817581"/>
                  <a:pt x="23332" y="1376978"/>
                  <a:pt x="89671" y="1936376"/>
                </a:cubicBezTo>
              </a:path>
            </a:pathLst>
          </a:cu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10272657" y="2881263"/>
            <a:ext cx="609013" cy="369332"/>
          </a:xfrm>
          <a:prstGeom prst="rect">
            <a:avLst/>
          </a:prstGeom>
          <a:noFill/>
        </p:spPr>
        <p:txBody>
          <a:bodyPr wrap="none" rtlCol="0">
            <a:spAutoFit/>
          </a:bodyPr>
          <a:lstStyle/>
          <a:p>
            <a:r>
              <a:rPr lang="en-US" b="1" dirty="0" smtClean="0">
                <a:solidFill>
                  <a:schemeClr val="accent2"/>
                </a:solidFill>
              </a:rPr>
              <a:t>flow</a:t>
            </a:r>
            <a:endParaRPr lang="en-US" b="1" dirty="0">
              <a:solidFill>
                <a:schemeClr val="accent2"/>
              </a:solidFill>
            </a:endParaRPr>
          </a:p>
        </p:txBody>
      </p:sp>
      <p:sp>
        <p:nvSpPr>
          <p:cNvPr id="44" name="TextBox 43"/>
          <p:cNvSpPr txBox="1"/>
          <p:nvPr/>
        </p:nvSpPr>
        <p:spPr>
          <a:xfrm rot="450940">
            <a:off x="5756368" y="2896109"/>
            <a:ext cx="979755" cy="369332"/>
          </a:xfrm>
          <a:prstGeom prst="rect">
            <a:avLst/>
          </a:prstGeom>
          <a:noFill/>
        </p:spPr>
        <p:txBody>
          <a:bodyPr wrap="none" rtlCol="0">
            <a:spAutoFit/>
          </a:bodyPr>
          <a:lstStyle/>
          <a:p>
            <a:r>
              <a:rPr lang="en-US" b="1" dirty="0" smtClean="0">
                <a:solidFill>
                  <a:srgbClr val="00B050"/>
                </a:solidFill>
              </a:rPr>
              <a:t>distance</a:t>
            </a:r>
            <a:endParaRPr lang="en-US" b="1" dirty="0">
              <a:solidFill>
                <a:srgbClr val="00B050"/>
              </a:solidFill>
            </a:endParaRPr>
          </a:p>
        </p:txBody>
      </p:sp>
      <p:sp>
        <p:nvSpPr>
          <p:cNvPr id="41" name="Freeform 40"/>
          <p:cNvSpPr/>
          <p:nvPr/>
        </p:nvSpPr>
        <p:spPr>
          <a:xfrm>
            <a:off x="6960198" y="2052358"/>
            <a:ext cx="4109421" cy="1250240"/>
          </a:xfrm>
          <a:custGeom>
            <a:avLst/>
            <a:gdLst>
              <a:gd name="connsiteX0" fmla="*/ 4109421 w 4109421"/>
              <a:gd name="connsiteY0" fmla="*/ 206748 h 1250240"/>
              <a:gd name="connsiteX1" fmla="*/ 1290917 w 4109421"/>
              <a:gd name="connsiteY1" fmla="*/ 77656 h 1250240"/>
              <a:gd name="connsiteX2" fmla="*/ 0 w 4109421"/>
              <a:gd name="connsiteY2" fmla="*/ 1250240 h 1250240"/>
            </a:gdLst>
            <a:ahLst/>
            <a:cxnLst>
              <a:cxn ang="0">
                <a:pos x="connsiteX0" y="connsiteY0"/>
              </a:cxn>
              <a:cxn ang="0">
                <a:pos x="connsiteX1" y="connsiteY1"/>
              </a:cxn>
              <a:cxn ang="0">
                <a:pos x="connsiteX2" y="connsiteY2"/>
              </a:cxn>
            </a:cxnLst>
            <a:rect l="l" t="t" r="r" b="b"/>
            <a:pathLst>
              <a:path w="4109421" h="1250240">
                <a:moveTo>
                  <a:pt x="4109421" y="206748"/>
                </a:moveTo>
                <a:cubicBezTo>
                  <a:pt x="3042620" y="55244"/>
                  <a:pt x="1975820" y="-96259"/>
                  <a:pt x="1290917" y="77656"/>
                </a:cubicBezTo>
                <a:cubicBezTo>
                  <a:pt x="606014" y="251571"/>
                  <a:pt x="303007" y="750905"/>
                  <a:pt x="0" y="1250240"/>
                </a:cubicBezTo>
              </a:path>
            </a:pathLst>
          </a:custGeom>
          <a:noFill/>
          <a:ln w="28575">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285608" y="1763608"/>
            <a:ext cx="1113895" cy="369332"/>
          </a:xfrm>
          <a:prstGeom prst="rect">
            <a:avLst/>
          </a:prstGeom>
          <a:noFill/>
        </p:spPr>
        <p:txBody>
          <a:bodyPr wrap="none" rtlCol="0">
            <a:spAutoFit/>
          </a:bodyPr>
          <a:lstStyle/>
          <a:p>
            <a:r>
              <a:rPr lang="en-US" b="1" dirty="0" smtClean="0"/>
              <a:t>Build cost</a:t>
            </a:r>
            <a:endParaRPr lang="en-US" b="1" dirty="0"/>
          </a:p>
        </p:txBody>
      </p:sp>
      <p:sp>
        <p:nvSpPr>
          <p:cNvPr id="46" name="Freeform 45"/>
          <p:cNvSpPr/>
          <p:nvPr/>
        </p:nvSpPr>
        <p:spPr>
          <a:xfrm>
            <a:off x="6988082" y="3625421"/>
            <a:ext cx="3630668" cy="974456"/>
          </a:xfrm>
          <a:custGeom>
            <a:avLst/>
            <a:gdLst>
              <a:gd name="connsiteX0" fmla="*/ 4109421 w 4109421"/>
              <a:gd name="connsiteY0" fmla="*/ 206748 h 1250240"/>
              <a:gd name="connsiteX1" fmla="*/ 1290917 w 4109421"/>
              <a:gd name="connsiteY1" fmla="*/ 77656 h 1250240"/>
              <a:gd name="connsiteX2" fmla="*/ 0 w 4109421"/>
              <a:gd name="connsiteY2" fmla="*/ 1250240 h 1250240"/>
            </a:gdLst>
            <a:ahLst/>
            <a:cxnLst>
              <a:cxn ang="0">
                <a:pos x="connsiteX0" y="connsiteY0"/>
              </a:cxn>
              <a:cxn ang="0">
                <a:pos x="connsiteX1" y="connsiteY1"/>
              </a:cxn>
              <a:cxn ang="0">
                <a:pos x="connsiteX2" y="connsiteY2"/>
              </a:cxn>
            </a:cxnLst>
            <a:rect l="l" t="t" r="r" b="b"/>
            <a:pathLst>
              <a:path w="4109421" h="1250240">
                <a:moveTo>
                  <a:pt x="4109421" y="206748"/>
                </a:moveTo>
                <a:cubicBezTo>
                  <a:pt x="3042620" y="55244"/>
                  <a:pt x="1975820" y="-96259"/>
                  <a:pt x="1290917" y="77656"/>
                </a:cubicBezTo>
                <a:cubicBezTo>
                  <a:pt x="606014" y="251571"/>
                  <a:pt x="303007" y="750905"/>
                  <a:pt x="0" y="1250240"/>
                </a:cubicBezTo>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4960622" y="2132940"/>
            <a:ext cx="5893844" cy="1685688"/>
          </a:xfrm>
          <a:custGeom>
            <a:avLst/>
            <a:gdLst>
              <a:gd name="connsiteX0" fmla="*/ 4109421 w 4109421"/>
              <a:gd name="connsiteY0" fmla="*/ 206748 h 1250240"/>
              <a:gd name="connsiteX1" fmla="*/ 1290917 w 4109421"/>
              <a:gd name="connsiteY1" fmla="*/ 77656 h 1250240"/>
              <a:gd name="connsiteX2" fmla="*/ 0 w 4109421"/>
              <a:gd name="connsiteY2" fmla="*/ 1250240 h 1250240"/>
            </a:gdLst>
            <a:ahLst/>
            <a:cxnLst>
              <a:cxn ang="0">
                <a:pos x="connsiteX0" y="connsiteY0"/>
              </a:cxn>
              <a:cxn ang="0">
                <a:pos x="connsiteX1" y="connsiteY1"/>
              </a:cxn>
              <a:cxn ang="0">
                <a:pos x="connsiteX2" y="connsiteY2"/>
              </a:cxn>
            </a:cxnLst>
            <a:rect l="l" t="t" r="r" b="b"/>
            <a:pathLst>
              <a:path w="4109421" h="1250240">
                <a:moveTo>
                  <a:pt x="4109421" y="206748"/>
                </a:moveTo>
                <a:cubicBezTo>
                  <a:pt x="3042620" y="55244"/>
                  <a:pt x="1975820" y="-96259"/>
                  <a:pt x="1290917" y="77656"/>
                </a:cubicBezTo>
                <a:cubicBezTo>
                  <a:pt x="606014" y="251571"/>
                  <a:pt x="303007" y="750905"/>
                  <a:pt x="0" y="1250240"/>
                </a:cubicBezTo>
              </a:path>
            </a:pathLst>
          </a:custGeom>
          <a:noFill/>
          <a:ln w="28575">
            <a:solidFill>
              <a:schemeClr val="accent6"/>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16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03" y="977315"/>
            <a:ext cx="10515600" cy="1325563"/>
          </a:xfrm>
        </p:spPr>
        <p:txBody>
          <a:bodyPr/>
          <a:lstStyle/>
          <a:p>
            <a:pPr algn="ctr"/>
            <a:r>
              <a:rPr lang="en-US" b="1" dirty="0" smtClean="0"/>
              <a:t>Assessment Is A Critical Component Of Adaptive Education Technologies</a:t>
            </a:r>
            <a:endParaRPr lang="en-US" b="1" dirty="0"/>
          </a:p>
        </p:txBody>
      </p:sp>
      <p:sp>
        <p:nvSpPr>
          <p:cNvPr id="4" name="Rounded Rectangle 3"/>
          <p:cNvSpPr/>
          <p:nvPr/>
        </p:nvSpPr>
        <p:spPr>
          <a:xfrm>
            <a:off x="3959062" y="3532342"/>
            <a:ext cx="142940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accurate</a:t>
            </a:r>
          </a:p>
          <a:p>
            <a:pPr algn="ctr"/>
            <a:r>
              <a:rPr lang="en-US" dirty="0" smtClean="0"/>
              <a:t>assessment</a:t>
            </a:r>
            <a:endParaRPr lang="en-US" dirty="0"/>
          </a:p>
        </p:txBody>
      </p:sp>
      <p:sp>
        <p:nvSpPr>
          <p:cNvPr id="5" name="Right Arrow 4"/>
          <p:cNvSpPr/>
          <p:nvPr/>
        </p:nvSpPr>
        <p:spPr>
          <a:xfrm>
            <a:off x="5682758" y="3868673"/>
            <a:ext cx="978408" cy="273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944946" y="3521832"/>
            <a:ext cx="142940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accurate</a:t>
            </a:r>
          </a:p>
          <a:p>
            <a:pPr algn="ctr"/>
            <a:r>
              <a:rPr lang="en-US" dirty="0" smtClean="0"/>
              <a:t>feedback</a:t>
            </a:r>
            <a:endParaRPr lang="en-US" dirty="0"/>
          </a:p>
        </p:txBody>
      </p:sp>
      <p:sp>
        <p:nvSpPr>
          <p:cNvPr id="7" name="TextBox 6"/>
          <p:cNvSpPr txBox="1"/>
          <p:nvPr/>
        </p:nvSpPr>
        <p:spPr>
          <a:xfrm>
            <a:off x="412685" y="6211669"/>
            <a:ext cx="11576836" cy="646331"/>
          </a:xfrm>
          <a:prstGeom prst="rect">
            <a:avLst/>
          </a:prstGeom>
          <a:noFill/>
        </p:spPr>
        <p:txBody>
          <a:bodyPr wrap="square" rtlCol="0">
            <a:spAutoFit/>
          </a:bodyPr>
          <a:lstStyle/>
          <a:p>
            <a:pPr algn="ctr"/>
            <a:r>
              <a:rPr lang="en-US" b="1" dirty="0">
                <a:solidFill>
                  <a:srgbClr val="7030A0"/>
                </a:solidFill>
              </a:rPr>
              <a:t>Student </a:t>
            </a:r>
            <a:r>
              <a:rPr lang="en-US" b="1" dirty="0" smtClean="0">
                <a:solidFill>
                  <a:srgbClr val="7030A0"/>
                </a:solidFill>
              </a:rPr>
              <a:t>assessment </a:t>
            </a:r>
            <a:r>
              <a:rPr lang="en-US" b="1" dirty="0">
                <a:solidFill>
                  <a:srgbClr val="7030A0"/>
                </a:solidFill>
              </a:rPr>
              <a:t>is a critical component </a:t>
            </a:r>
            <a:r>
              <a:rPr lang="en-US" b="1" dirty="0" smtClean="0">
                <a:solidFill>
                  <a:srgbClr val="7030A0"/>
                </a:solidFill>
              </a:rPr>
              <a:t>in adaptive education technologies because </a:t>
            </a:r>
            <a:r>
              <a:rPr lang="en-US" b="1" dirty="0">
                <a:solidFill>
                  <a:srgbClr val="7030A0"/>
                </a:solidFill>
              </a:rPr>
              <a:t>fully </a:t>
            </a:r>
            <a:r>
              <a:rPr lang="en-US" b="1" dirty="0" err="1" smtClean="0">
                <a:solidFill>
                  <a:srgbClr val="7030A0"/>
                </a:solidFill>
              </a:rPr>
              <a:t>adaptivity</a:t>
            </a:r>
            <a:r>
              <a:rPr lang="en-US" b="1" dirty="0" smtClean="0">
                <a:solidFill>
                  <a:srgbClr val="7030A0"/>
                </a:solidFill>
              </a:rPr>
              <a:t> presupposes accurate assessment.</a:t>
            </a:r>
            <a:endParaRPr lang="en-US" b="1" dirty="0">
              <a:solidFill>
                <a:srgbClr val="7030A0"/>
              </a:solidFill>
            </a:endParaRPr>
          </a:p>
        </p:txBody>
      </p:sp>
    </p:spTree>
    <p:extLst>
      <p:ext uri="{BB962C8B-B14F-4D97-AF65-F5344CB8AC3E}">
        <p14:creationId xmlns:p14="http://schemas.microsoft.com/office/powerpoint/2010/main" val="3974991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41" y="0"/>
            <a:ext cx="10515600" cy="1325563"/>
          </a:xfrm>
        </p:spPr>
        <p:txBody>
          <a:bodyPr/>
          <a:lstStyle/>
          <a:p>
            <a:r>
              <a:rPr lang="en-US" b="1" dirty="0" smtClean="0"/>
              <a:t>Quadratic Assignment Problem</a:t>
            </a:r>
            <a:endParaRPr lang="en-US" b="1" dirty="0"/>
          </a:p>
        </p:txBody>
      </p:sp>
      <p:sp>
        <p:nvSpPr>
          <p:cNvPr id="3" name="Content Placeholder 2"/>
          <p:cNvSpPr>
            <a:spLocks noGrp="1"/>
          </p:cNvSpPr>
          <p:nvPr>
            <p:ph idx="1"/>
          </p:nvPr>
        </p:nvSpPr>
        <p:spPr/>
        <p:txBody>
          <a:bodyPr/>
          <a:lstStyle/>
          <a:p>
            <a:r>
              <a:rPr lang="en-US" dirty="0" smtClean="0"/>
              <a:t>Koopmans-Beckman formulation (1957)</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2590800" y="2613039"/>
                <a:ext cx="7010400" cy="11423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m:rPr>
                              <m:sty m:val="p"/>
                            </m:rPr>
                            <a:rPr lang="en-GB" sz="2400">
                              <a:latin typeface="Cambria Math"/>
                            </a:rPr>
                            <m:t>min</m:t>
                          </m:r>
                        </m:fName>
                        <m:e>
                          <m:r>
                            <a:rPr lang="en-GB" sz="2400" i="1">
                              <a:latin typeface="Cambria Math"/>
                            </a:rPr>
                            <m:t>𝑄𝐴𝑃</m:t>
                          </m:r>
                          <m:r>
                            <a:rPr lang="en-GB" sz="2400" i="1">
                              <a:latin typeface="Cambria Math"/>
                            </a:rPr>
                            <m:t>(</m:t>
                          </m:r>
                          <m:r>
                            <a:rPr lang="en-GB" sz="2400" i="1">
                              <a:latin typeface="Cambria Math"/>
                            </a:rPr>
                            <m:t>𝐹</m:t>
                          </m:r>
                          <m:r>
                            <a:rPr lang="en-GB" sz="2400" i="1">
                              <a:latin typeface="Cambria Math"/>
                            </a:rPr>
                            <m:t>,</m:t>
                          </m:r>
                          <m:r>
                            <a:rPr lang="en-GB" sz="2400" i="1">
                              <a:latin typeface="Cambria Math"/>
                            </a:rPr>
                            <m:t>𝐷</m:t>
                          </m:r>
                          <m:r>
                            <a:rPr lang="en-GB" sz="2400" i="1">
                              <a:latin typeface="Cambria Math"/>
                            </a:rPr>
                            <m:t>,</m:t>
                          </m:r>
                          <m:r>
                            <a:rPr lang="en-GB" sz="2400" i="1">
                              <a:latin typeface="Cambria Math"/>
                            </a:rPr>
                            <m:t>𝐵</m:t>
                          </m:r>
                          <m:r>
                            <a:rPr lang="en-GB" sz="2400" i="1">
                              <a:latin typeface="Cambria Math"/>
                            </a:rPr>
                            <m:t>)= </m:t>
                          </m:r>
                          <m:nary>
                            <m:naryPr>
                              <m:chr m:val="∑"/>
                              <m:limLoc m:val="undOvr"/>
                              <m:ctrlPr>
                                <a:rPr lang="en-US" sz="2400" i="1">
                                  <a:latin typeface="Cambria Math" panose="02040503050406030204" pitchFamily="18" charset="0"/>
                                </a:rPr>
                              </m:ctrlPr>
                            </m:naryPr>
                            <m:sub>
                              <m:r>
                                <a:rPr lang="en-GB" sz="2400" i="1">
                                  <a:latin typeface="Cambria Math"/>
                                </a:rPr>
                                <m:t>𝑖</m:t>
                              </m:r>
                              <m:r>
                                <a:rPr lang="en-GB" sz="2400" i="1">
                                  <a:latin typeface="Cambria Math"/>
                                </a:rPr>
                                <m:t>=1</m:t>
                              </m:r>
                            </m:sub>
                            <m:sup>
                              <m:r>
                                <a:rPr lang="en-GB" sz="2400" i="1">
                                  <a:latin typeface="Cambria Math"/>
                                </a:rPr>
                                <m:t>𝑛</m:t>
                              </m:r>
                            </m:sup>
                            <m:e>
                              <m:nary>
                                <m:naryPr>
                                  <m:chr m:val="∑"/>
                                  <m:limLoc m:val="undOvr"/>
                                  <m:ctrlPr>
                                    <a:rPr lang="en-US" sz="2400" i="1">
                                      <a:latin typeface="Cambria Math" panose="02040503050406030204" pitchFamily="18" charset="0"/>
                                    </a:rPr>
                                  </m:ctrlPr>
                                </m:naryPr>
                                <m:sub>
                                  <m:r>
                                    <a:rPr lang="en-GB" sz="2400" i="1">
                                      <a:latin typeface="Cambria Math"/>
                                    </a:rPr>
                                    <m:t>𝑗</m:t>
                                  </m:r>
                                  <m:r>
                                    <a:rPr lang="en-GB" sz="2400" i="1">
                                      <a:latin typeface="Cambria Math"/>
                                    </a:rPr>
                                    <m:t>=1</m:t>
                                  </m:r>
                                </m:sub>
                                <m:sup>
                                  <m:r>
                                    <a:rPr lang="en-GB" sz="2400" i="1">
                                      <a:latin typeface="Cambria Math"/>
                                    </a:rPr>
                                    <m:t>𝑛</m:t>
                                  </m:r>
                                </m:sup>
                                <m:e>
                                  <m:sSub>
                                    <m:sSubPr>
                                      <m:ctrlPr>
                                        <a:rPr lang="en-US" sz="2400" i="1">
                                          <a:latin typeface="Cambria Math" panose="02040503050406030204" pitchFamily="18" charset="0"/>
                                        </a:rPr>
                                      </m:ctrlPr>
                                    </m:sSubPr>
                                    <m:e>
                                      <m:r>
                                        <a:rPr lang="en-GB" sz="2400" i="1">
                                          <a:latin typeface="Cambria Math"/>
                                        </a:rPr>
                                        <m:t>𝑓</m:t>
                                      </m:r>
                                    </m:e>
                                    <m:sub>
                                      <m:r>
                                        <a:rPr lang="en-GB" sz="2400" i="1">
                                          <a:latin typeface="Cambria Math"/>
                                        </a:rPr>
                                        <m:t>𝑖</m:t>
                                      </m:r>
                                      <m:r>
                                        <a:rPr lang="en-GB" sz="2400" i="1">
                                          <a:latin typeface="Cambria Math"/>
                                        </a:rPr>
                                        <m:t>,</m:t>
                                      </m:r>
                                      <m:r>
                                        <a:rPr lang="en-GB" sz="2400" i="1">
                                          <a:latin typeface="Cambria Math"/>
                                        </a:rPr>
                                        <m:t>𝑗</m:t>
                                      </m:r>
                                    </m:sub>
                                  </m:sSub>
                                </m:e>
                              </m:nary>
                              <m:sSub>
                                <m:sSubPr>
                                  <m:ctrlPr>
                                    <a:rPr lang="en-US" sz="2400" i="1">
                                      <a:latin typeface="Cambria Math" panose="02040503050406030204" pitchFamily="18" charset="0"/>
                                    </a:rPr>
                                  </m:ctrlPr>
                                </m:sSubPr>
                                <m:e>
                                  <m:r>
                                    <a:rPr lang="en-GB" sz="2400" i="1">
                                      <a:latin typeface="Cambria Math"/>
                                    </a:rPr>
                                    <m:t>𝑑</m:t>
                                  </m:r>
                                </m:e>
                                <m:sub>
                                  <m:r>
                                    <a:rPr lang="en-GB" sz="2400" i="1">
                                      <a:latin typeface="Cambria Math"/>
                                    </a:rPr>
                                    <m:t>𝜋</m:t>
                                  </m:r>
                                  <m:r>
                                    <a:rPr lang="en-GB" sz="2400" i="1">
                                      <a:latin typeface="Cambria Math"/>
                                    </a:rPr>
                                    <m:t>(</m:t>
                                  </m:r>
                                  <m:r>
                                    <a:rPr lang="en-GB" sz="2400" i="1">
                                      <a:latin typeface="Cambria Math"/>
                                    </a:rPr>
                                    <m:t>𝑖</m:t>
                                  </m:r>
                                  <m:r>
                                    <a:rPr lang="en-GB" sz="2400" i="1">
                                      <a:latin typeface="Cambria Math"/>
                                    </a:rPr>
                                    <m:t>)</m:t>
                                  </m:r>
                                  <m:r>
                                    <a:rPr lang="en-GB" sz="2400" i="1">
                                      <a:latin typeface="Cambria Math"/>
                                    </a:rPr>
                                    <m:t>𝜋</m:t>
                                  </m:r>
                                  <m:r>
                                    <a:rPr lang="en-GB" sz="2400" i="1">
                                      <a:latin typeface="Cambria Math"/>
                                    </a:rPr>
                                    <m:t>(</m:t>
                                  </m:r>
                                  <m:r>
                                    <a:rPr lang="en-GB" sz="2400" i="1">
                                      <a:latin typeface="Cambria Math"/>
                                    </a:rPr>
                                    <m:t>𝑗</m:t>
                                  </m:r>
                                  <m:r>
                                    <a:rPr lang="en-GB" sz="2400" i="1">
                                      <a:latin typeface="Cambria Math"/>
                                    </a:rPr>
                                    <m:t>)</m:t>
                                  </m:r>
                                </m:sub>
                              </m:sSub>
                            </m:e>
                          </m:nary>
                        </m:e>
                      </m:func>
                      <m:r>
                        <a:rPr lang="en-GB" sz="2400" i="1">
                          <a:latin typeface="Cambria Math"/>
                        </a:rPr>
                        <m:t>+</m:t>
                      </m:r>
                      <m:nary>
                        <m:naryPr>
                          <m:chr m:val="∑"/>
                          <m:limLoc m:val="undOvr"/>
                          <m:ctrlPr>
                            <a:rPr lang="en-US" sz="2400" i="1">
                              <a:latin typeface="Cambria Math" panose="02040503050406030204" pitchFamily="18" charset="0"/>
                            </a:rPr>
                          </m:ctrlPr>
                        </m:naryPr>
                        <m:sub>
                          <m:r>
                            <a:rPr lang="en-GB" sz="2400" i="1">
                              <a:latin typeface="Cambria Math"/>
                            </a:rPr>
                            <m:t>𝑖</m:t>
                          </m:r>
                          <m:r>
                            <a:rPr lang="en-GB" sz="2400" i="1">
                              <a:latin typeface="Cambria Math"/>
                            </a:rPr>
                            <m:t>=1</m:t>
                          </m:r>
                        </m:sub>
                        <m:sup>
                          <m:r>
                            <a:rPr lang="en-GB" sz="2400" i="1">
                              <a:latin typeface="Cambria Math"/>
                            </a:rPr>
                            <m:t>𝑛</m:t>
                          </m:r>
                        </m:sup>
                        <m:e>
                          <m:sSub>
                            <m:sSubPr>
                              <m:ctrlPr>
                                <a:rPr lang="en-US" sz="2400" i="1">
                                  <a:latin typeface="Cambria Math" panose="02040503050406030204" pitchFamily="18" charset="0"/>
                                </a:rPr>
                              </m:ctrlPr>
                            </m:sSubPr>
                            <m:e>
                              <m:r>
                                <a:rPr lang="en-GB" sz="2400" i="1">
                                  <a:latin typeface="Cambria Math"/>
                                </a:rPr>
                                <m:t>𝑏</m:t>
                              </m:r>
                            </m:e>
                            <m:sub>
                              <m:r>
                                <a:rPr lang="en-GB" sz="2400" i="1">
                                  <a:latin typeface="Cambria Math"/>
                                </a:rPr>
                                <m:t>𝑖</m:t>
                              </m:r>
                              <m:r>
                                <a:rPr lang="en-GB" sz="2400" i="1">
                                  <a:latin typeface="Cambria Math"/>
                                </a:rPr>
                                <m:t>,</m:t>
                              </m:r>
                              <m:r>
                                <a:rPr lang="en-GB" sz="2400" i="1">
                                  <a:latin typeface="Cambria Math"/>
                                </a:rPr>
                                <m:t>𝜋</m:t>
                              </m:r>
                              <m:r>
                                <a:rPr lang="en-GB" sz="2400" i="1">
                                  <a:latin typeface="Cambria Math"/>
                                </a:rPr>
                                <m:t>(</m:t>
                              </m:r>
                              <m:r>
                                <a:rPr lang="en-GB" sz="2400" i="1">
                                  <a:latin typeface="Cambria Math"/>
                                </a:rPr>
                                <m:t>𝑖</m:t>
                              </m:r>
                              <m:r>
                                <a:rPr lang="en-GB" sz="2400" i="1">
                                  <a:latin typeface="Cambria Math"/>
                                </a:rPr>
                                <m:t>)</m:t>
                              </m:r>
                            </m:sub>
                          </m:sSub>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066800" y="2613039"/>
                <a:ext cx="7010400" cy="1142364"/>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3048788" y="4288971"/>
            <a:ext cx="6223307" cy="923330"/>
          </a:xfrm>
          <a:prstGeom prst="rect">
            <a:avLst/>
          </a:prstGeom>
          <a:noFill/>
        </p:spPr>
        <p:txBody>
          <a:bodyPr wrap="none" rtlCol="0">
            <a:spAutoFit/>
          </a:bodyPr>
          <a:lstStyle/>
          <a:p>
            <a:r>
              <a:rPr lang="en-US" b="1" dirty="0"/>
              <a:t>F – flow between facilities</a:t>
            </a:r>
          </a:p>
          <a:p>
            <a:r>
              <a:rPr lang="en-US" b="1" dirty="0"/>
              <a:t>D – distance between locations</a:t>
            </a:r>
          </a:p>
          <a:p>
            <a:r>
              <a:rPr lang="en-US" b="1" dirty="0"/>
              <a:t>B – the cost of placing/building a facility at a particular location</a:t>
            </a:r>
          </a:p>
        </p:txBody>
      </p:sp>
    </p:spTree>
    <p:extLst>
      <p:ext uri="{BB962C8B-B14F-4D97-AF65-F5344CB8AC3E}">
        <p14:creationId xmlns:p14="http://schemas.microsoft.com/office/powerpoint/2010/main" val="1615181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17" y="39795"/>
            <a:ext cx="10515600" cy="1325563"/>
          </a:xfrm>
        </p:spPr>
        <p:txBody>
          <a:bodyPr>
            <a:normAutofit/>
          </a:bodyPr>
          <a:lstStyle/>
          <a:p>
            <a:r>
              <a:rPr lang="en-US" b="1" dirty="0" smtClean="0"/>
              <a:t>Within-Sentence Syntactic Dependencies</a:t>
            </a:r>
            <a:endParaRPr lang="en-US" b="1" dirty="0"/>
          </a:p>
        </p:txBody>
      </p:sp>
      <p:sp>
        <p:nvSpPr>
          <p:cNvPr id="4" name="Rectangle 16"/>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AutoShape 15"/>
          <p:cNvSpPr>
            <a:spLocks noChangeAspect="1" noChangeArrowheads="1" noTextEdit="1"/>
          </p:cNvSpPr>
          <p:nvPr/>
        </p:nvSpPr>
        <p:spPr bwMode="auto">
          <a:xfrm>
            <a:off x="3452203" y="1707604"/>
            <a:ext cx="7561041" cy="220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
          <p:cNvGrpSpPr>
            <a:grpSpLocks/>
          </p:cNvGrpSpPr>
          <p:nvPr/>
        </p:nvGrpSpPr>
        <p:grpSpPr bwMode="auto">
          <a:xfrm>
            <a:off x="147917" y="1985834"/>
            <a:ext cx="6404482" cy="1767840"/>
            <a:chOff x="3024" y="2160"/>
            <a:chExt cx="6861" cy="2160"/>
          </a:xfrm>
        </p:grpSpPr>
        <p:sp>
          <p:nvSpPr>
            <p:cNvPr id="8" name="Text Box 14"/>
            <p:cNvSpPr txBox="1">
              <a:spLocks noChangeArrowheads="1"/>
            </p:cNvSpPr>
            <p:nvPr/>
          </p:nvSpPr>
          <p:spPr bwMode="auto">
            <a:xfrm>
              <a:off x="6300" y="2160"/>
              <a:ext cx="7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obj</a:t>
              </a:r>
              <a:endParaRPr lang="en-US">
                <a:latin typeface="Arial" pitchFamily="34" charset="0"/>
                <a:cs typeface="Arial" pitchFamily="34" charset="0"/>
              </a:endParaRPr>
            </a:p>
          </p:txBody>
        </p:sp>
        <p:sp>
          <p:nvSpPr>
            <p:cNvPr id="9" name="Text Box 13"/>
            <p:cNvSpPr txBox="1">
              <a:spLocks noChangeArrowheads="1"/>
            </p:cNvSpPr>
            <p:nvPr/>
          </p:nvSpPr>
          <p:spPr bwMode="auto">
            <a:xfrm>
              <a:off x="4140" y="3242"/>
              <a:ext cx="54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err="1">
                  <a:latin typeface="Arial" pitchFamily="34" charset="0"/>
                  <a:ea typeface="Times New Roman" pitchFamily="18" charset="0"/>
                  <a:cs typeface="Arial" pitchFamily="34" charset="0"/>
                </a:rPr>
                <a:t>nn</a:t>
              </a:r>
              <a:endParaRPr lang="en-US" dirty="0">
                <a:latin typeface="Arial" pitchFamily="34" charset="0"/>
                <a:cs typeface="Arial" pitchFamily="34" charset="0"/>
              </a:endParaRPr>
            </a:p>
          </p:txBody>
        </p:sp>
        <p:sp>
          <p:nvSpPr>
            <p:cNvPr id="10" name="Text Box 12"/>
            <p:cNvSpPr txBox="1">
              <a:spLocks noChangeArrowheads="1"/>
            </p:cNvSpPr>
            <p:nvPr/>
          </p:nvSpPr>
          <p:spPr bwMode="auto">
            <a:xfrm>
              <a:off x="4680" y="2880"/>
              <a:ext cx="7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subj</a:t>
              </a:r>
              <a:endParaRPr lang="en-US">
                <a:latin typeface="Arial" pitchFamily="34" charset="0"/>
                <a:cs typeface="Arial" pitchFamily="34" charset="0"/>
              </a:endParaRPr>
            </a:p>
          </p:txBody>
        </p:sp>
        <p:sp>
          <p:nvSpPr>
            <p:cNvPr id="11" name="Text Box 11"/>
            <p:cNvSpPr txBox="1">
              <a:spLocks noChangeArrowheads="1"/>
            </p:cNvSpPr>
            <p:nvPr/>
          </p:nvSpPr>
          <p:spPr bwMode="auto">
            <a:xfrm>
              <a:off x="8490" y="2638"/>
              <a:ext cx="720" cy="3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Arial" pitchFamily="34" charset="0"/>
                  <a:ea typeface="Times New Roman" pitchFamily="18" charset="0"/>
                  <a:cs typeface="Arial" pitchFamily="34" charset="0"/>
                </a:rPr>
                <a:t>mod</a:t>
              </a:r>
              <a:endParaRPr lang="en-US" dirty="0">
                <a:latin typeface="Arial" pitchFamily="34" charset="0"/>
                <a:cs typeface="Arial" pitchFamily="34" charset="0"/>
              </a:endParaRPr>
            </a:p>
          </p:txBody>
        </p:sp>
        <p:sp>
          <p:nvSpPr>
            <p:cNvPr id="12" name="Text Box 10"/>
            <p:cNvSpPr txBox="1">
              <a:spLocks noChangeArrowheads="1"/>
            </p:cNvSpPr>
            <p:nvPr/>
          </p:nvSpPr>
          <p:spPr bwMode="auto">
            <a:xfrm>
              <a:off x="6660" y="3061"/>
              <a:ext cx="720" cy="5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post</a:t>
              </a:r>
              <a:endParaRPr lang="en-US">
                <a:latin typeface="Arial" pitchFamily="34" charset="0"/>
                <a:cs typeface="Arial" pitchFamily="34" charset="0"/>
              </a:endParaRPr>
            </a:p>
          </p:txBody>
        </p:sp>
        <p:sp>
          <p:nvSpPr>
            <p:cNvPr id="13" name="Freeform 9"/>
            <p:cNvSpPr>
              <a:spLocks/>
            </p:cNvSpPr>
            <p:nvPr/>
          </p:nvSpPr>
          <p:spPr bwMode="auto">
            <a:xfrm>
              <a:off x="4245" y="3600"/>
              <a:ext cx="540" cy="180"/>
            </a:xfrm>
            <a:custGeom>
              <a:avLst/>
              <a:gdLst>
                <a:gd name="T0" fmla="*/ 540 w 540"/>
                <a:gd name="T1" fmla="*/ 180 h 180"/>
                <a:gd name="T2" fmla="*/ 180 w 540"/>
                <a:gd name="T3" fmla="*/ 0 h 180"/>
                <a:gd name="T4" fmla="*/ 0 w 540"/>
                <a:gd name="T5" fmla="*/ 180 h 180"/>
              </a:gdLst>
              <a:ahLst/>
              <a:cxnLst>
                <a:cxn ang="0">
                  <a:pos x="T0" y="T1"/>
                </a:cxn>
                <a:cxn ang="0">
                  <a:pos x="T2" y="T3"/>
                </a:cxn>
                <a:cxn ang="0">
                  <a:pos x="T4" y="T5"/>
                </a:cxn>
              </a:cxnLst>
              <a:rect l="0" t="0" r="r" b="b"/>
              <a:pathLst>
                <a:path w="540" h="180">
                  <a:moveTo>
                    <a:pt x="540" y="180"/>
                  </a:moveTo>
                  <a:cubicBezTo>
                    <a:pt x="405" y="90"/>
                    <a:pt x="270" y="0"/>
                    <a:pt x="180" y="0"/>
                  </a:cubicBezTo>
                  <a:cubicBezTo>
                    <a:pt x="90" y="0"/>
                    <a:pt x="45" y="90"/>
                    <a:pt x="0" y="180"/>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5010" y="3420"/>
              <a:ext cx="900" cy="360"/>
            </a:xfrm>
            <a:custGeom>
              <a:avLst/>
              <a:gdLst>
                <a:gd name="T0" fmla="*/ 0 w 1080"/>
                <a:gd name="T1" fmla="*/ 360 h 360"/>
                <a:gd name="T2" fmla="*/ 720 w 1080"/>
                <a:gd name="T3" fmla="*/ 0 h 360"/>
                <a:gd name="T4" fmla="*/ 1080 w 1080"/>
                <a:gd name="T5" fmla="*/ 360 h 360"/>
              </a:gdLst>
              <a:ahLst/>
              <a:cxnLst>
                <a:cxn ang="0">
                  <a:pos x="T0" y="T1"/>
                </a:cxn>
                <a:cxn ang="0">
                  <a:pos x="T2" y="T3"/>
                </a:cxn>
                <a:cxn ang="0">
                  <a:pos x="T4" y="T5"/>
                </a:cxn>
              </a:cxnLst>
              <a:rect l="0" t="0" r="r" b="b"/>
              <a:pathLst>
                <a:path w="1080" h="360">
                  <a:moveTo>
                    <a:pt x="0" y="360"/>
                  </a:moveTo>
                  <a:cubicBezTo>
                    <a:pt x="270" y="180"/>
                    <a:pt x="540" y="0"/>
                    <a:pt x="720" y="0"/>
                  </a:cubicBezTo>
                  <a:cubicBezTo>
                    <a:pt x="900" y="0"/>
                    <a:pt x="1020" y="300"/>
                    <a:pt x="1080" y="360"/>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6030" y="2700"/>
              <a:ext cx="2730" cy="1080"/>
            </a:xfrm>
            <a:custGeom>
              <a:avLst/>
              <a:gdLst>
                <a:gd name="T0" fmla="*/ 0 w 2520"/>
                <a:gd name="T1" fmla="*/ 1080 h 1080"/>
                <a:gd name="T2" fmla="*/ 1080 w 2520"/>
                <a:gd name="T3" fmla="*/ 0 h 1080"/>
                <a:gd name="T4" fmla="*/ 2520 w 2520"/>
                <a:gd name="T5" fmla="*/ 1080 h 1080"/>
              </a:gdLst>
              <a:ahLst/>
              <a:cxnLst>
                <a:cxn ang="0">
                  <a:pos x="T0" y="T1"/>
                </a:cxn>
                <a:cxn ang="0">
                  <a:pos x="T2" y="T3"/>
                </a:cxn>
                <a:cxn ang="0">
                  <a:pos x="T4" y="T5"/>
                </a:cxn>
              </a:cxnLst>
              <a:rect l="0" t="0" r="r" b="b"/>
              <a:pathLst>
                <a:path w="2520" h="1080">
                  <a:moveTo>
                    <a:pt x="0" y="1080"/>
                  </a:moveTo>
                  <a:cubicBezTo>
                    <a:pt x="330" y="540"/>
                    <a:pt x="660" y="0"/>
                    <a:pt x="1080" y="0"/>
                  </a:cubicBezTo>
                  <a:cubicBezTo>
                    <a:pt x="1500" y="0"/>
                    <a:pt x="2280" y="900"/>
                    <a:pt x="2520" y="1080"/>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7590" y="3600"/>
              <a:ext cx="720" cy="180"/>
            </a:xfrm>
            <a:custGeom>
              <a:avLst/>
              <a:gdLst>
                <a:gd name="T0" fmla="*/ 0 w 1080"/>
                <a:gd name="T1" fmla="*/ 360 h 360"/>
                <a:gd name="T2" fmla="*/ 720 w 1080"/>
                <a:gd name="T3" fmla="*/ 0 h 360"/>
                <a:gd name="T4" fmla="*/ 1080 w 1080"/>
                <a:gd name="T5" fmla="*/ 360 h 360"/>
              </a:gdLst>
              <a:ahLst/>
              <a:cxnLst>
                <a:cxn ang="0">
                  <a:pos x="T0" y="T1"/>
                </a:cxn>
                <a:cxn ang="0">
                  <a:pos x="T2" y="T3"/>
                </a:cxn>
                <a:cxn ang="0">
                  <a:pos x="T4" y="T5"/>
                </a:cxn>
              </a:cxnLst>
              <a:rect l="0" t="0" r="r" b="b"/>
              <a:pathLst>
                <a:path w="1080" h="360">
                  <a:moveTo>
                    <a:pt x="0" y="360"/>
                  </a:moveTo>
                  <a:cubicBezTo>
                    <a:pt x="270" y="180"/>
                    <a:pt x="540" y="0"/>
                    <a:pt x="720" y="0"/>
                  </a:cubicBezTo>
                  <a:cubicBezTo>
                    <a:pt x="900" y="0"/>
                    <a:pt x="1020" y="300"/>
                    <a:pt x="1080" y="360"/>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a:off x="6765" y="3420"/>
              <a:ext cx="1620" cy="360"/>
            </a:xfrm>
            <a:custGeom>
              <a:avLst/>
              <a:gdLst>
                <a:gd name="T0" fmla="*/ 0 w 1080"/>
                <a:gd name="T1" fmla="*/ 360 h 360"/>
                <a:gd name="T2" fmla="*/ 720 w 1080"/>
                <a:gd name="T3" fmla="*/ 0 h 360"/>
                <a:gd name="T4" fmla="*/ 1080 w 1080"/>
                <a:gd name="T5" fmla="*/ 360 h 360"/>
              </a:gdLst>
              <a:ahLst/>
              <a:cxnLst>
                <a:cxn ang="0">
                  <a:pos x="T0" y="T1"/>
                </a:cxn>
                <a:cxn ang="0">
                  <a:pos x="T2" y="T3"/>
                </a:cxn>
                <a:cxn ang="0">
                  <a:pos x="T4" y="T5"/>
                </a:cxn>
              </a:cxnLst>
              <a:rect l="0" t="0" r="r" b="b"/>
              <a:pathLst>
                <a:path w="1080" h="360">
                  <a:moveTo>
                    <a:pt x="0" y="360"/>
                  </a:moveTo>
                  <a:cubicBezTo>
                    <a:pt x="270" y="180"/>
                    <a:pt x="540" y="0"/>
                    <a:pt x="720" y="0"/>
                  </a:cubicBezTo>
                  <a:cubicBezTo>
                    <a:pt x="900" y="0"/>
                    <a:pt x="1020" y="300"/>
                    <a:pt x="1080" y="360"/>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Box 4"/>
            <p:cNvSpPr txBox="1">
              <a:spLocks noChangeArrowheads="1"/>
            </p:cNvSpPr>
            <p:nvPr/>
          </p:nvSpPr>
          <p:spPr bwMode="auto">
            <a:xfrm>
              <a:off x="3024" y="3780"/>
              <a:ext cx="6861"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i="1" dirty="0">
                  <a:latin typeface="Arial" pitchFamily="34" charset="0"/>
                  <a:ea typeface="Times New Roman" pitchFamily="18" charset="0"/>
                  <a:cs typeface="Arial" pitchFamily="34" charset="0"/>
                </a:rPr>
                <a:t>The two objects will cover the same horizontal distance.</a:t>
              </a:r>
              <a:endParaRPr lang="en-US" sz="2800" dirty="0">
                <a:latin typeface="Arial" pitchFamily="34" charset="0"/>
                <a:cs typeface="Arial" pitchFamily="34" charset="0"/>
              </a:endParaRPr>
            </a:p>
          </p:txBody>
        </p:sp>
        <p:sp>
          <p:nvSpPr>
            <p:cNvPr id="19" name="Line 3"/>
            <p:cNvSpPr>
              <a:spLocks noChangeShapeType="1"/>
            </p:cNvSpPr>
            <p:nvPr/>
          </p:nvSpPr>
          <p:spPr bwMode="auto">
            <a:xfrm flipV="1">
              <a:off x="7860" y="2942"/>
              <a:ext cx="900" cy="72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7336550" y="2050007"/>
            <a:ext cx="4812701" cy="1668730"/>
            <a:chOff x="7315034" y="2136068"/>
            <a:chExt cx="4984686" cy="1668730"/>
          </a:xfrm>
        </p:grpSpPr>
        <p:sp>
          <p:nvSpPr>
            <p:cNvPr id="33" name="Text Box 14"/>
            <p:cNvSpPr txBox="1">
              <a:spLocks noChangeArrowheads="1"/>
            </p:cNvSpPr>
            <p:nvPr/>
          </p:nvSpPr>
          <p:spPr bwMode="auto">
            <a:xfrm>
              <a:off x="9921033" y="2136068"/>
              <a:ext cx="672093" cy="441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err="1">
                  <a:latin typeface="Arial" pitchFamily="34" charset="0"/>
                  <a:ea typeface="Times New Roman" pitchFamily="18" charset="0"/>
                  <a:cs typeface="Arial" pitchFamily="34" charset="0"/>
                </a:rPr>
                <a:t>obj</a:t>
              </a:r>
              <a:endParaRPr lang="en-US" dirty="0">
                <a:latin typeface="Arial" pitchFamily="34" charset="0"/>
                <a:cs typeface="Arial" pitchFamily="34" charset="0"/>
              </a:endParaRPr>
            </a:p>
          </p:txBody>
        </p:sp>
        <p:sp>
          <p:nvSpPr>
            <p:cNvPr id="34" name="Text Box 13"/>
            <p:cNvSpPr txBox="1">
              <a:spLocks noChangeArrowheads="1"/>
            </p:cNvSpPr>
            <p:nvPr/>
          </p:nvSpPr>
          <p:spPr bwMode="auto">
            <a:xfrm>
              <a:off x="8357420" y="2834425"/>
              <a:ext cx="504069" cy="3437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err="1">
                  <a:latin typeface="Arial" pitchFamily="34" charset="0"/>
                  <a:ea typeface="Times New Roman" pitchFamily="18" charset="0"/>
                  <a:cs typeface="Arial" pitchFamily="34" charset="0"/>
                </a:rPr>
                <a:t>nn</a:t>
              </a:r>
              <a:endParaRPr lang="en-US" dirty="0">
                <a:latin typeface="Arial" pitchFamily="34" charset="0"/>
                <a:cs typeface="Arial" pitchFamily="34" charset="0"/>
              </a:endParaRPr>
            </a:p>
          </p:txBody>
        </p:sp>
        <p:sp>
          <p:nvSpPr>
            <p:cNvPr id="36" name="Text Box 12"/>
            <p:cNvSpPr txBox="1">
              <a:spLocks noChangeArrowheads="1"/>
            </p:cNvSpPr>
            <p:nvPr/>
          </p:nvSpPr>
          <p:spPr bwMode="auto">
            <a:xfrm>
              <a:off x="8960021" y="2799999"/>
              <a:ext cx="672093" cy="441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Arial" pitchFamily="34" charset="0"/>
                  <a:ea typeface="Times New Roman" pitchFamily="18" charset="0"/>
                  <a:cs typeface="Arial" pitchFamily="34" charset="0"/>
                </a:rPr>
                <a:t>subj</a:t>
              </a:r>
              <a:endParaRPr lang="en-US" dirty="0">
                <a:latin typeface="Arial" pitchFamily="34" charset="0"/>
                <a:cs typeface="Arial" pitchFamily="34" charset="0"/>
              </a:endParaRPr>
            </a:p>
          </p:txBody>
        </p:sp>
        <p:sp>
          <p:nvSpPr>
            <p:cNvPr id="37" name="Text Box 11"/>
            <p:cNvSpPr txBox="1">
              <a:spLocks noChangeArrowheads="1"/>
            </p:cNvSpPr>
            <p:nvPr/>
          </p:nvSpPr>
          <p:spPr bwMode="auto">
            <a:xfrm>
              <a:off x="11248477" y="2374384"/>
              <a:ext cx="672093" cy="2938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Arial" pitchFamily="34" charset="0"/>
                  <a:ea typeface="Times New Roman" pitchFamily="18" charset="0"/>
                  <a:cs typeface="Arial" pitchFamily="34" charset="0"/>
                </a:rPr>
                <a:t>mod</a:t>
              </a:r>
              <a:endParaRPr lang="en-US" dirty="0">
                <a:latin typeface="Arial" pitchFamily="34" charset="0"/>
                <a:cs typeface="Arial" pitchFamily="34" charset="0"/>
              </a:endParaRPr>
            </a:p>
          </p:txBody>
        </p:sp>
        <p:sp>
          <p:nvSpPr>
            <p:cNvPr id="40" name="Freeform 9"/>
            <p:cNvSpPr>
              <a:spLocks/>
            </p:cNvSpPr>
            <p:nvPr/>
          </p:nvSpPr>
          <p:spPr bwMode="auto">
            <a:xfrm>
              <a:off x="8433222" y="3239403"/>
              <a:ext cx="504069" cy="147320"/>
            </a:xfrm>
            <a:custGeom>
              <a:avLst/>
              <a:gdLst>
                <a:gd name="T0" fmla="*/ 540 w 540"/>
                <a:gd name="T1" fmla="*/ 180 h 180"/>
                <a:gd name="T2" fmla="*/ 180 w 540"/>
                <a:gd name="T3" fmla="*/ 0 h 180"/>
                <a:gd name="T4" fmla="*/ 0 w 540"/>
                <a:gd name="T5" fmla="*/ 180 h 180"/>
              </a:gdLst>
              <a:ahLst/>
              <a:cxnLst>
                <a:cxn ang="0">
                  <a:pos x="T0" y="T1"/>
                </a:cxn>
                <a:cxn ang="0">
                  <a:pos x="T2" y="T3"/>
                </a:cxn>
                <a:cxn ang="0">
                  <a:pos x="T4" y="T5"/>
                </a:cxn>
              </a:cxnLst>
              <a:rect l="0" t="0" r="r" b="b"/>
              <a:pathLst>
                <a:path w="540" h="180">
                  <a:moveTo>
                    <a:pt x="540" y="180"/>
                  </a:moveTo>
                  <a:cubicBezTo>
                    <a:pt x="405" y="90"/>
                    <a:pt x="270" y="0"/>
                    <a:pt x="180" y="0"/>
                  </a:cubicBezTo>
                  <a:cubicBezTo>
                    <a:pt x="90" y="0"/>
                    <a:pt x="45" y="90"/>
                    <a:pt x="0" y="180"/>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p:nvSpPr>
          <p:spPr bwMode="auto">
            <a:xfrm>
              <a:off x="8919274" y="3103134"/>
              <a:ext cx="469510" cy="205913"/>
            </a:xfrm>
            <a:custGeom>
              <a:avLst/>
              <a:gdLst>
                <a:gd name="T0" fmla="*/ 0 w 1080"/>
                <a:gd name="T1" fmla="*/ 360 h 360"/>
                <a:gd name="T2" fmla="*/ 720 w 1080"/>
                <a:gd name="T3" fmla="*/ 0 h 360"/>
                <a:gd name="T4" fmla="*/ 1080 w 1080"/>
                <a:gd name="T5" fmla="*/ 360 h 360"/>
              </a:gdLst>
              <a:ahLst/>
              <a:cxnLst>
                <a:cxn ang="0">
                  <a:pos x="T0" y="T1"/>
                </a:cxn>
                <a:cxn ang="0">
                  <a:pos x="T2" y="T3"/>
                </a:cxn>
                <a:cxn ang="0">
                  <a:pos x="T4" y="T5"/>
                </a:cxn>
              </a:cxnLst>
              <a:rect l="0" t="0" r="r" b="b"/>
              <a:pathLst>
                <a:path w="1080" h="360">
                  <a:moveTo>
                    <a:pt x="0" y="360"/>
                  </a:moveTo>
                  <a:cubicBezTo>
                    <a:pt x="270" y="180"/>
                    <a:pt x="540" y="0"/>
                    <a:pt x="720" y="0"/>
                  </a:cubicBezTo>
                  <a:cubicBezTo>
                    <a:pt x="900" y="0"/>
                    <a:pt x="1020" y="300"/>
                    <a:pt x="1080" y="360"/>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p:cNvSpPr>
            <p:nvPr/>
          </p:nvSpPr>
          <p:spPr bwMode="auto">
            <a:xfrm>
              <a:off x="9428057" y="2425128"/>
              <a:ext cx="2072454" cy="883920"/>
            </a:xfrm>
            <a:custGeom>
              <a:avLst/>
              <a:gdLst>
                <a:gd name="T0" fmla="*/ 0 w 2520"/>
                <a:gd name="T1" fmla="*/ 1080 h 1080"/>
                <a:gd name="T2" fmla="*/ 1080 w 2520"/>
                <a:gd name="T3" fmla="*/ 0 h 1080"/>
                <a:gd name="T4" fmla="*/ 2520 w 2520"/>
                <a:gd name="T5" fmla="*/ 1080 h 1080"/>
              </a:gdLst>
              <a:ahLst/>
              <a:cxnLst>
                <a:cxn ang="0">
                  <a:pos x="T0" y="T1"/>
                </a:cxn>
                <a:cxn ang="0">
                  <a:pos x="T2" y="T3"/>
                </a:cxn>
                <a:cxn ang="0">
                  <a:pos x="T4" y="T5"/>
                </a:cxn>
              </a:cxnLst>
              <a:rect l="0" t="0" r="r" b="b"/>
              <a:pathLst>
                <a:path w="2520" h="1080">
                  <a:moveTo>
                    <a:pt x="0" y="1080"/>
                  </a:moveTo>
                  <a:cubicBezTo>
                    <a:pt x="330" y="540"/>
                    <a:pt x="660" y="0"/>
                    <a:pt x="1080" y="0"/>
                  </a:cubicBezTo>
                  <a:cubicBezTo>
                    <a:pt x="1500" y="0"/>
                    <a:pt x="2280" y="900"/>
                    <a:pt x="2520" y="1080"/>
                  </a:cubicBezTo>
                </a:path>
              </a:pathLst>
            </a:custGeom>
            <a:noFill/>
            <a:ln w="9525">
              <a:solidFill>
                <a:srgbClr val="000000"/>
              </a:solidFill>
              <a:round/>
              <a:headEnd/>
              <a:tailEnd type="stealth"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p:cNvSpPr>
              <a:spLocks/>
            </p:cNvSpPr>
            <p:nvPr/>
          </p:nvSpPr>
          <p:spPr bwMode="auto">
            <a:xfrm>
              <a:off x="10264239" y="3186356"/>
              <a:ext cx="816216" cy="122692"/>
            </a:xfrm>
            <a:custGeom>
              <a:avLst/>
              <a:gdLst>
                <a:gd name="T0" fmla="*/ 0 w 1080"/>
                <a:gd name="T1" fmla="*/ 360 h 360"/>
                <a:gd name="T2" fmla="*/ 720 w 1080"/>
                <a:gd name="T3" fmla="*/ 0 h 360"/>
                <a:gd name="T4" fmla="*/ 1080 w 1080"/>
                <a:gd name="T5" fmla="*/ 360 h 360"/>
              </a:gdLst>
              <a:ahLst/>
              <a:cxnLst>
                <a:cxn ang="0">
                  <a:pos x="T0" y="T1"/>
                </a:cxn>
                <a:cxn ang="0">
                  <a:pos x="T2" y="T3"/>
                </a:cxn>
                <a:cxn ang="0">
                  <a:pos x="T4" y="T5"/>
                </a:cxn>
              </a:cxnLst>
              <a:rect l="0" t="0" r="r" b="b"/>
              <a:pathLst>
                <a:path w="1080" h="360">
                  <a:moveTo>
                    <a:pt x="0" y="360"/>
                  </a:moveTo>
                  <a:cubicBezTo>
                    <a:pt x="270" y="180"/>
                    <a:pt x="540" y="0"/>
                    <a:pt x="720" y="0"/>
                  </a:cubicBezTo>
                  <a:cubicBezTo>
                    <a:pt x="900" y="0"/>
                    <a:pt x="1020" y="300"/>
                    <a:pt x="1080" y="360"/>
                  </a:cubicBezTo>
                </a:path>
              </a:pathLst>
            </a:custGeom>
            <a:noFill/>
            <a:ln w="9525">
              <a:solidFill>
                <a:srgbClr val="000000"/>
              </a:solidFill>
              <a:round/>
              <a:headEnd type="stealth" w="med" len="me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Text Box 4"/>
            <p:cNvSpPr txBox="1">
              <a:spLocks noChangeArrowheads="1"/>
            </p:cNvSpPr>
            <p:nvPr/>
          </p:nvSpPr>
          <p:spPr bwMode="auto">
            <a:xfrm>
              <a:off x="7315034" y="3362838"/>
              <a:ext cx="4984686" cy="4419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i="1" dirty="0">
                  <a:latin typeface="Arial" pitchFamily="34" charset="0"/>
                  <a:ea typeface="Times New Roman" pitchFamily="18" charset="0"/>
                  <a:cs typeface="Arial" pitchFamily="34" charset="0"/>
                </a:rPr>
                <a:t>The </a:t>
              </a:r>
              <a:r>
                <a:rPr lang="en-US" i="1" dirty="0" smtClean="0">
                  <a:latin typeface="Arial" pitchFamily="34" charset="0"/>
                  <a:ea typeface="Times New Roman" pitchFamily="18" charset="0"/>
                  <a:cs typeface="Arial" pitchFamily="34" charset="0"/>
                </a:rPr>
                <a:t>  two  cars covered equal distances.</a:t>
              </a:r>
              <a:endParaRPr lang="en-US" sz="2800" dirty="0">
                <a:latin typeface="Arial" pitchFamily="34" charset="0"/>
                <a:cs typeface="Arial" pitchFamily="34" charset="0"/>
              </a:endParaRPr>
            </a:p>
          </p:txBody>
        </p:sp>
        <p:sp>
          <p:nvSpPr>
            <p:cNvPr id="47" name="Line 3"/>
            <p:cNvSpPr>
              <a:spLocks noChangeShapeType="1"/>
            </p:cNvSpPr>
            <p:nvPr/>
          </p:nvSpPr>
          <p:spPr bwMode="auto">
            <a:xfrm flipV="1">
              <a:off x="10660396" y="2580160"/>
              <a:ext cx="840116" cy="58928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77" name="Straight Connector 76"/>
          <p:cNvCxnSpPr/>
          <p:nvPr/>
        </p:nvCxnSpPr>
        <p:spPr>
          <a:xfrm>
            <a:off x="6638262" y="1707604"/>
            <a:ext cx="0" cy="51503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104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41" y="0"/>
            <a:ext cx="10515600" cy="1325563"/>
          </a:xfrm>
        </p:spPr>
        <p:txBody>
          <a:bodyPr/>
          <a:lstStyle/>
          <a:p>
            <a:r>
              <a:rPr lang="en-US" b="1" dirty="0" smtClean="0"/>
              <a:t>QAP for Semantic Similarity</a:t>
            </a:r>
            <a:endParaRPr lang="en-US" b="1" dirty="0"/>
          </a:p>
        </p:txBody>
      </p:sp>
      <mc:AlternateContent xmlns:mc="http://schemas.openxmlformats.org/markup-compatibility/2006" xmlns:a14="http://schemas.microsoft.com/office/drawing/2010/main">
        <mc:Choice Requires="a14">
          <p:sp>
            <p:nvSpPr>
              <p:cNvPr id="4" name="Rectangle 3"/>
              <p:cNvSpPr/>
              <p:nvPr/>
            </p:nvSpPr>
            <p:spPr>
              <a:xfrm>
                <a:off x="2057400" y="1980990"/>
                <a:ext cx="8001000" cy="13172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800" i="1">
                              <a:latin typeface="Cambria Math" panose="02040503050406030204" pitchFamily="18" charset="0"/>
                            </a:rPr>
                          </m:ctrlPr>
                        </m:funcPr>
                        <m:fName>
                          <m:r>
                            <m:rPr>
                              <m:sty m:val="p"/>
                            </m:rPr>
                            <a:rPr lang="en-US" sz="2800">
                              <a:latin typeface="Cambria Math"/>
                            </a:rPr>
                            <m:t>max</m:t>
                          </m:r>
                        </m:fName>
                        <m:e>
                          <m:r>
                            <a:rPr lang="en-GB" sz="2800" i="1">
                              <a:latin typeface="Cambria Math"/>
                            </a:rPr>
                            <m:t>𝑄𝐴𝑃</m:t>
                          </m:r>
                          <m:r>
                            <a:rPr lang="en-GB" sz="2800" i="1">
                              <a:latin typeface="Cambria Math"/>
                            </a:rPr>
                            <m:t>(</m:t>
                          </m:r>
                          <m:r>
                            <a:rPr lang="en-GB" sz="2800" i="1">
                              <a:latin typeface="Cambria Math"/>
                            </a:rPr>
                            <m:t>𝐹</m:t>
                          </m:r>
                          <m:r>
                            <a:rPr lang="en-GB" sz="2800" i="1">
                              <a:latin typeface="Cambria Math"/>
                            </a:rPr>
                            <m:t>,</m:t>
                          </m:r>
                          <m:r>
                            <a:rPr lang="en-GB" sz="2800" i="1">
                              <a:latin typeface="Cambria Math"/>
                            </a:rPr>
                            <m:t>𝐷</m:t>
                          </m:r>
                          <m:r>
                            <a:rPr lang="en-GB" sz="2800" i="1">
                              <a:latin typeface="Cambria Math"/>
                            </a:rPr>
                            <m:t>,</m:t>
                          </m:r>
                          <m:r>
                            <a:rPr lang="en-GB" sz="2800" i="1">
                              <a:latin typeface="Cambria Math"/>
                            </a:rPr>
                            <m:t>𝐵</m:t>
                          </m:r>
                          <m:r>
                            <a:rPr lang="en-GB" sz="2800" i="1">
                              <a:latin typeface="Cambria Math"/>
                            </a:rPr>
                            <m:t>)= </m:t>
                          </m:r>
                          <m:nary>
                            <m:naryPr>
                              <m:chr m:val="∑"/>
                              <m:limLoc m:val="undOvr"/>
                              <m:ctrlPr>
                                <a:rPr lang="en-US" sz="2800" i="1">
                                  <a:latin typeface="Cambria Math" panose="02040503050406030204" pitchFamily="18" charset="0"/>
                                </a:rPr>
                              </m:ctrlPr>
                            </m:naryPr>
                            <m:sub>
                              <m:r>
                                <a:rPr lang="en-GB" sz="2800" i="1">
                                  <a:latin typeface="Cambria Math"/>
                                </a:rPr>
                                <m:t>𝑖</m:t>
                              </m:r>
                              <m:r>
                                <a:rPr lang="en-GB" sz="2800" i="1">
                                  <a:latin typeface="Cambria Math"/>
                                </a:rPr>
                                <m:t>=1</m:t>
                              </m:r>
                            </m:sub>
                            <m:sup>
                              <m:r>
                                <a:rPr lang="en-GB" sz="2800" i="1">
                                  <a:latin typeface="Cambria Math"/>
                                </a:rPr>
                                <m:t>𝑛</m:t>
                              </m:r>
                            </m:sup>
                            <m:e>
                              <m:nary>
                                <m:naryPr>
                                  <m:chr m:val="∑"/>
                                  <m:limLoc m:val="undOvr"/>
                                  <m:ctrlPr>
                                    <a:rPr lang="en-US" sz="2800" i="1">
                                      <a:latin typeface="Cambria Math" panose="02040503050406030204" pitchFamily="18" charset="0"/>
                                    </a:rPr>
                                  </m:ctrlPr>
                                </m:naryPr>
                                <m:sub>
                                  <m:r>
                                    <a:rPr lang="en-GB" sz="2800" i="1">
                                      <a:latin typeface="Cambria Math"/>
                                    </a:rPr>
                                    <m:t>𝑗</m:t>
                                  </m:r>
                                  <m:r>
                                    <a:rPr lang="en-GB" sz="2800" i="1">
                                      <a:latin typeface="Cambria Math"/>
                                    </a:rPr>
                                    <m:t>=1</m:t>
                                  </m:r>
                                </m:sub>
                                <m:sup>
                                  <m:r>
                                    <a:rPr lang="en-GB" sz="2800" i="1">
                                      <a:latin typeface="Cambria Math"/>
                                    </a:rPr>
                                    <m:t>𝑛</m:t>
                                  </m:r>
                                </m:sup>
                                <m:e>
                                  <m:sSub>
                                    <m:sSubPr>
                                      <m:ctrlPr>
                                        <a:rPr lang="en-US" sz="2800" i="1">
                                          <a:latin typeface="Cambria Math" panose="02040503050406030204" pitchFamily="18" charset="0"/>
                                        </a:rPr>
                                      </m:ctrlPr>
                                    </m:sSubPr>
                                    <m:e>
                                      <m:r>
                                        <a:rPr lang="en-GB" sz="2800" i="1">
                                          <a:latin typeface="Cambria Math"/>
                                        </a:rPr>
                                        <m:t>𝑓</m:t>
                                      </m:r>
                                    </m:e>
                                    <m:sub>
                                      <m:r>
                                        <a:rPr lang="en-GB" sz="2800" i="1">
                                          <a:latin typeface="Cambria Math"/>
                                        </a:rPr>
                                        <m:t>𝑖</m:t>
                                      </m:r>
                                      <m:r>
                                        <a:rPr lang="en-GB" sz="2800" i="1">
                                          <a:latin typeface="Cambria Math"/>
                                        </a:rPr>
                                        <m:t>,</m:t>
                                      </m:r>
                                      <m:r>
                                        <a:rPr lang="en-GB" sz="2800" i="1">
                                          <a:latin typeface="Cambria Math"/>
                                        </a:rPr>
                                        <m:t>𝑗</m:t>
                                      </m:r>
                                    </m:sub>
                                  </m:sSub>
                                </m:e>
                              </m:nary>
                              <m:sSub>
                                <m:sSubPr>
                                  <m:ctrlPr>
                                    <a:rPr lang="en-US" sz="2800" i="1">
                                      <a:latin typeface="Cambria Math" panose="02040503050406030204" pitchFamily="18" charset="0"/>
                                    </a:rPr>
                                  </m:ctrlPr>
                                </m:sSubPr>
                                <m:e>
                                  <m:r>
                                    <a:rPr lang="en-GB" sz="2800" i="1">
                                      <a:latin typeface="Cambria Math"/>
                                    </a:rPr>
                                    <m:t>𝑑</m:t>
                                  </m:r>
                                </m:e>
                                <m:sub>
                                  <m:r>
                                    <a:rPr lang="en-GB" sz="2800" i="1">
                                      <a:latin typeface="Cambria Math"/>
                                    </a:rPr>
                                    <m:t>𝜋</m:t>
                                  </m:r>
                                  <m:r>
                                    <a:rPr lang="en-GB" sz="2800" i="1">
                                      <a:latin typeface="Cambria Math"/>
                                    </a:rPr>
                                    <m:t>(</m:t>
                                  </m:r>
                                  <m:r>
                                    <a:rPr lang="en-GB" sz="2800" i="1">
                                      <a:latin typeface="Cambria Math"/>
                                    </a:rPr>
                                    <m:t>𝑖</m:t>
                                  </m:r>
                                  <m:r>
                                    <a:rPr lang="en-GB" sz="2800" i="1">
                                      <a:latin typeface="Cambria Math"/>
                                    </a:rPr>
                                    <m:t>)</m:t>
                                  </m:r>
                                  <m:r>
                                    <a:rPr lang="en-GB" sz="2800" i="1">
                                      <a:latin typeface="Cambria Math"/>
                                    </a:rPr>
                                    <m:t>𝜋</m:t>
                                  </m:r>
                                  <m:r>
                                    <a:rPr lang="en-GB" sz="2800" i="1">
                                      <a:latin typeface="Cambria Math"/>
                                    </a:rPr>
                                    <m:t>(</m:t>
                                  </m:r>
                                  <m:r>
                                    <a:rPr lang="en-GB" sz="2800" i="1">
                                      <a:latin typeface="Cambria Math"/>
                                    </a:rPr>
                                    <m:t>𝑗</m:t>
                                  </m:r>
                                  <m:r>
                                    <a:rPr lang="en-GB" sz="2800" i="1">
                                      <a:latin typeface="Cambria Math"/>
                                    </a:rPr>
                                    <m:t>)</m:t>
                                  </m:r>
                                </m:sub>
                              </m:sSub>
                            </m:e>
                          </m:nary>
                        </m:e>
                      </m:func>
                      <m:r>
                        <a:rPr lang="en-GB" sz="2800" i="1">
                          <a:latin typeface="Cambria Math"/>
                        </a:rPr>
                        <m:t>+</m:t>
                      </m:r>
                      <m:nary>
                        <m:naryPr>
                          <m:chr m:val="∑"/>
                          <m:limLoc m:val="undOvr"/>
                          <m:ctrlPr>
                            <a:rPr lang="en-US" sz="2800" i="1">
                              <a:latin typeface="Cambria Math" panose="02040503050406030204" pitchFamily="18" charset="0"/>
                            </a:rPr>
                          </m:ctrlPr>
                        </m:naryPr>
                        <m:sub>
                          <m:r>
                            <a:rPr lang="en-GB" sz="2800" i="1">
                              <a:latin typeface="Cambria Math"/>
                            </a:rPr>
                            <m:t>𝑖</m:t>
                          </m:r>
                          <m:r>
                            <a:rPr lang="en-GB" sz="2800" i="1">
                              <a:latin typeface="Cambria Math"/>
                            </a:rPr>
                            <m:t>=1</m:t>
                          </m:r>
                        </m:sub>
                        <m:sup>
                          <m:r>
                            <a:rPr lang="en-GB" sz="2800" i="1">
                              <a:latin typeface="Cambria Math"/>
                            </a:rPr>
                            <m:t>𝑛</m:t>
                          </m:r>
                        </m:sup>
                        <m:e>
                          <m:sSub>
                            <m:sSubPr>
                              <m:ctrlPr>
                                <a:rPr lang="en-US" sz="2800" i="1">
                                  <a:latin typeface="Cambria Math" panose="02040503050406030204" pitchFamily="18" charset="0"/>
                                </a:rPr>
                              </m:ctrlPr>
                            </m:sSubPr>
                            <m:e>
                              <m:r>
                                <a:rPr lang="en-GB" sz="2800" i="1">
                                  <a:latin typeface="Cambria Math"/>
                                </a:rPr>
                                <m:t>𝑏</m:t>
                              </m:r>
                            </m:e>
                            <m:sub>
                              <m:r>
                                <a:rPr lang="en-GB" sz="2800" i="1">
                                  <a:latin typeface="Cambria Math"/>
                                </a:rPr>
                                <m:t>𝑖</m:t>
                              </m:r>
                              <m:r>
                                <a:rPr lang="en-GB" sz="2800" i="1">
                                  <a:latin typeface="Cambria Math"/>
                                </a:rPr>
                                <m:t>,</m:t>
                              </m:r>
                              <m:r>
                                <a:rPr lang="en-GB" sz="2800" i="1">
                                  <a:latin typeface="Cambria Math"/>
                                </a:rPr>
                                <m:t>𝜋</m:t>
                              </m:r>
                              <m:r>
                                <a:rPr lang="en-GB" sz="2800" i="1">
                                  <a:latin typeface="Cambria Math"/>
                                </a:rPr>
                                <m:t>(</m:t>
                              </m:r>
                              <m:r>
                                <a:rPr lang="en-GB" sz="2800" i="1">
                                  <a:latin typeface="Cambria Math"/>
                                </a:rPr>
                                <m:t>𝑖</m:t>
                              </m:r>
                              <m:r>
                                <a:rPr lang="en-GB" sz="2800" i="1">
                                  <a:latin typeface="Cambria Math"/>
                                </a:rPr>
                                <m:t>)</m:t>
                              </m:r>
                            </m:sub>
                          </m:sSub>
                        </m:e>
                      </m:nary>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533400" y="1980990"/>
                <a:ext cx="8001000" cy="1317284"/>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3048788" y="4288971"/>
            <a:ext cx="6223307" cy="923330"/>
          </a:xfrm>
          <a:prstGeom prst="rect">
            <a:avLst/>
          </a:prstGeom>
          <a:noFill/>
        </p:spPr>
        <p:txBody>
          <a:bodyPr wrap="none" rtlCol="0">
            <a:spAutoFit/>
          </a:bodyPr>
          <a:lstStyle/>
          <a:p>
            <a:r>
              <a:rPr lang="en-US" b="1" dirty="0"/>
              <a:t>F – dependencies between words in target sentence</a:t>
            </a:r>
          </a:p>
          <a:p>
            <a:r>
              <a:rPr lang="en-US" b="1" dirty="0"/>
              <a:t>D – dependencies between words in the benchmark sentence</a:t>
            </a:r>
          </a:p>
          <a:p>
            <a:r>
              <a:rPr lang="en-US" b="1" dirty="0"/>
              <a:t>B – word-to-word semantic similarities</a:t>
            </a:r>
          </a:p>
        </p:txBody>
      </p:sp>
    </p:spTree>
    <p:extLst>
      <p:ext uri="{BB962C8B-B14F-4D97-AF65-F5344CB8AC3E}">
        <p14:creationId xmlns:p14="http://schemas.microsoft.com/office/powerpoint/2010/main" val="107035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153"/>
            <a:ext cx="10515600" cy="1325563"/>
          </a:xfrm>
        </p:spPr>
        <p:txBody>
          <a:bodyPr/>
          <a:lstStyle/>
          <a:p>
            <a:r>
              <a:rPr lang="en-US" b="1" dirty="0" smtClean="0"/>
              <a:t>Branch-and-Bound Solution</a:t>
            </a:r>
            <a:endParaRPr lang="en-US" b="1" dirty="0"/>
          </a:p>
        </p:txBody>
      </p:sp>
      <p:sp>
        <p:nvSpPr>
          <p:cNvPr id="3" name="Content Placeholder 2"/>
          <p:cNvSpPr>
            <a:spLocks noGrp="1"/>
          </p:cNvSpPr>
          <p:nvPr>
            <p:ph idx="1"/>
          </p:nvPr>
        </p:nvSpPr>
        <p:spPr/>
        <p:txBody>
          <a:bodyPr>
            <a:normAutofit/>
          </a:bodyPr>
          <a:lstStyle/>
          <a:p>
            <a:r>
              <a:rPr lang="en-IN" dirty="0"/>
              <a:t>widely used paradigm for handling NP-hard optimization problems such as </a:t>
            </a:r>
            <a:r>
              <a:rPr lang="en-IN" dirty="0" smtClean="0"/>
              <a:t>QAP</a:t>
            </a:r>
          </a:p>
          <a:p>
            <a:r>
              <a:rPr lang="en-IN" b="1" dirty="0" smtClean="0"/>
              <a:t>IDEA:</a:t>
            </a:r>
            <a:r>
              <a:rPr lang="en-IN" dirty="0" smtClean="0"/>
              <a:t> </a:t>
            </a:r>
            <a:r>
              <a:rPr lang="en-IN" i="1" dirty="0" smtClean="0">
                <a:solidFill>
                  <a:srgbClr val="FF0000"/>
                </a:solidFill>
              </a:rPr>
              <a:t>avoid </a:t>
            </a:r>
            <a:r>
              <a:rPr lang="en-IN" i="1" dirty="0">
                <a:solidFill>
                  <a:srgbClr val="FF0000"/>
                </a:solidFill>
              </a:rPr>
              <a:t>explicitly exploring the entire solution </a:t>
            </a:r>
            <a:r>
              <a:rPr lang="en-IN" i="1" dirty="0" smtClean="0">
                <a:solidFill>
                  <a:srgbClr val="FF0000"/>
                </a:solidFill>
              </a:rPr>
              <a:t>space while </a:t>
            </a:r>
            <a:r>
              <a:rPr lang="en-IN" i="1" dirty="0">
                <a:solidFill>
                  <a:srgbClr val="FF0000"/>
                </a:solidFill>
              </a:rPr>
              <a:t>assuring that the unexplored parts of the space cannot contain the optimal </a:t>
            </a:r>
            <a:r>
              <a:rPr lang="en-IN" i="1" dirty="0" smtClean="0">
                <a:solidFill>
                  <a:srgbClr val="FF0000"/>
                </a:solidFill>
              </a:rPr>
              <a:t>solution</a:t>
            </a:r>
          </a:p>
        </p:txBody>
      </p:sp>
    </p:spTree>
    <p:extLst>
      <p:ext uri="{BB962C8B-B14F-4D97-AF65-F5344CB8AC3E}">
        <p14:creationId xmlns:p14="http://schemas.microsoft.com/office/powerpoint/2010/main" val="5356179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Branch-and-Bound Solution</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0228" y="1690688"/>
                <a:ext cx="10472058" cy="4267200"/>
              </a:xfrm>
            </p:spPr>
            <p:txBody>
              <a:bodyPr>
                <a:normAutofit/>
              </a:bodyPr>
              <a:lstStyle/>
              <a:p>
                <a:r>
                  <a:rPr lang="en-GB" dirty="0" smtClean="0"/>
                  <a:t>Start with an initial solution</a:t>
                </a:r>
              </a:p>
              <a:p>
                <a:pPr lvl="1"/>
                <a:r>
                  <a:rPr lang="en-GB" sz="3200" dirty="0"/>
                  <a:t>Use the Kuhn-</a:t>
                </a:r>
                <a:r>
                  <a:rPr lang="en-GB" sz="3200" dirty="0" err="1"/>
                  <a:t>Munkres</a:t>
                </a:r>
                <a:r>
                  <a:rPr lang="en-GB" sz="3200" dirty="0"/>
                  <a:t> algorithm (OPT)</a:t>
                </a:r>
                <a14:m>
                  <m:oMath xmlns:m="http://schemas.openxmlformats.org/officeDocument/2006/math">
                    <m:r>
                      <a:rPr lang="en-US" sz="3200">
                        <a:latin typeface="Cambria Math"/>
                      </a:rPr>
                      <m:t> </m:t>
                    </m:r>
                    <m:r>
                      <m:rPr>
                        <m:sty m:val="p"/>
                      </m:rPr>
                      <a:rPr lang="en-US" sz="3200">
                        <a:latin typeface="Cambria Math"/>
                      </a:rPr>
                      <m:t>to</m:t>
                    </m:r>
                    <m:r>
                      <a:rPr lang="en-US" sz="3200">
                        <a:latin typeface="Cambria Math"/>
                      </a:rPr>
                      <m:t> </m:t>
                    </m:r>
                    <m:r>
                      <m:rPr>
                        <m:sty m:val="p"/>
                      </m:rPr>
                      <a:rPr lang="en-US" sz="3200">
                        <a:latin typeface="Cambria Math"/>
                      </a:rPr>
                      <m:t>find</m:t>
                    </m:r>
                    <m:r>
                      <a:rPr lang="en-US" sz="3200">
                        <a:latin typeface="Cambria Math"/>
                      </a:rPr>
                      <m:t> </m:t>
                    </m:r>
                    <m:sSub>
                      <m:sSubPr>
                        <m:ctrlPr>
                          <a:rPr lang="en-US" sz="3200" i="1">
                            <a:latin typeface="Cambria Math" panose="02040503050406030204" pitchFamily="18" charset="0"/>
                          </a:rPr>
                        </m:ctrlPr>
                      </m:sSubPr>
                      <m:e>
                        <m:r>
                          <a:rPr lang="en-GB" sz="3200" i="1">
                            <a:latin typeface="Cambria Math"/>
                          </a:rPr>
                          <m:t>𝑆</m:t>
                        </m:r>
                      </m:e>
                      <m:sub>
                        <m:r>
                          <a:rPr lang="en-GB" sz="3200" i="1">
                            <a:latin typeface="Cambria Math"/>
                          </a:rPr>
                          <m:t>𝑐𝑢𝑟𝑟𝑒𝑛𝑡</m:t>
                        </m:r>
                        <m:r>
                          <a:rPr lang="en-GB" sz="3200" i="1">
                            <a:latin typeface="Cambria Math"/>
                          </a:rPr>
                          <m:t>−</m:t>
                        </m:r>
                        <m:r>
                          <a:rPr lang="en-GB" sz="3200" i="1">
                            <a:latin typeface="Cambria Math"/>
                          </a:rPr>
                          <m:t>𝑏𝑒𝑠𝑡</m:t>
                        </m:r>
                        <m:r>
                          <a:rPr lang="en-GB" sz="3200" i="1">
                            <a:latin typeface="Cambria Math"/>
                          </a:rPr>
                          <m:t>−</m:t>
                        </m:r>
                        <m:r>
                          <a:rPr lang="en-GB" sz="3200" i="1">
                            <a:latin typeface="Cambria Math"/>
                          </a:rPr>
                          <m:t>𝑄𝐴𝑃</m:t>
                        </m:r>
                      </m:sub>
                    </m:sSub>
                  </m:oMath>
                </a14:m>
                <a:endParaRPr lang="en-US" sz="3200" dirty="0"/>
              </a:p>
              <a:p>
                <a:r>
                  <a:rPr lang="en-GB" dirty="0" smtClean="0"/>
                  <a:t>Iteratively </a:t>
                </a:r>
                <a:r>
                  <a:rPr lang="en-GB" dirty="0"/>
                  <a:t>explores new solutions comparing at each step the optimal solution so far with new </a:t>
                </a:r>
                <a:r>
                  <a:rPr lang="en-GB" dirty="0" smtClean="0"/>
                  <a:t>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0228" y="1690688"/>
                <a:ext cx="10472058" cy="4267200"/>
              </a:xfrm>
              <a:blipFill>
                <a:blip r:embed="rId2"/>
                <a:stretch>
                  <a:fillRect l="-1048" t="-2286" r="-1630"/>
                </a:stretch>
              </a:blipFill>
            </p:spPr>
            <p:txBody>
              <a:bodyPr/>
              <a:lstStyle/>
              <a:p>
                <a:r>
                  <a:rPr lang="en-US">
                    <a:noFill/>
                  </a:rPr>
                  <a:t> </a:t>
                </a:r>
              </a:p>
            </p:txBody>
          </p:sp>
        </mc:Fallback>
      </mc:AlternateContent>
      <p:sp>
        <p:nvSpPr>
          <p:cNvPr id="4" name="TextBox 3"/>
          <p:cNvSpPr txBox="1"/>
          <p:nvPr/>
        </p:nvSpPr>
        <p:spPr>
          <a:xfrm>
            <a:off x="304800" y="6118568"/>
            <a:ext cx="11705329" cy="646331"/>
          </a:xfrm>
          <a:prstGeom prst="rect">
            <a:avLst/>
          </a:prstGeom>
          <a:noFill/>
        </p:spPr>
        <p:txBody>
          <a:bodyPr wrap="square" rtlCol="0">
            <a:spAutoFit/>
          </a:bodyPr>
          <a:lstStyle/>
          <a:p>
            <a:pPr algn="ctr"/>
            <a:r>
              <a:rPr lang="en-US" dirty="0"/>
              <a:t>Lintean, M. &amp; Rus, V. (2015). </a:t>
            </a:r>
            <a:r>
              <a:rPr lang="en-US" i="1" dirty="0"/>
              <a:t>An Optimal Quadratic Approach to Monolingual Paraphrase Alignment</a:t>
            </a:r>
            <a:r>
              <a:rPr lang="en-US" dirty="0"/>
              <a:t>, The 20th Nordic Conference on Computational Linguistics (NODALIDA 2015), Lithuania, Vilnius, 11 - 13 May 2015.</a:t>
            </a:r>
          </a:p>
        </p:txBody>
      </p:sp>
    </p:spTree>
    <p:extLst>
      <p:ext uri="{BB962C8B-B14F-4D97-AF65-F5344CB8AC3E}">
        <p14:creationId xmlns:p14="http://schemas.microsoft.com/office/powerpoint/2010/main" val="2351081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6216" y="1600200"/>
                <a:ext cx="10800678" cy="4876800"/>
              </a:xfrm>
            </p:spPr>
            <p:txBody>
              <a:bodyPr>
                <a:normAutofit fontScale="55000" lnSpcReduction="20000"/>
              </a:bodyPr>
              <a:lstStyle/>
              <a:p>
                <a:r>
                  <a:rPr lang="en-IN" sz="5900" dirty="0"/>
                  <a:t>A </a:t>
                </a:r>
                <a:r>
                  <a:rPr lang="en-IN" sz="5900" b="1" dirty="0"/>
                  <a:t>bounding function</a:t>
                </a:r>
                <a:r>
                  <a:rPr lang="en-IN" sz="5900" dirty="0"/>
                  <a:t> that always overestimates or underestimates solutions, depending on what type of optimal solution is sought, maximum or minimum cost, respectively.</a:t>
                </a:r>
              </a:p>
              <a:p>
                <a:r>
                  <a:rPr lang="en-IN" sz="5900" dirty="0"/>
                  <a:t>Weak vs. Strong bounding functions</a:t>
                </a:r>
              </a:p>
              <a:p>
                <a:endParaRPr lang="en-GB" sz="5900" dirty="0"/>
              </a:p>
              <a:p>
                <a:r>
                  <a:rPr lang="en-GB" sz="5900" dirty="0"/>
                  <a:t>Our bounding function </a:t>
                </a:r>
                <a:r>
                  <a:rPr lang="en-GB" sz="5900" i="1" dirty="0"/>
                  <a:t>F(P)</a:t>
                </a:r>
                <a:r>
                  <a:rPr lang="en-GB" sz="5900" dirty="0"/>
                  <a:t> </a:t>
                </a:r>
              </a:p>
              <a:p>
                <a:pPr marL="457200" lvl="1" indent="0">
                  <a:buNone/>
                </a:pPr>
                <a14:m>
                  <m:oMath xmlns:m="http://schemas.openxmlformats.org/officeDocument/2006/math">
                    <m:r>
                      <a:rPr lang="en-GB" sz="5900" i="1">
                        <a:latin typeface="Cambria Math"/>
                      </a:rPr>
                      <m:t>𝐹</m:t>
                    </m:r>
                    <m:d>
                      <m:dPr>
                        <m:ctrlPr>
                          <a:rPr lang="en-US" sz="5900" i="1">
                            <a:latin typeface="Cambria Math" panose="02040503050406030204" pitchFamily="18" charset="0"/>
                          </a:rPr>
                        </m:ctrlPr>
                      </m:dPr>
                      <m:e>
                        <m:r>
                          <a:rPr lang="en-GB" sz="5900" i="1">
                            <a:latin typeface="Cambria Math"/>
                          </a:rPr>
                          <m:t>𝑃</m:t>
                        </m:r>
                      </m:e>
                    </m:d>
                    <m:r>
                      <a:rPr lang="en-GB" sz="5900" i="1">
                        <a:latin typeface="Cambria Math"/>
                      </a:rPr>
                      <m:t>= </m:t>
                    </m:r>
                    <m:sSub>
                      <m:sSubPr>
                        <m:ctrlPr>
                          <a:rPr lang="en-US" sz="5900" i="1">
                            <a:latin typeface="Cambria Math" panose="02040503050406030204" pitchFamily="18" charset="0"/>
                          </a:rPr>
                        </m:ctrlPr>
                      </m:sSubPr>
                      <m:e>
                        <m:r>
                          <a:rPr lang="en-GB" sz="5900" i="1">
                            <a:latin typeface="Cambria Math"/>
                          </a:rPr>
                          <m:t>𝑆</m:t>
                        </m:r>
                      </m:e>
                      <m:sub>
                        <m:r>
                          <a:rPr lang="en-GB" sz="5900" i="1">
                            <a:latin typeface="Cambria Math"/>
                          </a:rPr>
                          <m:t>𝑄𝐴𝑃</m:t>
                        </m:r>
                      </m:sub>
                    </m:sSub>
                    <m:d>
                      <m:dPr>
                        <m:ctrlPr>
                          <a:rPr lang="en-US" sz="5900" i="1">
                            <a:latin typeface="Cambria Math" panose="02040503050406030204" pitchFamily="18" charset="0"/>
                          </a:rPr>
                        </m:ctrlPr>
                      </m:dPr>
                      <m:e>
                        <m:r>
                          <a:rPr lang="en-GB" sz="5900" i="1">
                            <a:latin typeface="Cambria Math"/>
                          </a:rPr>
                          <m:t>𝑃</m:t>
                        </m:r>
                      </m:e>
                    </m:d>
                    <m:r>
                      <a:rPr lang="en-GB" sz="5900" i="1">
                        <a:latin typeface="Cambria Math"/>
                      </a:rPr>
                      <m:t>+</m:t>
                    </m:r>
                    <m:sSub>
                      <m:sSubPr>
                        <m:ctrlPr>
                          <a:rPr lang="en-US" sz="5900" i="1">
                            <a:latin typeface="Cambria Math" panose="02040503050406030204" pitchFamily="18" charset="0"/>
                          </a:rPr>
                        </m:ctrlPr>
                      </m:sSubPr>
                      <m:e>
                        <m:r>
                          <a:rPr lang="en-GB" sz="5900" i="1">
                            <a:latin typeface="Cambria Math"/>
                          </a:rPr>
                          <m:t>𝑆</m:t>
                        </m:r>
                      </m:e>
                      <m:sub>
                        <m:r>
                          <a:rPr lang="en-GB" sz="5900" i="1">
                            <a:latin typeface="Cambria Math"/>
                          </a:rPr>
                          <m:t>𝑂𝑃𝑇</m:t>
                        </m:r>
                      </m:sub>
                    </m:sSub>
                    <m:d>
                      <m:dPr>
                        <m:ctrlPr>
                          <a:rPr lang="en-US" sz="5900" i="1">
                            <a:latin typeface="Cambria Math" panose="02040503050406030204" pitchFamily="18" charset="0"/>
                          </a:rPr>
                        </m:ctrlPr>
                      </m:dPr>
                      <m:e>
                        <m:r>
                          <a:rPr lang="en-GB" sz="5900" i="1">
                            <a:latin typeface="Cambria Math"/>
                          </a:rPr>
                          <m:t>𝑃</m:t>
                        </m:r>
                        <m:r>
                          <a:rPr lang="en-GB" sz="5900" i="1">
                            <a:latin typeface="Cambria Math"/>
                          </a:rPr>
                          <m:t>′</m:t>
                        </m:r>
                      </m:e>
                    </m:d>
                    <m:r>
                      <a:rPr lang="en-GB" sz="5900" i="1">
                        <a:latin typeface="Cambria Math"/>
                      </a:rPr>
                      <m:t>+</m:t>
                    </m:r>
                    <m:r>
                      <a:rPr lang="en-GB" sz="5900" i="1">
                        <a:latin typeface="Cambria Math"/>
                      </a:rPr>
                      <m:t>𝑀𝑎𝑥𝐷𝑒𝑝</m:t>
                    </m:r>
                    <m:d>
                      <m:dPr>
                        <m:ctrlPr>
                          <a:rPr lang="en-US" sz="5900" i="1">
                            <a:latin typeface="Cambria Math" panose="02040503050406030204" pitchFamily="18" charset="0"/>
                          </a:rPr>
                        </m:ctrlPr>
                      </m:dPr>
                      <m:e>
                        <m:sSup>
                          <m:sSupPr>
                            <m:ctrlPr>
                              <a:rPr lang="en-US" sz="5900" i="1">
                                <a:latin typeface="Cambria Math" panose="02040503050406030204" pitchFamily="18" charset="0"/>
                              </a:rPr>
                            </m:ctrlPr>
                          </m:sSupPr>
                          <m:e>
                            <m:r>
                              <a:rPr lang="en-GB" sz="5900" i="1">
                                <a:latin typeface="Cambria Math"/>
                              </a:rPr>
                              <m:t>𝑃</m:t>
                            </m:r>
                          </m:e>
                          <m:sup>
                            <m:r>
                              <a:rPr lang="en-GB" sz="5900" i="1">
                                <a:latin typeface="Cambria Math"/>
                              </a:rPr>
                              <m:t>′</m:t>
                            </m:r>
                          </m:sup>
                        </m:sSup>
                      </m:e>
                    </m:d>
                  </m:oMath>
                </a14:m>
                <a:r>
                  <a:rPr lang="en-GB" sz="5900" dirty="0"/>
                  <a:t>,</a:t>
                </a:r>
              </a:p>
              <a:p>
                <a:pPr lvl="1"/>
                <a:r>
                  <a:rPr lang="en-US" sz="5500" dirty="0"/>
                  <a:t>overestimates the cost of a solution, i.e</a:t>
                </a:r>
                <a:r>
                  <a:rPr lang="en-US" sz="5500" dirty="0" smtClean="0"/>
                  <a:t>., </a:t>
                </a:r>
                <a14:m>
                  <m:oMath xmlns:m="http://schemas.openxmlformats.org/officeDocument/2006/math">
                    <m:sSub>
                      <m:sSubPr>
                        <m:ctrlPr>
                          <a:rPr lang="en-US" sz="5500" i="1">
                            <a:latin typeface="Cambria Math" panose="02040503050406030204" pitchFamily="18" charset="0"/>
                          </a:rPr>
                        </m:ctrlPr>
                      </m:sSubPr>
                      <m:e>
                        <m:r>
                          <a:rPr lang="en-GB" sz="5500" i="1">
                            <a:latin typeface="Cambria Math"/>
                          </a:rPr>
                          <m:t>𝑆</m:t>
                        </m:r>
                      </m:e>
                      <m:sub>
                        <m:r>
                          <a:rPr lang="en-GB" sz="5500" i="1">
                            <a:latin typeface="Cambria Math"/>
                          </a:rPr>
                          <m:t>𝑄𝐴𝑃</m:t>
                        </m:r>
                      </m:sub>
                    </m:sSub>
                  </m:oMath>
                </a14:m>
                <a:r>
                  <a:rPr lang="en-GB" sz="5500" i="1" dirty="0"/>
                  <a:t>(Ω) ≤ F(P),</a:t>
                </a:r>
                <a:r>
                  <a:rPr lang="en-GB" sz="5500" dirty="0"/>
                  <a:t> where </a:t>
                </a:r>
                <a:r>
                  <a:rPr lang="en-GB" sz="5500" i="1" dirty="0"/>
                  <a:t>Ω</a:t>
                </a:r>
                <a:r>
                  <a:rPr lang="en-GB" sz="5500" dirty="0"/>
                  <a:t> is a complete solution containing the partial matching P.</a:t>
                </a:r>
                <a:endParaRPr lang="en-US" sz="5500" dirty="0"/>
              </a:p>
              <a:p>
                <a:endParaRPr lang="en-IN"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6216" y="1600200"/>
                <a:ext cx="10800678" cy="4876800"/>
              </a:xfrm>
              <a:blipFill>
                <a:blip r:embed="rId2"/>
                <a:stretch>
                  <a:fillRect l="-1299" t="-4125" r="-508"/>
                </a:stretch>
              </a:blipFill>
            </p:spPr>
            <p:txBody>
              <a:bodyPr/>
              <a:lstStyle/>
              <a:p>
                <a:r>
                  <a:rPr lang="en-US">
                    <a:noFill/>
                  </a:rPr>
                  <a:t> </a:t>
                </a:r>
              </a:p>
            </p:txBody>
          </p:sp>
        </mc:Fallback>
      </mc:AlternateContent>
    </p:spTree>
    <p:extLst>
      <p:ext uri="{BB962C8B-B14F-4D97-AF65-F5344CB8AC3E}">
        <p14:creationId xmlns:p14="http://schemas.microsoft.com/office/powerpoint/2010/main" val="1932982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MSRP</a:t>
            </a:r>
            <a:endParaRPr lang="en-US" b="1" dirty="0"/>
          </a:p>
        </p:txBody>
      </p:sp>
      <p:sp>
        <p:nvSpPr>
          <p:cNvPr id="3" name="Content Placeholder 2"/>
          <p:cNvSpPr>
            <a:spLocks noGrp="1"/>
          </p:cNvSpPr>
          <p:nvPr>
            <p:ph idx="1"/>
          </p:nvPr>
        </p:nvSpPr>
        <p:spPr/>
        <p:txBody>
          <a:bodyPr/>
          <a:lstStyle/>
          <a:p>
            <a:pPr>
              <a:lnSpc>
                <a:spcPct val="80000"/>
              </a:lnSpc>
            </a:pPr>
            <a:r>
              <a:rPr lang="en-US" dirty="0"/>
              <a:t>The Microsoft Research (MSR) Paraphrase Corpus</a:t>
            </a:r>
          </a:p>
          <a:p>
            <a:pPr lvl="1">
              <a:lnSpc>
                <a:spcPct val="80000"/>
              </a:lnSpc>
            </a:pPr>
            <a:r>
              <a:rPr lang="en-US" sz="2500" dirty="0"/>
              <a:t>Primarily used for detecting paraphrase relation between two sentences</a:t>
            </a:r>
          </a:p>
          <a:p>
            <a:pPr lvl="1">
              <a:lnSpc>
                <a:spcPct val="80000"/>
              </a:lnSpc>
            </a:pPr>
            <a:r>
              <a:rPr lang="en-US" sz="2500" dirty="0"/>
              <a:t>5801 pairs of sentences (3900 labeled as paraphrases)</a:t>
            </a:r>
          </a:p>
          <a:p>
            <a:pPr lvl="1">
              <a:lnSpc>
                <a:spcPct val="80000"/>
              </a:lnSpc>
            </a:pPr>
            <a:r>
              <a:rPr lang="en-US" sz="2500" dirty="0"/>
              <a:t>70% training, 30% testing</a:t>
            </a:r>
          </a:p>
          <a:p>
            <a:pPr lvl="1">
              <a:lnSpc>
                <a:spcPct val="80000"/>
              </a:lnSpc>
            </a:pPr>
            <a:r>
              <a:rPr lang="en-US" sz="2500" dirty="0"/>
              <a:t>Average words per sentence 17</a:t>
            </a:r>
            <a:endParaRPr lang="en-US" sz="3300" dirty="0"/>
          </a:p>
          <a:p>
            <a:r>
              <a:rPr lang="en-US" dirty="0" smtClean="0">
                <a:solidFill>
                  <a:srgbClr val="FF0000"/>
                </a:solidFill>
              </a:rPr>
              <a:t>Very controversial</a:t>
            </a:r>
          </a:p>
          <a:p>
            <a:pPr lvl="1"/>
            <a:r>
              <a:rPr lang="en-US" dirty="0" smtClean="0"/>
              <a:t>Widely used</a:t>
            </a:r>
            <a:endParaRPr lang="en-US" dirty="0"/>
          </a:p>
        </p:txBody>
      </p:sp>
    </p:spTree>
    <p:extLst>
      <p:ext uri="{BB962C8B-B14F-4D97-AF65-F5344CB8AC3E}">
        <p14:creationId xmlns:p14="http://schemas.microsoft.com/office/powerpoint/2010/main" val="2535485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sp>
        <p:nvSpPr>
          <p:cNvPr id="3" name="Content Placeholder 2"/>
          <p:cNvSpPr>
            <a:spLocks noGrp="1"/>
          </p:cNvSpPr>
          <p:nvPr>
            <p:ph idx="1"/>
          </p:nvPr>
        </p:nvSpPr>
        <p:spPr/>
        <p:txBody>
          <a:bodyPr>
            <a:normAutofit/>
          </a:bodyPr>
          <a:lstStyle/>
          <a:p>
            <a:r>
              <a:rPr lang="en-GB" dirty="0"/>
              <a:t>The average size of a sentence in MSRP is 22 </a:t>
            </a:r>
            <a:r>
              <a:rPr lang="en-GB" dirty="0" smtClean="0"/>
              <a:t>words</a:t>
            </a:r>
          </a:p>
          <a:p>
            <a:r>
              <a:rPr lang="en-GB" dirty="0"/>
              <a:t>F</a:t>
            </a:r>
            <a:r>
              <a:rPr lang="en-GB" dirty="0" smtClean="0"/>
              <a:t>ound </a:t>
            </a:r>
            <a:r>
              <a:rPr lang="en-GB" dirty="0"/>
              <a:t>optimal solution in under a second on more than 99% of the MSPR </a:t>
            </a:r>
            <a:r>
              <a:rPr lang="en-GB" dirty="0" smtClean="0"/>
              <a:t>data</a:t>
            </a:r>
          </a:p>
          <a:p>
            <a:r>
              <a:rPr lang="en-GB" dirty="0" smtClean="0"/>
              <a:t>Reduction </a:t>
            </a:r>
            <a:r>
              <a:rPr lang="en-GB" dirty="0"/>
              <a:t>in the search space was about </a:t>
            </a:r>
            <a:r>
              <a:rPr lang="en-GB" dirty="0" smtClean="0"/>
              <a:t>80%</a:t>
            </a:r>
          </a:p>
          <a:p>
            <a:pPr lvl="1"/>
            <a:r>
              <a:rPr lang="en-GB" dirty="0" smtClean="0"/>
              <a:t>We only explored 20% of search space on average </a:t>
            </a:r>
            <a:endParaRPr lang="en-US" dirty="0"/>
          </a:p>
        </p:txBody>
      </p:sp>
    </p:spTree>
    <p:extLst>
      <p:ext uri="{BB962C8B-B14F-4D97-AF65-F5344CB8AC3E}">
        <p14:creationId xmlns:p14="http://schemas.microsoft.com/office/powerpoint/2010/main" val="159079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graphicFrame>
        <p:nvGraphicFramePr>
          <p:cNvPr id="4" name="Table 3"/>
          <p:cNvGraphicFramePr>
            <a:graphicFrameLocks noGrp="1"/>
          </p:cNvGraphicFramePr>
          <p:nvPr>
            <p:extLst/>
          </p:nvPr>
        </p:nvGraphicFramePr>
        <p:xfrm>
          <a:off x="2362201" y="1752600"/>
          <a:ext cx="7391399" cy="3243350"/>
        </p:xfrm>
        <a:graphic>
          <a:graphicData uri="http://schemas.openxmlformats.org/drawingml/2006/table">
            <a:tbl>
              <a:tblPr firstRow="1" firstCol="1" bandRow="1" bandCol="1">
                <a:tableStyleId>{5C22544A-7EE6-4342-B048-85BDC9FD1C3A}</a:tableStyleId>
              </a:tblPr>
              <a:tblGrid>
                <a:gridCol w="4808863">
                  <a:extLst>
                    <a:ext uri="{9D8B030D-6E8A-4147-A177-3AD203B41FA5}">
                      <a16:colId xmlns:a16="http://schemas.microsoft.com/office/drawing/2014/main" val="20000"/>
                    </a:ext>
                  </a:extLst>
                </a:gridCol>
                <a:gridCol w="1243028">
                  <a:extLst>
                    <a:ext uri="{9D8B030D-6E8A-4147-A177-3AD203B41FA5}">
                      <a16:colId xmlns:a16="http://schemas.microsoft.com/office/drawing/2014/main" val="20001"/>
                    </a:ext>
                  </a:extLst>
                </a:gridCol>
                <a:gridCol w="1339508">
                  <a:extLst>
                    <a:ext uri="{9D8B030D-6E8A-4147-A177-3AD203B41FA5}">
                      <a16:colId xmlns:a16="http://schemas.microsoft.com/office/drawing/2014/main" val="20002"/>
                    </a:ext>
                  </a:extLst>
                </a:gridCol>
              </a:tblGrid>
              <a:tr h="338624">
                <a:tc>
                  <a:txBody>
                    <a:bodyPr/>
                    <a:lstStyle/>
                    <a:p>
                      <a:pPr marL="0" marR="0" algn="just">
                        <a:spcBef>
                          <a:spcPts val="100"/>
                        </a:spcBef>
                        <a:spcAft>
                          <a:spcPts val="100"/>
                        </a:spcAft>
                      </a:pPr>
                      <a:r>
                        <a:rPr lang="en-GB" sz="2000" dirty="0">
                          <a:effectLst/>
                        </a:rPr>
                        <a:t>Method</a:t>
                      </a:r>
                      <a:endParaRPr lang="en-US" sz="2000" dirty="0">
                        <a:effectLst/>
                        <a:latin typeface="Times New Roman"/>
                        <a:ea typeface="MS ??"/>
                        <a:cs typeface="Times"/>
                      </a:endParaRPr>
                    </a:p>
                  </a:txBody>
                  <a:tcPr marL="68580" marR="68580" marT="0" marB="0"/>
                </a:tc>
                <a:tc>
                  <a:txBody>
                    <a:bodyPr/>
                    <a:lstStyle/>
                    <a:p>
                      <a:pPr marL="0" marR="0" algn="just">
                        <a:spcBef>
                          <a:spcPts val="100"/>
                        </a:spcBef>
                        <a:spcAft>
                          <a:spcPts val="100"/>
                        </a:spcAft>
                      </a:pPr>
                      <a:r>
                        <a:rPr lang="en-GB" sz="2000" dirty="0">
                          <a:effectLst/>
                        </a:rPr>
                        <a:t>Accuracy</a:t>
                      </a:r>
                      <a:endParaRPr lang="en-US" sz="2000" dirty="0">
                        <a:effectLst/>
                        <a:latin typeface="Times New Roman"/>
                        <a:ea typeface="MS ??"/>
                        <a:cs typeface="Times"/>
                      </a:endParaRPr>
                    </a:p>
                  </a:txBody>
                  <a:tcPr marL="68580" marR="68580" marT="0" marB="0"/>
                </a:tc>
                <a:tc>
                  <a:txBody>
                    <a:bodyPr/>
                    <a:lstStyle/>
                    <a:p>
                      <a:pPr marL="0" marR="0" algn="just">
                        <a:spcBef>
                          <a:spcPts val="100"/>
                        </a:spcBef>
                        <a:spcAft>
                          <a:spcPts val="100"/>
                        </a:spcAft>
                      </a:pPr>
                      <a:r>
                        <a:rPr lang="en-GB" sz="2000">
                          <a:effectLst/>
                        </a:rPr>
                        <a:t>F-Score</a:t>
                      </a:r>
                      <a:endParaRPr lang="en-US" sz="2000">
                        <a:effectLst/>
                        <a:latin typeface="Times New Roman"/>
                        <a:ea typeface="MS ??"/>
                        <a:cs typeface="Times"/>
                      </a:endParaRPr>
                    </a:p>
                  </a:txBody>
                  <a:tcPr marL="68580" marR="68580" marT="0" marB="0"/>
                </a:tc>
                <a:extLst>
                  <a:ext uri="{0D108BD9-81ED-4DB2-BD59-A6C34878D82A}">
                    <a16:rowId xmlns:a16="http://schemas.microsoft.com/office/drawing/2014/main" val="10000"/>
                  </a:ext>
                </a:extLst>
              </a:tr>
              <a:tr h="1718776">
                <a:tc>
                  <a:txBody>
                    <a:bodyPr/>
                    <a:lstStyle/>
                    <a:p>
                      <a:pPr marL="0" marR="0" algn="just">
                        <a:spcBef>
                          <a:spcPts val="100"/>
                        </a:spcBef>
                        <a:spcAft>
                          <a:spcPts val="100"/>
                        </a:spcAft>
                      </a:pPr>
                      <a:r>
                        <a:rPr lang="en-GB" sz="2000" b="0" dirty="0">
                          <a:effectLst/>
                        </a:rPr>
                        <a:t>All Paraphrase Baseline</a:t>
                      </a:r>
                      <a:endParaRPr lang="en-US" sz="2000" b="0" dirty="0">
                        <a:effectLst/>
                      </a:endParaRPr>
                    </a:p>
                    <a:p>
                      <a:pPr marL="0" marR="0" algn="just">
                        <a:spcBef>
                          <a:spcPts val="100"/>
                        </a:spcBef>
                        <a:spcAft>
                          <a:spcPts val="100"/>
                        </a:spcAft>
                      </a:pPr>
                      <a:r>
                        <a:rPr lang="en-GB" sz="2000" b="0" dirty="0">
                          <a:effectLst/>
                        </a:rPr>
                        <a:t>(Corley &amp; </a:t>
                      </a:r>
                      <a:r>
                        <a:rPr lang="en-GB" sz="2000" b="0" dirty="0" err="1">
                          <a:effectLst/>
                        </a:rPr>
                        <a:t>Mihalcea</a:t>
                      </a:r>
                      <a:r>
                        <a:rPr lang="en-GB" sz="2000" b="0" dirty="0">
                          <a:effectLst/>
                        </a:rPr>
                        <a:t>, 2006)</a:t>
                      </a:r>
                      <a:endParaRPr lang="en-US" sz="2000" b="0" dirty="0">
                        <a:effectLst/>
                      </a:endParaRPr>
                    </a:p>
                    <a:p>
                      <a:pPr marL="0" marR="0" algn="just">
                        <a:spcBef>
                          <a:spcPts val="100"/>
                        </a:spcBef>
                        <a:spcAft>
                          <a:spcPts val="100"/>
                        </a:spcAft>
                      </a:pPr>
                      <a:r>
                        <a:rPr lang="en-GB" sz="2000" b="0" dirty="0">
                          <a:effectLst/>
                        </a:rPr>
                        <a:t>(</a:t>
                      </a:r>
                      <a:r>
                        <a:rPr lang="en-GB" sz="2000" b="0" dirty="0" err="1">
                          <a:effectLst/>
                        </a:rPr>
                        <a:t>Qiu</a:t>
                      </a:r>
                      <a:r>
                        <a:rPr lang="en-GB" sz="2000" b="0" dirty="0">
                          <a:effectLst/>
                        </a:rPr>
                        <a:t>, </a:t>
                      </a:r>
                      <a:r>
                        <a:rPr lang="en-GB" sz="2000" b="0" dirty="0" err="1">
                          <a:effectLst/>
                        </a:rPr>
                        <a:t>Kan</a:t>
                      </a:r>
                      <a:r>
                        <a:rPr lang="en-GB" sz="2000" b="0" dirty="0">
                          <a:effectLst/>
                        </a:rPr>
                        <a:t> &amp; Chua, 2006)</a:t>
                      </a:r>
                      <a:endParaRPr lang="en-US" sz="2000" b="0" dirty="0">
                        <a:effectLst/>
                      </a:endParaRPr>
                    </a:p>
                    <a:p>
                      <a:pPr marL="0" marR="0" algn="just">
                        <a:spcBef>
                          <a:spcPts val="100"/>
                        </a:spcBef>
                        <a:spcAft>
                          <a:spcPts val="100"/>
                        </a:spcAft>
                      </a:pPr>
                      <a:r>
                        <a:rPr lang="en-GB" sz="2000" b="0" dirty="0">
                          <a:effectLst/>
                        </a:rPr>
                        <a:t>(Fernando and Stevenson, 2008</a:t>
                      </a:r>
                      <a:r>
                        <a:rPr lang="en-GB" sz="2000" b="0" dirty="0" smtClean="0">
                          <a:effectLst/>
                        </a:rPr>
                        <a:t>)</a:t>
                      </a:r>
                      <a:endParaRPr lang="en-US" sz="2000" b="0" dirty="0">
                        <a:effectLst/>
                      </a:endParaRPr>
                    </a:p>
                    <a:p>
                      <a:pPr marL="0" marR="0" algn="just">
                        <a:spcBef>
                          <a:spcPts val="100"/>
                        </a:spcBef>
                        <a:spcAft>
                          <a:spcPts val="100"/>
                        </a:spcAft>
                      </a:pPr>
                      <a:r>
                        <a:rPr lang="en-GB" sz="2000" b="0" dirty="0">
                          <a:effectLst/>
                        </a:rPr>
                        <a:t>(</a:t>
                      </a:r>
                      <a:r>
                        <a:rPr lang="en-GB" sz="2000" b="0" dirty="0" err="1">
                          <a:effectLst/>
                        </a:rPr>
                        <a:t>Kozareva</a:t>
                      </a:r>
                      <a:r>
                        <a:rPr lang="en-GB" sz="2000" b="0" dirty="0">
                          <a:effectLst/>
                        </a:rPr>
                        <a:t> and </a:t>
                      </a:r>
                      <a:r>
                        <a:rPr lang="en-GB" sz="2000" b="0" dirty="0" err="1">
                          <a:effectLst/>
                        </a:rPr>
                        <a:t>Montoyo</a:t>
                      </a:r>
                      <a:r>
                        <a:rPr lang="en-GB" sz="2000" b="0" dirty="0">
                          <a:effectLst/>
                        </a:rPr>
                        <a:t>, 2006)</a:t>
                      </a:r>
                      <a:endParaRPr lang="en-US" sz="2000" b="0" dirty="0">
                        <a:effectLst/>
                        <a:latin typeface="Times New Roman"/>
                        <a:ea typeface="MS ??"/>
                        <a:cs typeface="Times"/>
                      </a:endParaRPr>
                    </a:p>
                  </a:txBody>
                  <a:tcPr marL="68580" marR="68580" marT="0" marB="0"/>
                </a:tc>
                <a:tc>
                  <a:txBody>
                    <a:bodyPr/>
                    <a:lstStyle/>
                    <a:p>
                      <a:pPr marL="0" marR="0" algn="just">
                        <a:spcBef>
                          <a:spcPts val="100"/>
                        </a:spcBef>
                        <a:spcAft>
                          <a:spcPts val="100"/>
                        </a:spcAft>
                      </a:pPr>
                      <a:r>
                        <a:rPr lang="en-GB" sz="2000" b="1" dirty="0">
                          <a:effectLst/>
                        </a:rPr>
                        <a:t>66.5%</a:t>
                      </a:r>
                      <a:endParaRPr lang="en-US" sz="2000" b="1" dirty="0">
                        <a:effectLst/>
                      </a:endParaRPr>
                    </a:p>
                    <a:p>
                      <a:pPr marL="0" marR="0" algn="just">
                        <a:spcBef>
                          <a:spcPts val="100"/>
                        </a:spcBef>
                        <a:spcAft>
                          <a:spcPts val="100"/>
                        </a:spcAft>
                      </a:pPr>
                      <a:r>
                        <a:rPr lang="en-GB" sz="2000" dirty="0">
                          <a:effectLst/>
                        </a:rPr>
                        <a:t>71.5%</a:t>
                      </a:r>
                      <a:endParaRPr lang="en-US" sz="2000" dirty="0">
                        <a:effectLst/>
                      </a:endParaRPr>
                    </a:p>
                    <a:p>
                      <a:pPr marL="0" marR="0" algn="just">
                        <a:spcBef>
                          <a:spcPts val="100"/>
                        </a:spcBef>
                        <a:spcAft>
                          <a:spcPts val="100"/>
                        </a:spcAft>
                      </a:pPr>
                      <a:r>
                        <a:rPr lang="en-GB" sz="2000" dirty="0">
                          <a:effectLst/>
                        </a:rPr>
                        <a:t>72.0%</a:t>
                      </a:r>
                      <a:endParaRPr lang="en-US" sz="2000" dirty="0">
                        <a:effectLst/>
                      </a:endParaRPr>
                    </a:p>
                    <a:p>
                      <a:pPr marL="0" marR="0" algn="just">
                        <a:spcBef>
                          <a:spcPts val="100"/>
                        </a:spcBef>
                        <a:spcAft>
                          <a:spcPts val="100"/>
                        </a:spcAft>
                      </a:pPr>
                      <a:r>
                        <a:rPr lang="en-GB" sz="2000" dirty="0">
                          <a:effectLst/>
                        </a:rPr>
                        <a:t>74.1</a:t>
                      </a:r>
                      <a:r>
                        <a:rPr lang="en-GB" sz="2000" dirty="0" smtClean="0">
                          <a:effectLst/>
                        </a:rPr>
                        <a:t>%</a:t>
                      </a:r>
                      <a:endParaRPr lang="en-US" sz="2000" dirty="0">
                        <a:effectLst/>
                      </a:endParaRPr>
                    </a:p>
                    <a:p>
                      <a:pPr marL="0" marR="0" algn="just">
                        <a:spcBef>
                          <a:spcPts val="100"/>
                        </a:spcBef>
                        <a:spcAft>
                          <a:spcPts val="100"/>
                        </a:spcAft>
                      </a:pPr>
                      <a:r>
                        <a:rPr lang="en-GB" sz="2000" dirty="0">
                          <a:effectLst/>
                        </a:rPr>
                        <a:t>76.6%</a:t>
                      </a:r>
                      <a:endParaRPr lang="en-US" sz="2000" dirty="0">
                        <a:effectLst/>
                        <a:latin typeface="Times New Roman"/>
                        <a:ea typeface="MS ??"/>
                        <a:cs typeface="Times"/>
                      </a:endParaRPr>
                    </a:p>
                  </a:txBody>
                  <a:tcPr marL="68580" marR="68580" marT="0" marB="0"/>
                </a:tc>
                <a:tc>
                  <a:txBody>
                    <a:bodyPr/>
                    <a:lstStyle/>
                    <a:p>
                      <a:pPr marL="0" marR="0" algn="just">
                        <a:spcBef>
                          <a:spcPts val="100"/>
                        </a:spcBef>
                        <a:spcAft>
                          <a:spcPts val="100"/>
                        </a:spcAft>
                      </a:pPr>
                      <a:r>
                        <a:rPr lang="en-GB" sz="2000" dirty="0">
                          <a:effectLst/>
                        </a:rPr>
                        <a:t>79.9%</a:t>
                      </a:r>
                      <a:endParaRPr lang="en-US" sz="2000" dirty="0">
                        <a:effectLst/>
                      </a:endParaRPr>
                    </a:p>
                    <a:p>
                      <a:pPr marL="0" marR="0" algn="just">
                        <a:spcBef>
                          <a:spcPts val="100"/>
                        </a:spcBef>
                        <a:spcAft>
                          <a:spcPts val="100"/>
                        </a:spcAft>
                      </a:pPr>
                      <a:r>
                        <a:rPr lang="en-GB" sz="2000" dirty="0">
                          <a:effectLst/>
                        </a:rPr>
                        <a:t>81.2%</a:t>
                      </a:r>
                      <a:endParaRPr lang="en-US" sz="2000" dirty="0">
                        <a:effectLst/>
                      </a:endParaRPr>
                    </a:p>
                    <a:p>
                      <a:pPr marL="0" marR="0" algn="just">
                        <a:spcBef>
                          <a:spcPts val="100"/>
                        </a:spcBef>
                        <a:spcAft>
                          <a:spcPts val="100"/>
                        </a:spcAft>
                      </a:pPr>
                      <a:r>
                        <a:rPr lang="en-GB" sz="2000" dirty="0">
                          <a:effectLst/>
                        </a:rPr>
                        <a:t>81.6%</a:t>
                      </a:r>
                      <a:endParaRPr lang="en-US" sz="2000" dirty="0">
                        <a:effectLst/>
                      </a:endParaRPr>
                    </a:p>
                    <a:p>
                      <a:pPr marL="0" marR="0" algn="just">
                        <a:spcBef>
                          <a:spcPts val="100"/>
                        </a:spcBef>
                        <a:spcAft>
                          <a:spcPts val="100"/>
                        </a:spcAft>
                      </a:pPr>
                      <a:r>
                        <a:rPr lang="en-GB" sz="2000" dirty="0">
                          <a:effectLst/>
                        </a:rPr>
                        <a:t>82.4</a:t>
                      </a:r>
                      <a:r>
                        <a:rPr lang="en-GB" sz="2000" dirty="0" smtClean="0">
                          <a:effectLst/>
                        </a:rPr>
                        <a:t>%</a:t>
                      </a:r>
                      <a:endParaRPr lang="en-US" sz="2000" dirty="0">
                        <a:effectLst/>
                      </a:endParaRPr>
                    </a:p>
                    <a:p>
                      <a:pPr marL="0" marR="0" algn="just">
                        <a:spcBef>
                          <a:spcPts val="100"/>
                        </a:spcBef>
                        <a:spcAft>
                          <a:spcPts val="100"/>
                        </a:spcAft>
                      </a:pPr>
                      <a:r>
                        <a:rPr lang="en-GB" sz="2000" dirty="0">
                          <a:effectLst/>
                        </a:rPr>
                        <a:t>79.6%</a:t>
                      </a:r>
                      <a:endParaRPr lang="en-US" sz="2000" dirty="0">
                        <a:effectLst/>
                        <a:latin typeface="Times New Roman"/>
                        <a:ea typeface="MS ??"/>
                        <a:cs typeface="Times"/>
                      </a:endParaRPr>
                    </a:p>
                  </a:txBody>
                  <a:tcPr marL="68580" marR="68580" marT="0" marB="0"/>
                </a:tc>
                <a:extLst>
                  <a:ext uri="{0D108BD9-81ED-4DB2-BD59-A6C34878D82A}">
                    <a16:rowId xmlns:a16="http://schemas.microsoft.com/office/drawing/2014/main" val="10001"/>
                  </a:ext>
                </a:extLst>
              </a:tr>
              <a:tr h="1185950">
                <a:tc>
                  <a:txBody>
                    <a:bodyPr/>
                    <a:lstStyle/>
                    <a:p>
                      <a:pPr marL="0" marR="0" algn="just">
                        <a:spcBef>
                          <a:spcPts val="100"/>
                        </a:spcBef>
                        <a:spcAft>
                          <a:spcPts val="100"/>
                        </a:spcAft>
                      </a:pPr>
                      <a:r>
                        <a:rPr lang="en-GB" sz="2000" b="0" dirty="0">
                          <a:effectLst/>
                        </a:rPr>
                        <a:t>(</a:t>
                      </a:r>
                      <a:r>
                        <a:rPr lang="en-GB" sz="2000" b="0" dirty="0" err="1">
                          <a:effectLst/>
                        </a:rPr>
                        <a:t>Socher</a:t>
                      </a:r>
                      <a:r>
                        <a:rPr lang="en-GB" sz="2000" b="0" dirty="0">
                          <a:effectLst/>
                        </a:rPr>
                        <a:t> et al, 2011)</a:t>
                      </a:r>
                      <a:endParaRPr lang="en-US" sz="2000" b="0" dirty="0">
                        <a:effectLst/>
                      </a:endParaRPr>
                    </a:p>
                    <a:p>
                      <a:pPr marL="0" marR="0" algn="just">
                        <a:spcBef>
                          <a:spcPts val="100"/>
                        </a:spcBef>
                        <a:spcAft>
                          <a:spcPts val="100"/>
                        </a:spcAft>
                      </a:pPr>
                      <a:r>
                        <a:rPr lang="en-GB" sz="2000" b="0" dirty="0">
                          <a:effectLst/>
                        </a:rPr>
                        <a:t>(</a:t>
                      </a:r>
                      <a:r>
                        <a:rPr lang="en-GB" sz="2000" b="0" dirty="0" err="1">
                          <a:effectLst/>
                        </a:rPr>
                        <a:t>Madnani</a:t>
                      </a:r>
                      <a:r>
                        <a:rPr lang="en-GB" sz="2000" b="0" dirty="0">
                          <a:effectLst/>
                        </a:rPr>
                        <a:t>, </a:t>
                      </a:r>
                      <a:r>
                        <a:rPr lang="en-GB" sz="2000" b="0" dirty="0" err="1">
                          <a:effectLst/>
                        </a:rPr>
                        <a:t>Tetreault</a:t>
                      </a:r>
                      <a:r>
                        <a:rPr lang="en-GB" sz="2000" b="0" dirty="0">
                          <a:effectLst/>
                        </a:rPr>
                        <a:t> &amp; </a:t>
                      </a:r>
                      <a:r>
                        <a:rPr lang="en-GB" sz="2000" b="0" dirty="0" err="1">
                          <a:effectLst/>
                        </a:rPr>
                        <a:t>Chodorow</a:t>
                      </a:r>
                      <a:r>
                        <a:rPr lang="en-GB" sz="2000" b="0" dirty="0">
                          <a:effectLst/>
                        </a:rPr>
                        <a:t>, 2012)</a:t>
                      </a:r>
                      <a:endParaRPr lang="en-US" sz="2000" b="0" dirty="0">
                        <a:effectLst/>
                      </a:endParaRPr>
                    </a:p>
                    <a:p>
                      <a:pPr marL="0" marR="0" algn="just">
                        <a:spcBef>
                          <a:spcPts val="100"/>
                        </a:spcBef>
                        <a:spcAft>
                          <a:spcPts val="100"/>
                        </a:spcAft>
                      </a:pPr>
                      <a:r>
                        <a:rPr lang="en-GB" sz="2000" b="1" dirty="0">
                          <a:effectLst/>
                        </a:rPr>
                        <a:t>QAP</a:t>
                      </a:r>
                      <a:endParaRPr lang="en-US" sz="2000" b="1" dirty="0">
                        <a:effectLst/>
                        <a:latin typeface="Times New Roman"/>
                        <a:ea typeface="MS ??"/>
                        <a:cs typeface="Times"/>
                      </a:endParaRPr>
                    </a:p>
                  </a:txBody>
                  <a:tcPr marL="68580" marR="68580" marT="0" marB="0"/>
                </a:tc>
                <a:tc>
                  <a:txBody>
                    <a:bodyPr/>
                    <a:lstStyle/>
                    <a:p>
                      <a:pPr marL="0" marR="0" algn="just">
                        <a:spcBef>
                          <a:spcPts val="100"/>
                        </a:spcBef>
                        <a:spcAft>
                          <a:spcPts val="100"/>
                        </a:spcAft>
                      </a:pPr>
                      <a:r>
                        <a:rPr lang="en-GB" sz="2000" dirty="0">
                          <a:effectLst/>
                        </a:rPr>
                        <a:t>76.8%</a:t>
                      </a:r>
                      <a:endParaRPr lang="en-US" sz="2000" dirty="0">
                        <a:effectLst/>
                      </a:endParaRPr>
                    </a:p>
                    <a:p>
                      <a:pPr marL="0" marR="0" algn="just">
                        <a:spcBef>
                          <a:spcPts val="100"/>
                        </a:spcBef>
                        <a:spcAft>
                          <a:spcPts val="100"/>
                        </a:spcAft>
                      </a:pPr>
                      <a:r>
                        <a:rPr lang="en-GB" sz="2000" dirty="0">
                          <a:effectLst/>
                        </a:rPr>
                        <a:t>77.4%</a:t>
                      </a:r>
                      <a:endParaRPr lang="en-US" sz="2000" dirty="0">
                        <a:effectLst/>
                      </a:endParaRPr>
                    </a:p>
                    <a:p>
                      <a:pPr marL="0" marR="0" algn="just">
                        <a:spcBef>
                          <a:spcPts val="100"/>
                        </a:spcBef>
                        <a:spcAft>
                          <a:spcPts val="100"/>
                        </a:spcAft>
                      </a:pPr>
                      <a:r>
                        <a:rPr lang="en-GB" sz="2000" b="1" dirty="0">
                          <a:effectLst/>
                        </a:rPr>
                        <a:t>77.6%</a:t>
                      </a:r>
                      <a:endParaRPr lang="en-US" sz="2000" b="1" dirty="0">
                        <a:effectLst/>
                        <a:latin typeface="Times New Roman"/>
                        <a:ea typeface="MS ??"/>
                        <a:cs typeface="Times"/>
                      </a:endParaRPr>
                    </a:p>
                  </a:txBody>
                  <a:tcPr marL="68580" marR="68580" marT="0" marB="0"/>
                </a:tc>
                <a:tc>
                  <a:txBody>
                    <a:bodyPr/>
                    <a:lstStyle/>
                    <a:p>
                      <a:pPr marL="0" marR="0" algn="just">
                        <a:spcBef>
                          <a:spcPts val="100"/>
                        </a:spcBef>
                        <a:spcAft>
                          <a:spcPts val="100"/>
                        </a:spcAft>
                      </a:pPr>
                      <a:r>
                        <a:rPr lang="en-GB" sz="2000" dirty="0">
                          <a:effectLst/>
                        </a:rPr>
                        <a:t>83.6%</a:t>
                      </a:r>
                      <a:endParaRPr lang="en-US" sz="2000" dirty="0">
                        <a:effectLst/>
                      </a:endParaRPr>
                    </a:p>
                    <a:p>
                      <a:pPr marL="0" marR="0" algn="just">
                        <a:spcBef>
                          <a:spcPts val="100"/>
                        </a:spcBef>
                        <a:spcAft>
                          <a:spcPts val="100"/>
                        </a:spcAft>
                      </a:pPr>
                      <a:r>
                        <a:rPr lang="en-GB" sz="2000" dirty="0">
                          <a:effectLst/>
                        </a:rPr>
                        <a:t>84.1%</a:t>
                      </a:r>
                      <a:endParaRPr lang="en-US" sz="2000" dirty="0">
                        <a:effectLst/>
                      </a:endParaRPr>
                    </a:p>
                    <a:p>
                      <a:pPr marL="0" marR="0" algn="just">
                        <a:spcBef>
                          <a:spcPts val="100"/>
                        </a:spcBef>
                        <a:spcAft>
                          <a:spcPts val="100"/>
                        </a:spcAft>
                      </a:pPr>
                      <a:r>
                        <a:rPr lang="en-GB" sz="2000" dirty="0">
                          <a:effectLst/>
                        </a:rPr>
                        <a:t>83.6%</a:t>
                      </a:r>
                      <a:endParaRPr lang="en-US" sz="2000" dirty="0">
                        <a:effectLst/>
                        <a:latin typeface="Times New Roman"/>
                        <a:ea typeface="MS ??"/>
                        <a:cs typeface="Times"/>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368555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QAP Limitations</a:t>
            </a:r>
            <a:endParaRPr lang="en-US" b="1" dirty="0"/>
          </a:p>
        </p:txBody>
      </p:sp>
      <p:sp>
        <p:nvSpPr>
          <p:cNvPr id="3" name="Content Placeholder 2"/>
          <p:cNvSpPr>
            <a:spLocks noGrp="1"/>
          </p:cNvSpPr>
          <p:nvPr>
            <p:ph idx="1"/>
          </p:nvPr>
        </p:nvSpPr>
        <p:spPr/>
        <p:txBody>
          <a:bodyPr>
            <a:normAutofit/>
          </a:bodyPr>
          <a:lstStyle/>
          <a:p>
            <a:r>
              <a:rPr lang="en-US" dirty="0" smtClean="0"/>
              <a:t>QAP methods offers best reported results on MSRP</a:t>
            </a:r>
          </a:p>
          <a:p>
            <a:r>
              <a:rPr lang="en-US" dirty="0" smtClean="0"/>
              <a:t>Some Limitations of the proposed method</a:t>
            </a:r>
          </a:p>
          <a:p>
            <a:pPr lvl="1"/>
            <a:r>
              <a:rPr lang="en-US" dirty="0" smtClean="0"/>
              <a:t>Limited to average sentences</a:t>
            </a:r>
          </a:p>
          <a:p>
            <a:pPr lvl="1"/>
            <a:r>
              <a:rPr lang="en-US" dirty="0" smtClean="0"/>
              <a:t>Ignores context</a:t>
            </a:r>
          </a:p>
          <a:p>
            <a:pPr lvl="1"/>
            <a:r>
              <a:rPr lang="en-US" dirty="0" smtClean="0"/>
              <a:t>Ignores pragmatics</a:t>
            </a:r>
          </a:p>
          <a:p>
            <a:pPr lvl="1"/>
            <a:endParaRPr lang="en-US" dirty="0" smtClean="0"/>
          </a:p>
          <a:p>
            <a:endParaRPr lang="en-US" dirty="0" smtClean="0"/>
          </a:p>
          <a:p>
            <a:r>
              <a:rPr lang="en-US" dirty="0" smtClean="0"/>
              <a:t>Future directions</a:t>
            </a:r>
          </a:p>
          <a:p>
            <a:pPr lvl="1"/>
            <a:r>
              <a:rPr lang="en-US" dirty="0" smtClean="0"/>
              <a:t>Use QAP as an alignment step</a:t>
            </a:r>
          </a:p>
        </p:txBody>
      </p:sp>
      <p:graphicFrame>
        <p:nvGraphicFramePr>
          <p:cNvPr id="4" name="Table 3"/>
          <p:cNvGraphicFramePr>
            <a:graphicFrameLocks noGrp="1"/>
          </p:cNvGraphicFramePr>
          <p:nvPr>
            <p:extLst/>
          </p:nvPr>
        </p:nvGraphicFramePr>
        <p:xfrm>
          <a:off x="2057400" y="4191000"/>
          <a:ext cx="8305800" cy="685800"/>
        </p:xfrm>
        <a:graphic>
          <a:graphicData uri="http://schemas.openxmlformats.org/drawingml/2006/table">
            <a:tbl>
              <a:tblPr firstRow="1" firstCol="1" bandRow="1" bandCol="1">
                <a:tableStyleId>{3C2FFA5D-87B4-456A-9821-1D502468CF0F}</a:tableStyleId>
              </a:tblPr>
              <a:tblGrid>
                <a:gridCol w="3964875">
                  <a:extLst>
                    <a:ext uri="{9D8B030D-6E8A-4147-A177-3AD203B41FA5}">
                      <a16:colId xmlns:a16="http://schemas.microsoft.com/office/drawing/2014/main" val="20000"/>
                    </a:ext>
                  </a:extLst>
                </a:gridCol>
                <a:gridCol w="4340925">
                  <a:extLst>
                    <a:ext uri="{9D8B030D-6E8A-4147-A177-3AD203B41FA5}">
                      <a16:colId xmlns:a16="http://schemas.microsoft.com/office/drawing/2014/main" val="20001"/>
                    </a:ext>
                  </a:extLst>
                </a:gridCol>
              </a:tblGrid>
              <a:tr h="685800">
                <a:tc>
                  <a:txBody>
                    <a:bodyPr/>
                    <a:lstStyle/>
                    <a:p>
                      <a:pPr marL="0" marR="0" algn="just">
                        <a:lnSpc>
                          <a:spcPts val="1200"/>
                        </a:lnSpc>
                        <a:spcBef>
                          <a:spcPts val="0"/>
                        </a:spcBef>
                        <a:spcAft>
                          <a:spcPts val="0"/>
                        </a:spcAft>
                      </a:pPr>
                      <a:endParaRPr lang="en-US" sz="1800" dirty="0" smtClean="0">
                        <a:effectLst/>
                      </a:endParaRPr>
                    </a:p>
                    <a:p>
                      <a:pPr marL="0" marR="0" algn="just">
                        <a:lnSpc>
                          <a:spcPts val="1200"/>
                        </a:lnSpc>
                        <a:spcBef>
                          <a:spcPts val="0"/>
                        </a:spcBef>
                        <a:spcAft>
                          <a:spcPts val="0"/>
                        </a:spcAft>
                      </a:pPr>
                      <a:r>
                        <a:rPr lang="en-US" sz="1800" dirty="0" smtClean="0">
                          <a:effectLst/>
                        </a:rPr>
                        <a:t>Prime </a:t>
                      </a:r>
                      <a:r>
                        <a:rPr lang="en-US" sz="1800" dirty="0">
                          <a:effectLst/>
                        </a:rPr>
                        <a:t>Minister Junichiro Koizumi must be counting his lucky stars.</a:t>
                      </a:r>
                      <a:endParaRPr lang="en-US" sz="1800" dirty="0">
                        <a:effectLst/>
                        <a:latin typeface="Times New Roman"/>
                        <a:ea typeface="MS ??"/>
                        <a:cs typeface="Times"/>
                      </a:endParaRPr>
                    </a:p>
                  </a:txBody>
                  <a:tcPr marL="68580" marR="68580" marT="0" marB="0"/>
                </a:tc>
                <a:tc>
                  <a:txBody>
                    <a:bodyPr/>
                    <a:lstStyle/>
                    <a:p>
                      <a:pPr marL="0" marR="0" algn="just">
                        <a:lnSpc>
                          <a:spcPts val="1200"/>
                        </a:lnSpc>
                        <a:spcBef>
                          <a:spcPts val="0"/>
                        </a:spcBef>
                        <a:spcAft>
                          <a:spcPts val="0"/>
                        </a:spcAft>
                      </a:pPr>
                      <a:endParaRPr lang="en-US" sz="1800" dirty="0" smtClean="0">
                        <a:effectLst/>
                      </a:endParaRPr>
                    </a:p>
                    <a:p>
                      <a:pPr marL="0" marR="0" algn="just">
                        <a:lnSpc>
                          <a:spcPts val="1200"/>
                        </a:lnSpc>
                        <a:spcBef>
                          <a:spcPts val="0"/>
                        </a:spcBef>
                        <a:spcAft>
                          <a:spcPts val="0"/>
                        </a:spcAft>
                      </a:pPr>
                      <a:r>
                        <a:rPr lang="en-US" sz="1800" dirty="0" smtClean="0">
                          <a:effectLst/>
                        </a:rPr>
                        <a:t>Prime </a:t>
                      </a:r>
                      <a:r>
                        <a:rPr lang="en-US" sz="1800" dirty="0">
                          <a:effectLst/>
                        </a:rPr>
                        <a:t>Minister Junichiro Koizumi has all but popped the champagne bottle.</a:t>
                      </a:r>
                      <a:endParaRPr lang="en-US" sz="1800" dirty="0">
                        <a:effectLst/>
                        <a:latin typeface="Times New Roman"/>
                        <a:ea typeface="MS ??"/>
                        <a:cs typeface="Times"/>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27223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Assessment</a:t>
            </a:r>
            <a:endParaRPr lang="en-US" b="1" dirty="0"/>
          </a:p>
        </p:txBody>
      </p:sp>
      <p:sp>
        <p:nvSpPr>
          <p:cNvPr id="3" name="Content Placeholder 2"/>
          <p:cNvSpPr>
            <a:spLocks noGrp="1"/>
          </p:cNvSpPr>
          <p:nvPr>
            <p:ph idx="1"/>
          </p:nvPr>
        </p:nvSpPr>
        <p:spPr/>
        <p:txBody>
          <a:bodyPr/>
          <a:lstStyle/>
          <a:p>
            <a:r>
              <a:rPr lang="en-US" dirty="0" smtClean="0"/>
              <a:t>Discriminative</a:t>
            </a:r>
          </a:p>
          <a:p>
            <a:pPr lvl="1"/>
            <a:r>
              <a:rPr lang="en-US" dirty="0" smtClean="0"/>
              <a:t>Multiple Choice</a:t>
            </a:r>
          </a:p>
          <a:p>
            <a:pPr lvl="1"/>
            <a:r>
              <a:rPr lang="en-US" dirty="0" smtClean="0"/>
              <a:t>Pros: convenience, cost-efficient, scalable</a:t>
            </a:r>
          </a:p>
          <a:p>
            <a:pPr lvl="1"/>
            <a:r>
              <a:rPr lang="en-US" dirty="0" smtClean="0"/>
              <a:t>Cons: it does not reveal learner’s true mental model</a:t>
            </a:r>
          </a:p>
          <a:p>
            <a:pPr lvl="1"/>
            <a:endParaRPr lang="en-US" dirty="0"/>
          </a:p>
          <a:p>
            <a:r>
              <a:rPr lang="en-US" dirty="0" smtClean="0"/>
              <a:t>Generative/Constructed</a:t>
            </a:r>
            <a:endParaRPr lang="en-US" dirty="0" smtClean="0"/>
          </a:p>
          <a:p>
            <a:pPr lvl="1"/>
            <a:r>
              <a:rPr lang="en-US" dirty="0"/>
              <a:t>Free r</a:t>
            </a:r>
            <a:r>
              <a:rPr lang="en-US" dirty="0" smtClean="0"/>
              <a:t>esponse to a question</a:t>
            </a:r>
            <a:endParaRPr lang="en-US" dirty="0"/>
          </a:p>
          <a:p>
            <a:pPr lvl="1"/>
            <a:r>
              <a:rPr lang="en-US" dirty="0" smtClean="0"/>
              <a:t>Pros</a:t>
            </a:r>
            <a:r>
              <a:rPr lang="en-US" dirty="0" smtClean="0"/>
              <a:t>: reveals learner’s true mental model, more realistic</a:t>
            </a:r>
          </a:p>
          <a:p>
            <a:pPr lvl="1"/>
            <a:r>
              <a:rPr lang="en-US" dirty="0" smtClean="0"/>
              <a:t>Cons: non-scalable, extremely expensive at scale </a:t>
            </a:r>
            <a:endParaRPr lang="en-US" dirty="0"/>
          </a:p>
        </p:txBody>
      </p:sp>
      <p:sp>
        <p:nvSpPr>
          <p:cNvPr id="5" name="TextBox 4"/>
          <p:cNvSpPr txBox="1"/>
          <p:nvPr/>
        </p:nvSpPr>
        <p:spPr>
          <a:xfrm>
            <a:off x="8758518" y="4001294"/>
            <a:ext cx="2978472" cy="923330"/>
          </a:xfrm>
          <a:prstGeom prst="rect">
            <a:avLst/>
          </a:prstGeom>
          <a:noFill/>
        </p:spPr>
        <p:txBody>
          <a:bodyPr wrap="square" rtlCol="0">
            <a:spAutoFit/>
          </a:bodyPr>
          <a:lstStyle/>
          <a:p>
            <a:r>
              <a:rPr lang="en-US" b="1" dirty="0" smtClean="0"/>
              <a:t>Question?</a:t>
            </a:r>
            <a:endParaRPr lang="en-US" b="1" dirty="0"/>
          </a:p>
          <a:p>
            <a:r>
              <a:rPr lang="en-US" b="1" dirty="0">
                <a:solidFill>
                  <a:srgbClr val="FF0000"/>
                </a:solidFill>
              </a:rPr>
              <a:t> </a:t>
            </a:r>
            <a:r>
              <a:rPr lang="en-US" b="1" dirty="0" smtClean="0">
                <a:solidFill>
                  <a:srgbClr val="FF0000"/>
                </a:solidFill>
              </a:rPr>
              <a:t>    Oh, my God, do I really </a:t>
            </a:r>
          </a:p>
          <a:p>
            <a:r>
              <a:rPr lang="en-US" b="1" dirty="0">
                <a:solidFill>
                  <a:srgbClr val="FF0000"/>
                </a:solidFill>
              </a:rPr>
              <a:t> </a:t>
            </a:r>
            <a:r>
              <a:rPr lang="en-US" b="1" dirty="0" smtClean="0">
                <a:solidFill>
                  <a:srgbClr val="FF0000"/>
                </a:solidFill>
              </a:rPr>
              <a:t>    have to write an answer?</a:t>
            </a: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183" y="2073096"/>
            <a:ext cx="2978472" cy="15457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4302" y="4926362"/>
            <a:ext cx="2754354" cy="183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16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3201"/>
            <a:ext cx="7772400" cy="1362075"/>
          </a:xfrm>
        </p:spPr>
        <p:txBody>
          <a:bodyPr>
            <a:normAutofit fontScale="90000"/>
          </a:bodyPr>
          <a:lstStyle/>
          <a:p>
            <a:pPr algn="ctr"/>
            <a:r>
              <a:rPr lang="en-US" sz="6700" b="1" dirty="0">
                <a:solidFill>
                  <a:srgbClr val="0070C0"/>
                </a:solidFill>
              </a:rPr>
              <a:t>SEMILAR</a:t>
            </a:r>
            <a:r>
              <a:rPr lang="en-US" dirty="0" smtClean="0"/>
              <a:t/>
            </a:r>
            <a:br>
              <a:rPr lang="en-US" dirty="0" smtClean="0"/>
            </a:br>
            <a:r>
              <a:rPr lang="en-US" sz="3600" b="1" dirty="0"/>
              <a:t>The </a:t>
            </a:r>
            <a:r>
              <a:rPr lang="en-US" sz="3600" b="1" dirty="0" err="1">
                <a:solidFill>
                  <a:srgbClr val="0070C0"/>
                </a:solidFill>
              </a:rPr>
              <a:t>SEM</a:t>
            </a:r>
            <a:r>
              <a:rPr lang="en-US" sz="3600" b="1" dirty="0" err="1"/>
              <a:t>antic</a:t>
            </a:r>
            <a:r>
              <a:rPr lang="en-US" sz="3600" b="1" dirty="0"/>
              <a:t> </a:t>
            </a:r>
            <a:r>
              <a:rPr lang="en-US" sz="3600" b="1" dirty="0" err="1"/>
              <a:t>si</a:t>
            </a:r>
            <a:r>
              <a:rPr lang="en-US" sz="3600" b="1" dirty="0" err="1">
                <a:solidFill>
                  <a:srgbClr val="0070C0"/>
                </a:solidFill>
              </a:rPr>
              <a:t>MILAR</a:t>
            </a:r>
            <a:r>
              <a:rPr lang="en-US" sz="3600" b="1" dirty="0" err="1"/>
              <a:t>ity</a:t>
            </a:r>
            <a:r>
              <a:rPr lang="en-US" sz="3600" b="1" dirty="0"/>
              <a:t> Toolkit</a:t>
            </a:r>
            <a:br>
              <a:rPr lang="en-US" sz="3600" b="1" dirty="0"/>
            </a:br>
            <a:r>
              <a:rPr lang="en-US" dirty="0" smtClean="0">
                <a:hlinkClick r:id="rId2"/>
              </a:rPr>
              <a:t/>
            </a:r>
            <a:br>
              <a:rPr lang="en-US" dirty="0" smtClean="0">
                <a:hlinkClick r:id="rId2"/>
              </a:rPr>
            </a:br>
            <a:r>
              <a:rPr lang="en-US" b="1" dirty="0" smtClean="0">
                <a:hlinkClick r:id="rId2"/>
              </a:rPr>
              <a:t>www.semanticsimilarity.org</a:t>
            </a:r>
            <a:r>
              <a:rPr lang="en-US" b="1" dirty="0" smtClean="0"/>
              <a:t> </a:t>
            </a:r>
            <a:endParaRPr lang="en-US" b="1" dirty="0"/>
          </a:p>
        </p:txBody>
      </p:sp>
    </p:spTree>
    <p:extLst>
      <p:ext uri="{BB962C8B-B14F-4D97-AF65-F5344CB8AC3E}">
        <p14:creationId xmlns:p14="http://schemas.microsoft.com/office/powerpoint/2010/main" val="4248706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6" y="-51239"/>
            <a:ext cx="12161313" cy="1325563"/>
          </a:xfrm>
        </p:spPr>
        <p:txBody>
          <a:bodyPr/>
          <a:lstStyle/>
          <a:p>
            <a:r>
              <a:rPr lang="en-US" b="1" dirty="0">
                <a:solidFill>
                  <a:srgbClr val="FF0000"/>
                </a:solidFill>
                <a:latin typeface="Arial" panose="020B0604020202020204" pitchFamily="34" charset="0"/>
                <a:cs typeface="Arial" panose="020B0604020202020204" pitchFamily="34" charset="0"/>
              </a:rPr>
              <a:t>SEMILAR</a:t>
            </a:r>
            <a:r>
              <a:rPr lang="en-US" b="1" dirty="0">
                <a:latin typeface="Arial" panose="020B0604020202020204" pitchFamily="34" charset="0"/>
                <a:cs typeface="Arial" panose="020B0604020202020204" pitchFamily="34" charset="0"/>
              </a:rPr>
              <a:t>: The </a:t>
            </a:r>
            <a:r>
              <a:rPr lang="en-US" b="1" dirty="0" err="1">
                <a:solidFill>
                  <a:srgbClr val="FF0000"/>
                </a:solidFill>
                <a:latin typeface="Arial" panose="020B0604020202020204" pitchFamily="34" charset="0"/>
                <a:cs typeface="Arial" panose="020B0604020202020204" pitchFamily="34" charset="0"/>
              </a:rPr>
              <a:t>SEM</a:t>
            </a:r>
            <a:r>
              <a:rPr lang="en-US" b="1" dirty="0" err="1">
                <a:latin typeface="Arial" panose="020B0604020202020204" pitchFamily="34" charset="0"/>
                <a:cs typeface="Arial" panose="020B0604020202020204" pitchFamily="34" charset="0"/>
              </a:rPr>
              <a:t>antic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Semi</a:t>
            </a:r>
            <a:r>
              <a:rPr lang="en-US" b="1" dirty="0" err="1">
                <a:solidFill>
                  <a:srgbClr val="FF0000"/>
                </a:solidFill>
                <a:latin typeface="Arial" panose="020B0604020202020204" pitchFamily="34" charset="0"/>
                <a:cs typeface="Arial" panose="020B0604020202020204" pitchFamily="34" charset="0"/>
              </a:rPr>
              <a:t>LAR</a:t>
            </a:r>
            <a:r>
              <a:rPr lang="en-US" b="1" dirty="0" err="1">
                <a:latin typeface="Arial" panose="020B0604020202020204" pitchFamily="34" charset="0"/>
                <a:cs typeface="Arial" panose="020B0604020202020204" pitchFamily="34" charset="0"/>
              </a:rPr>
              <a:t>ity</a:t>
            </a:r>
            <a:r>
              <a:rPr lang="en-US" b="1" dirty="0">
                <a:latin typeface="Arial" panose="020B0604020202020204" pitchFamily="34" charset="0"/>
                <a:cs typeface="Arial" panose="020B0604020202020204" pitchFamily="34" charset="0"/>
              </a:rPr>
              <a:t> Toolkit</a:t>
            </a:r>
          </a:p>
        </p:txBody>
      </p:sp>
      <p:sp>
        <p:nvSpPr>
          <p:cNvPr id="3" name="Content Placeholder 2"/>
          <p:cNvSpPr>
            <a:spLocks noGrp="1"/>
          </p:cNvSpPr>
          <p:nvPr>
            <p:ph idx="1"/>
          </p:nvPr>
        </p:nvSpPr>
        <p:spPr>
          <a:xfrm>
            <a:off x="278182" y="1173443"/>
            <a:ext cx="6366735" cy="1060525"/>
          </a:xfrm>
        </p:spPr>
        <p:txBody>
          <a:bodyPr>
            <a:normAutofit fontScale="92500"/>
          </a:bodyPr>
          <a:lstStyle/>
          <a:p>
            <a:r>
              <a:rPr lang="en-US" sz="2400" b="1" i="1" dirty="0">
                <a:solidFill>
                  <a:srgbClr val="7030A0"/>
                </a:solidFill>
              </a:rPr>
              <a:t>one-stop-shop for investigating, annotating, and authoring methods for assessing the semantic similarity of texts of any level of granularity.</a:t>
            </a:r>
          </a:p>
          <a:p>
            <a:endParaRPr lang="en-US" dirty="0">
              <a:solidFill>
                <a:srgbClr val="7030A0"/>
              </a:solidFill>
            </a:endParaRPr>
          </a:p>
        </p:txBody>
      </p:sp>
      <p:sp>
        <p:nvSpPr>
          <p:cNvPr id="4" name="Content Placeholder 2"/>
          <p:cNvSpPr txBox="1">
            <a:spLocks/>
          </p:cNvSpPr>
          <p:nvPr/>
        </p:nvSpPr>
        <p:spPr>
          <a:xfrm>
            <a:off x="-400172" y="2432676"/>
            <a:ext cx="7390504" cy="36934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easy access to semantic similarity methods that work at </a:t>
            </a:r>
            <a:r>
              <a:rPr lang="en-US" b="1" dirty="0"/>
              <a:t>different levels of text granularity</a:t>
            </a:r>
            <a:r>
              <a:rPr lang="en-US" dirty="0"/>
              <a:t>:</a:t>
            </a:r>
          </a:p>
          <a:p>
            <a:pPr lvl="2"/>
            <a:r>
              <a:rPr lang="en-US" dirty="0"/>
              <a:t>word-to-word, sentence-to-sentence, paragraph-to-paragraph, document-to-document, or a combination;</a:t>
            </a:r>
          </a:p>
          <a:p>
            <a:pPr lvl="1"/>
            <a:r>
              <a:rPr lang="en-US" dirty="0"/>
              <a:t>easy access to semantic similarity methods from </a:t>
            </a:r>
            <a:r>
              <a:rPr lang="en-US" b="1" dirty="0"/>
              <a:t>the same user-friendly interface and/or library</a:t>
            </a:r>
            <a:r>
              <a:rPr lang="en-US" dirty="0"/>
              <a:t>;</a:t>
            </a:r>
          </a:p>
          <a:p>
            <a:pPr lvl="1"/>
            <a:r>
              <a:rPr lang="en-US" dirty="0"/>
              <a:t>a common environment for that allows </a:t>
            </a:r>
            <a:r>
              <a:rPr lang="en-US" b="1" dirty="0"/>
              <a:t>systematic and fair comparison of semantic similarity methods</a:t>
            </a:r>
            <a:r>
              <a:rPr lang="en-US" dirty="0"/>
              <a:t>.</a:t>
            </a:r>
          </a:p>
          <a:p>
            <a:pPr lvl="1"/>
            <a:r>
              <a:rPr lang="en-US" dirty="0"/>
              <a:t>facilities to manually annotate texts with semantic similarity relations using a graphical user interface that make such annotations easier for experts (see the </a:t>
            </a:r>
            <a:r>
              <a:rPr lang="en-US" b="1" dirty="0"/>
              <a:t>SEMILAT component - the </a:t>
            </a:r>
            <a:r>
              <a:rPr lang="en-US" b="1" dirty="0" err="1"/>
              <a:t>SEMantic</a:t>
            </a:r>
            <a:r>
              <a:rPr lang="en-US" b="1" dirty="0"/>
              <a:t> similarity Annotation Tool</a:t>
            </a:r>
            <a:r>
              <a:rPr lang="en-US" dirty="0"/>
              <a:t>).</a:t>
            </a:r>
          </a:p>
          <a:p>
            <a:pPr lvl="1"/>
            <a:r>
              <a:rPr lang="en-US" b="1" dirty="0"/>
              <a:t>Other resources </a:t>
            </a:r>
            <a:r>
              <a:rPr lang="en-US" dirty="0"/>
              <a:t>such as semantic spaces or word term frequencies or pointwise mutual information (PMI) values extracted from large corpora such as Wikipedia.</a:t>
            </a:r>
          </a:p>
          <a:p>
            <a:endParaRPr lang="en-US" dirty="0"/>
          </a:p>
        </p:txBody>
      </p:sp>
      <p:pic>
        <p:nvPicPr>
          <p:cNvPr id="6" name="Picture 5"/>
          <p:cNvPicPr>
            <a:picLocks noChangeAspect="1"/>
          </p:cNvPicPr>
          <p:nvPr/>
        </p:nvPicPr>
        <p:blipFill>
          <a:blip r:embed="rId2"/>
          <a:stretch>
            <a:fillRect/>
          </a:stretch>
        </p:blipFill>
        <p:spPr>
          <a:xfrm>
            <a:off x="6644917" y="1853901"/>
            <a:ext cx="4410527" cy="2204631"/>
          </a:xfrm>
          <a:prstGeom prst="rect">
            <a:avLst/>
          </a:prstGeom>
        </p:spPr>
      </p:pic>
      <p:pic>
        <p:nvPicPr>
          <p:cNvPr id="7" name="Picture 6"/>
          <p:cNvPicPr>
            <a:picLocks noChangeAspect="1"/>
          </p:cNvPicPr>
          <p:nvPr/>
        </p:nvPicPr>
        <p:blipFill>
          <a:blip r:embed="rId3"/>
          <a:stretch>
            <a:fillRect/>
          </a:stretch>
        </p:blipFill>
        <p:spPr>
          <a:xfrm>
            <a:off x="7375924" y="4293495"/>
            <a:ext cx="3428963" cy="1941587"/>
          </a:xfrm>
          <a:prstGeom prst="rect">
            <a:avLst/>
          </a:prstGeom>
        </p:spPr>
      </p:pic>
      <p:sp>
        <p:nvSpPr>
          <p:cNvPr id="8" name="5-Point Star 7"/>
          <p:cNvSpPr/>
          <p:nvPr/>
        </p:nvSpPr>
        <p:spPr>
          <a:xfrm>
            <a:off x="6990332" y="1055063"/>
            <a:ext cx="503339" cy="4393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7546773" y="1043650"/>
            <a:ext cx="4534383" cy="461665"/>
          </a:xfrm>
          <a:prstGeom prst="rect">
            <a:avLst/>
          </a:prstGeom>
          <a:noFill/>
        </p:spPr>
        <p:txBody>
          <a:bodyPr wrap="none" rtlCol="0">
            <a:spAutoFit/>
          </a:bodyPr>
          <a:lstStyle/>
          <a:p>
            <a:r>
              <a:rPr lang="en-US" sz="2400" b="1" dirty="0"/>
              <a:t>WINNER of SEMEVAL Competition</a:t>
            </a:r>
          </a:p>
        </p:txBody>
      </p:sp>
      <p:sp>
        <p:nvSpPr>
          <p:cNvPr id="5" name="Content Placeholder 2"/>
          <p:cNvSpPr txBox="1">
            <a:spLocks/>
          </p:cNvSpPr>
          <p:nvPr/>
        </p:nvSpPr>
        <p:spPr>
          <a:xfrm>
            <a:off x="10656826" y="2074087"/>
            <a:ext cx="1393945" cy="3183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Since release in August </a:t>
            </a:r>
            <a:r>
              <a:rPr lang="en-US" sz="1200" b="1" dirty="0" smtClean="0">
                <a:latin typeface="Arial" panose="020B0604020202020204" pitchFamily="34" charset="0"/>
                <a:cs typeface="Arial" panose="020B0604020202020204" pitchFamily="34" charset="0"/>
              </a:rPr>
              <a:t>2013</a:t>
            </a:r>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74,000+ visits</a:t>
            </a:r>
          </a:p>
          <a:p>
            <a:r>
              <a:rPr lang="en-US" sz="1200" b="1" dirty="0">
                <a:latin typeface="Arial" panose="020B0604020202020204" pitchFamily="34" charset="0"/>
                <a:cs typeface="Arial" panose="020B0604020202020204" pitchFamily="34" charset="0"/>
              </a:rPr>
              <a:t>5,000+ downloads</a:t>
            </a:r>
          </a:p>
          <a:p>
            <a:r>
              <a:rPr lang="en-US" sz="1200" b="1" dirty="0">
                <a:solidFill>
                  <a:srgbClr val="FF0000"/>
                </a:solidFill>
                <a:latin typeface="Arial" panose="020B0604020202020204" pitchFamily="34" charset="0"/>
                <a:cs typeface="Arial" panose="020B0604020202020204" pitchFamily="34" charset="0"/>
              </a:rPr>
              <a:t>141 countries</a:t>
            </a:r>
          </a:p>
          <a:p>
            <a:r>
              <a:rPr lang="en-US" sz="1200" b="1" dirty="0">
                <a:solidFill>
                  <a:srgbClr val="FF0000"/>
                </a:solidFill>
                <a:latin typeface="Arial" panose="020B0604020202020204" pitchFamily="34" charset="0"/>
                <a:cs typeface="Arial" panose="020B0604020202020204" pitchFamily="34" charset="0"/>
              </a:rPr>
              <a:t>50 US states</a:t>
            </a:r>
          </a:p>
          <a:p>
            <a:r>
              <a:rPr lang="en-US" sz="1200" b="1" dirty="0">
                <a:latin typeface="Arial" panose="020B0604020202020204" pitchFamily="34" charset="0"/>
                <a:cs typeface="Arial" panose="020B0604020202020204" pitchFamily="34" charset="0"/>
              </a:rPr>
              <a:t>Weekly requests</a:t>
            </a:r>
          </a:p>
        </p:txBody>
      </p:sp>
    </p:spTree>
    <p:extLst>
      <p:ext uri="{BB962C8B-B14F-4D97-AF65-F5344CB8AC3E}">
        <p14:creationId xmlns:p14="http://schemas.microsoft.com/office/powerpoint/2010/main" val="1058801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Acknowledgments</a:t>
            </a:r>
            <a:endParaRPr lang="en-US" b="1" dirty="0"/>
          </a:p>
        </p:txBody>
      </p:sp>
      <p:sp>
        <p:nvSpPr>
          <p:cNvPr id="3" name="Content Placeholder 2"/>
          <p:cNvSpPr>
            <a:spLocks noGrp="1"/>
          </p:cNvSpPr>
          <p:nvPr>
            <p:ph idx="1"/>
          </p:nvPr>
        </p:nvSpPr>
        <p:spPr/>
        <p:txBody>
          <a:bodyPr/>
          <a:lstStyle/>
          <a:p>
            <a:r>
              <a:rPr lang="en-US" b="1" dirty="0"/>
              <a:t>This research was supported by the Institute for </a:t>
            </a:r>
            <a:r>
              <a:rPr lang="en-US" b="1" dirty="0" smtClean="0"/>
              <a:t>Education Sciences </a:t>
            </a:r>
            <a:r>
              <a:rPr lang="en-US" b="1" dirty="0"/>
              <a:t>(IES) under award R305A100875 to Dr. Vasile Rus. All opinions </a:t>
            </a:r>
            <a:r>
              <a:rPr lang="en-US" b="1" dirty="0" smtClean="0"/>
              <a:t>and findings </a:t>
            </a:r>
            <a:r>
              <a:rPr lang="en-US" b="1" dirty="0"/>
              <a:t>presented here are solely the authors</a:t>
            </a:r>
            <a:r>
              <a:rPr lang="en-US" b="1" dirty="0" smtClean="0"/>
              <a:t>’.</a:t>
            </a:r>
          </a:p>
          <a:p>
            <a:endParaRPr lang="en-US" dirty="0"/>
          </a:p>
        </p:txBody>
      </p:sp>
    </p:spTree>
    <p:extLst>
      <p:ext uri="{BB962C8B-B14F-4D97-AF65-F5344CB8AC3E}">
        <p14:creationId xmlns:p14="http://schemas.microsoft.com/office/powerpoint/2010/main" val="3792518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 Magazine Article – Good Overview</a:t>
            </a:r>
            <a:endParaRPr lang="en-US" b="1" dirty="0"/>
          </a:p>
        </p:txBody>
      </p:sp>
      <p:pic>
        <p:nvPicPr>
          <p:cNvPr id="4" name="Picture 3"/>
          <p:cNvPicPr>
            <a:picLocks noChangeAspect="1"/>
          </p:cNvPicPr>
          <p:nvPr/>
        </p:nvPicPr>
        <p:blipFill>
          <a:blip r:embed="rId2"/>
          <a:stretch>
            <a:fillRect/>
          </a:stretch>
        </p:blipFill>
        <p:spPr>
          <a:xfrm>
            <a:off x="4136572" y="1737268"/>
            <a:ext cx="7413510" cy="4164830"/>
          </a:xfrm>
          <a:prstGeom prst="rect">
            <a:avLst/>
          </a:prstGeom>
        </p:spPr>
      </p:pic>
      <p:pic>
        <p:nvPicPr>
          <p:cNvPr id="5" name="Picture 4"/>
          <p:cNvPicPr>
            <a:picLocks noChangeAspect="1"/>
          </p:cNvPicPr>
          <p:nvPr/>
        </p:nvPicPr>
        <p:blipFill>
          <a:blip r:embed="rId3"/>
          <a:stretch>
            <a:fillRect/>
          </a:stretch>
        </p:blipFill>
        <p:spPr>
          <a:xfrm>
            <a:off x="1143001" y="1737268"/>
            <a:ext cx="2245050" cy="4304303"/>
          </a:xfrm>
          <a:prstGeom prst="rect">
            <a:avLst/>
          </a:prstGeom>
        </p:spPr>
      </p:pic>
    </p:spTree>
    <p:extLst>
      <p:ext uri="{BB962C8B-B14F-4D97-AF65-F5344CB8AC3E}">
        <p14:creationId xmlns:p14="http://schemas.microsoft.com/office/powerpoint/2010/main" val="1444450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What’s Next?</a:t>
            </a:r>
            <a:endParaRPr lang="en-US" sz="5400" b="1" dirty="0"/>
          </a:p>
        </p:txBody>
      </p:sp>
      <p:sp>
        <p:nvSpPr>
          <p:cNvPr id="3" name="Content Placeholder 2"/>
          <p:cNvSpPr>
            <a:spLocks noGrp="1"/>
          </p:cNvSpPr>
          <p:nvPr>
            <p:ph idx="1"/>
          </p:nvPr>
        </p:nvSpPr>
        <p:spPr>
          <a:xfrm>
            <a:off x="838200" y="1825625"/>
            <a:ext cx="10896600" cy="4351338"/>
          </a:xfrm>
        </p:spPr>
        <p:txBody>
          <a:bodyPr>
            <a:normAutofit/>
          </a:bodyPr>
          <a:lstStyle/>
          <a:p>
            <a:r>
              <a:rPr lang="en-US" sz="3600" b="1" dirty="0" err="1"/>
              <a:t>DeepTutor</a:t>
            </a:r>
            <a:r>
              <a:rPr lang="en-US" sz="3600" b="1" dirty="0"/>
              <a:t> for Source Code </a:t>
            </a:r>
            <a:r>
              <a:rPr lang="en-US" sz="3600" b="1" dirty="0" smtClean="0"/>
              <a:t>Comprehension</a:t>
            </a:r>
          </a:p>
          <a:p>
            <a:pPr lvl="1"/>
            <a:r>
              <a:rPr lang="en-US" sz="3200" b="1" dirty="0" smtClean="0"/>
              <a:t>NSF project, started Sept 1, 2018, 3 years, </a:t>
            </a:r>
            <a:r>
              <a:rPr lang="en-US" sz="3200" b="1" dirty="0" err="1" smtClean="0"/>
              <a:t>Amout</a:t>
            </a:r>
            <a:r>
              <a:rPr lang="en-US" sz="3200" b="1" dirty="0" smtClean="0"/>
              <a:t>: $759k</a:t>
            </a:r>
          </a:p>
          <a:p>
            <a:pPr lvl="2"/>
            <a:r>
              <a:rPr lang="en-US" sz="2800" b="1" dirty="0" smtClean="0"/>
              <a:t>Collaboration with Peter Brusilovsky at University of </a:t>
            </a:r>
            <a:r>
              <a:rPr lang="en-US" sz="2800" b="1" dirty="0" err="1" smtClean="0"/>
              <a:t>Pittburgh</a:t>
            </a:r>
            <a:endParaRPr lang="en-US" sz="2800" b="1" dirty="0" smtClean="0"/>
          </a:p>
          <a:p>
            <a:r>
              <a:rPr lang="en-US" sz="3600" b="1" dirty="0" smtClean="0"/>
              <a:t>Learning by Authoring</a:t>
            </a:r>
          </a:p>
          <a:p>
            <a:r>
              <a:rPr lang="en-US" sz="3600" b="1" dirty="0" smtClean="0"/>
              <a:t>Automatically Generating Questions from Knowledge Graphs</a:t>
            </a:r>
          </a:p>
        </p:txBody>
      </p:sp>
    </p:spTree>
    <p:extLst>
      <p:ext uri="{BB962C8B-B14F-4D97-AF65-F5344CB8AC3E}">
        <p14:creationId xmlns:p14="http://schemas.microsoft.com/office/powerpoint/2010/main" val="2175810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55" y="2359178"/>
            <a:ext cx="10515600" cy="1325563"/>
          </a:xfrm>
        </p:spPr>
        <p:txBody>
          <a:bodyPr/>
          <a:lstStyle/>
          <a:p>
            <a:pPr algn="ctr"/>
            <a:r>
              <a:rPr lang="en-US" b="1" dirty="0">
                <a:solidFill>
                  <a:srgbClr val="FF0000"/>
                </a:solidFill>
              </a:rPr>
              <a:t>The </a:t>
            </a:r>
            <a:r>
              <a:rPr lang="en-US" b="1" u="sng" dirty="0" smtClean="0">
                <a:solidFill>
                  <a:srgbClr val="FF0000"/>
                </a:solidFill>
              </a:rPr>
              <a:t>Conversational </a:t>
            </a:r>
            <a:r>
              <a:rPr lang="en-US" b="1" u="sng" dirty="0">
                <a:solidFill>
                  <a:srgbClr val="FF0000"/>
                </a:solidFill>
              </a:rPr>
              <a:t>Age of Human-Computer Interaction </a:t>
            </a:r>
            <a:r>
              <a:rPr lang="en-US" b="1" dirty="0">
                <a:solidFill>
                  <a:srgbClr val="FF0000"/>
                </a:solidFill>
              </a:rPr>
              <a:t>Is </a:t>
            </a:r>
            <a:r>
              <a:rPr lang="en-US" b="1" dirty="0" smtClean="0">
                <a:solidFill>
                  <a:srgbClr val="FF0000"/>
                </a:solidFill>
              </a:rPr>
              <a:t>Here!</a:t>
            </a:r>
            <a:endParaRPr lang="en-US" b="1" dirty="0">
              <a:solidFill>
                <a:srgbClr val="FF0000"/>
              </a:solidFill>
            </a:endParaRPr>
          </a:p>
        </p:txBody>
      </p:sp>
      <p:sp>
        <p:nvSpPr>
          <p:cNvPr id="3" name="TextBox 2"/>
          <p:cNvSpPr txBox="1"/>
          <p:nvPr/>
        </p:nvSpPr>
        <p:spPr>
          <a:xfrm>
            <a:off x="3459297" y="341522"/>
            <a:ext cx="5525039" cy="523220"/>
          </a:xfrm>
          <a:prstGeom prst="rect">
            <a:avLst/>
          </a:prstGeom>
          <a:noFill/>
        </p:spPr>
        <p:txBody>
          <a:bodyPr wrap="none" rtlCol="0">
            <a:spAutoFit/>
          </a:bodyPr>
          <a:lstStyle/>
          <a:p>
            <a:r>
              <a:rPr lang="en-US" sz="2800" b="1" dirty="0" smtClean="0"/>
              <a:t>Artificial Intelligence Breakthroughs</a:t>
            </a:r>
            <a:endParaRPr lang="en-US" sz="2800" b="1" dirty="0"/>
          </a:p>
        </p:txBody>
      </p:sp>
    </p:spTree>
    <p:extLst>
      <p:ext uri="{BB962C8B-B14F-4D97-AF65-F5344CB8AC3E}">
        <p14:creationId xmlns:p14="http://schemas.microsoft.com/office/powerpoint/2010/main" val="3211174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 Ech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75" y="1370013"/>
            <a:ext cx="1241425" cy="356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847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975" y="1298575"/>
            <a:ext cx="4972050" cy="4972050"/>
          </a:xfrm>
          <a:prstGeom prst="rect">
            <a:avLst/>
          </a:prstGeom>
        </p:spPr>
      </p:pic>
      <p:sp>
        <p:nvSpPr>
          <p:cNvPr id="5" name="TextBox 4"/>
          <p:cNvSpPr txBox="1"/>
          <p:nvPr/>
        </p:nvSpPr>
        <p:spPr>
          <a:xfrm>
            <a:off x="5054600" y="469900"/>
            <a:ext cx="1374864" cy="523220"/>
          </a:xfrm>
          <a:prstGeom prst="rect">
            <a:avLst/>
          </a:prstGeom>
          <a:noFill/>
        </p:spPr>
        <p:txBody>
          <a:bodyPr wrap="none" rtlCol="0">
            <a:spAutoFit/>
          </a:bodyPr>
          <a:lstStyle/>
          <a:p>
            <a:r>
              <a:rPr lang="en-US" sz="2800" b="1" dirty="0" smtClean="0"/>
              <a:t>Just Ask</a:t>
            </a:r>
            <a:endParaRPr lang="en-US" sz="2800" b="1" dirty="0"/>
          </a:p>
        </p:txBody>
      </p:sp>
      <p:sp>
        <p:nvSpPr>
          <p:cNvPr id="6" name="TextBox 5"/>
          <p:cNvSpPr txBox="1"/>
          <p:nvPr/>
        </p:nvSpPr>
        <p:spPr>
          <a:xfrm>
            <a:off x="8064203" y="254456"/>
            <a:ext cx="4127797" cy="1477328"/>
          </a:xfrm>
          <a:prstGeom prst="rect">
            <a:avLst/>
          </a:prstGeom>
          <a:noFill/>
        </p:spPr>
        <p:txBody>
          <a:bodyPr wrap="none" rtlCol="0">
            <a:spAutoFit/>
          </a:bodyPr>
          <a:lstStyle/>
          <a:p>
            <a:r>
              <a:rPr lang="en-US" b="1" i="1" dirty="0" smtClean="0"/>
              <a:t>Alexa</a:t>
            </a:r>
            <a:r>
              <a:rPr lang="en-US" i="1" dirty="0" smtClean="0"/>
              <a:t>, how tall is the Golden Gate Bridge?</a:t>
            </a:r>
          </a:p>
          <a:p>
            <a:endParaRPr lang="en-US" i="1" dirty="0"/>
          </a:p>
          <a:p>
            <a:r>
              <a:rPr lang="en-US" b="1" i="1" dirty="0" smtClean="0"/>
              <a:t>Alexa</a:t>
            </a:r>
            <a:r>
              <a:rPr lang="en-US" i="1" dirty="0" smtClean="0"/>
              <a:t>, play me some Coldplay.</a:t>
            </a:r>
          </a:p>
          <a:p>
            <a:endParaRPr lang="en-US" i="1" dirty="0"/>
          </a:p>
          <a:p>
            <a:r>
              <a:rPr lang="en-US" b="1" i="1" dirty="0" smtClean="0"/>
              <a:t>Alexa</a:t>
            </a:r>
            <a:r>
              <a:rPr lang="en-US" i="1" dirty="0" smtClean="0"/>
              <a:t>, read me Moby Dick.</a:t>
            </a:r>
            <a:endParaRPr lang="en-US" i="1" dirty="0"/>
          </a:p>
        </p:txBody>
      </p:sp>
      <p:sp>
        <p:nvSpPr>
          <p:cNvPr id="7" name="TextBox 6"/>
          <p:cNvSpPr txBox="1"/>
          <p:nvPr/>
        </p:nvSpPr>
        <p:spPr>
          <a:xfrm>
            <a:off x="4373696" y="6391414"/>
            <a:ext cx="3272755" cy="369332"/>
          </a:xfrm>
          <a:prstGeom prst="rect">
            <a:avLst/>
          </a:prstGeom>
          <a:noFill/>
        </p:spPr>
        <p:txBody>
          <a:bodyPr wrap="none" rtlCol="0">
            <a:spAutoFit/>
          </a:bodyPr>
          <a:lstStyle/>
          <a:p>
            <a:r>
              <a:rPr lang="en-US" b="1" dirty="0" smtClean="0">
                <a:solidFill>
                  <a:srgbClr val="0070C0"/>
                </a:solidFill>
              </a:rPr>
              <a:t>Already a multi-billion industry</a:t>
            </a:r>
            <a:endParaRPr lang="en-US" b="1" dirty="0">
              <a:solidFill>
                <a:srgbClr val="0070C0"/>
              </a:solidFill>
            </a:endParaRPr>
          </a:p>
        </p:txBody>
      </p:sp>
    </p:spTree>
    <p:extLst>
      <p:ext uri="{BB962C8B-B14F-4D97-AF65-F5344CB8AC3E}">
        <p14:creationId xmlns:p14="http://schemas.microsoft.com/office/powerpoint/2010/main" val="2983696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Intelligent Home/Thermostat</a:t>
            </a:r>
            <a:endParaRPr lang="en-US" b="1" dirty="0"/>
          </a:p>
        </p:txBody>
      </p:sp>
      <p:sp>
        <p:nvSpPr>
          <p:cNvPr id="3" name="Content Placeholder 2"/>
          <p:cNvSpPr>
            <a:spLocks noGrp="1"/>
          </p:cNvSpPr>
          <p:nvPr>
            <p:ph idx="1"/>
          </p:nvPr>
        </p:nvSpPr>
        <p:spPr>
          <a:xfrm>
            <a:off x="573795" y="1825625"/>
            <a:ext cx="5804971" cy="4351338"/>
          </a:xfrm>
        </p:spPr>
        <p:txBody>
          <a:bodyPr/>
          <a:lstStyle/>
          <a:p>
            <a:r>
              <a:rPr lang="en-US" dirty="0" smtClean="0"/>
              <a:t>Talk to your thermostat/smart-home</a:t>
            </a:r>
            <a:endParaRPr lang="en-US" dirty="0"/>
          </a:p>
        </p:txBody>
      </p:sp>
      <p:pic>
        <p:nvPicPr>
          <p:cNvPr id="2050" name="Picture 2" descr="The Nest Thermostat on the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025" y="3087486"/>
            <a:ext cx="3269179" cy="245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686" y="3087486"/>
            <a:ext cx="4081113" cy="2567700"/>
          </a:xfrm>
          <a:prstGeom prst="rect">
            <a:avLst/>
          </a:prstGeom>
        </p:spPr>
      </p:pic>
      <p:sp>
        <p:nvSpPr>
          <p:cNvPr id="6" name="Content Placeholder 2"/>
          <p:cNvSpPr txBox="1">
            <a:spLocks/>
          </p:cNvSpPr>
          <p:nvPr/>
        </p:nvSpPr>
        <p:spPr>
          <a:xfrm>
            <a:off x="6740984" y="1825625"/>
            <a:ext cx="51439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Talk to your self-driving car</a:t>
            </a:r>
            <a:endParaRPr lang="en-US" dirty="0"/>
          </a:p>
        </p:txBody>
      </p:sp>
    </p:spTree>
    <p:extLst>
      <p:ext uri="{BB962C8B-B14F-4D97-AF65-F5344CB8AC3E}">
        <p14:creationId xmlns:p14="http://schemas.microsoft.com/office/powerpoint/2010/main" val="1683857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Conversational cars, appliances, baby monitors, etc.</a:t>
            </a:r>
            <a:endParaRPr lang="en-US" b="1" dirty="0"/>
          </a:p>
        </p:txBody>
      </p:sp>
      <p:sp>
        <p:nvSpPr>
          <p:cNvPr id="3" name="Content Placeholder 2"/>
          <p:cNvSpPr>
            <a:spLocks noGrp="1"/>
          </p:cNvSpPr>
          <p:nvPr>
            <p:ph idx="1"/>
          </p:nvPr>
        </p:nvSpPr>
        <p:spPr/>
        <p:txBody>
          <a:bodyPr>
            <a:normAutofit/>
          </a:bodyPr>
          <a:lstStyle/>
          <a:p>
            <a:r>
              <a:rPr lang="en-US" dirty="0" smtClean="0"/>
              <a:t>BMW will integrate Alexa and Cortana in all their future models starting in 2018</a:t>
            </a:r>
          </a:p>
          <a:p>
            <a:r>
              <a:rPr lang="en-US" dirty="0" smtClean="0"/>
              <a:t>Alexa-compatible </a:t>
            </a:r>
            <a:r>
              <a:rPr lang="en-US" dirty="0"/>
              <a:t>air purifiers, self-driving cars, even </a:t>
            </a:r>
            <a:r>
              <a:rPr lang="en-US" dirty="0" smtClean="0"/>
              <a:t>refrigerators</a:t>
            </a:r>
          </a:p>
          <a:p>
            <a:r>
              <a:rPr lang="en-US" dirty="0" smtClean="0"/>
              <a:t>Huawei</a:t>
            </a:r>
            <a:r>
              <a:rPr lang="en-US" dirty="0"/>
              <a:t> </a:t>
            </a:r>
            <a:r>
              <a:rPr lang="en-US" u="sng" dirty="0"/>
              <a:t>unveiled its Mate 9 smartphone</a:t>
            </a:r>
            <a:r>
              <a:rPr lang="en-US" dirty="0"/>
              <a:t>, which it says is the first to come with Alexa </a:t>
            </a:r>
            <a:r>
              <a:rPr lang="en-US" dirty="0" smtClean="0"/>
              <a:t>pre-installed</a:t>
            </a:r>
          </a:p>
          <a:p>
            <a:r>
              <a:rPr lang="en-US" dirty="0" smtClean="0"/>
              <a:t>Hyundai </a:t>
            </a:r>
            <a:r>
              <a:rPr lang="en-US" dirty="0"/>
              <a:t>is </a:t>
            </a:r>
            <a:r>
              <a:rPr lang="en-US" u="sng" dirty="0"/>
              <a:t>integrating Alexa</a:t>
            </a:r>
            <a:r>
              <a:rPr lang="en-US" dirty="0"/>
              <a:t> into its self-driving car, the </a:t>
            </a:r>
            <a:r>
              <a:rPr lang="en-US" dirty="0" err="1"/>
              <a:t>Ioniq</a:t>
            </a:r>
            <a:r>
              <a:rPr lang="en-US" dirty="0"/>
              <a:t>, so drivers can turn on their car with a voice </a:t>
            </a:r>
            <a:r>
              <a:rPr lang="en-US" dirty="0" smtClean="0"/>
              <a:t>command</a:t>
            </a:r>
          </a:p>
          <a:p>
            <a:r>
              <a:rPr lang="en-US" dirty="0" smtClean="0"/>
              <a:t>Whirlpool </a:t>
            </a:r>
            <a:r>
              <a:rPr lang="en-US" dirty="0"/>
              <a:t>announced many of its smart appliances will </a:t>
            </a:r>
            <a:r>
              <a:rPr lang="en-US" u="sng" dirty="0"/>
              <a:t>respond to Alexa commands</a:t>
            </a:r>
            <a:r>
              <a:rPr lang="en-US" dirty="0"/>
              <a:t> </a:t>
            </a:r>
            <a:r>
              <a:rPr lang="en-US" dirty="0" smtClean="0"/>
              <a:t>soon</a:t>
            </a:r>
            <a:endParaRPr lang="en-US" dirty="0"/>
          </a:p>
        </p:txBody>
      </p:sp>
    </p:spTree>
    <p:extLst>
      <p:ext uri="{BB962C8B-B14F-4D97-AF65-F5344CB8AC3E}">
        <p14:creationId xmlns:p14="http://schemas.microsoft.com/office/powerpoint/2010/main" val="1706367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03" y="2300506"/>
            <a:ext cx="10515600" cy="1325563"/>
          </a:xfrm>
        </p:spPr>
        <p:txBody>
          <a:bodyPr/>
          <a:lstStyle/>
          <a:p>
            <a:pPr algn="ctr"/>
            <a:r>
              <a:rPr lang="en-US" b="1" dirty="0" smtClean="0"/>
              <a:t>Generative/Constructed Responses Lead To </a:t>
            </a:r>
            <a:r>
              <a:rPr lang="en-US" b="1" dirty="0" smtClean="0">
                <a:solidFill>
                  <a:srgbClr val="FF0000"/>
                </a:solidFill>
              </a:rPr>
              <a:t>True Assessment</a:t>
            </a:r>
            <a:endParaRPr lang="en-US" b="1" dirty="0">
              <a:solidFill>
                <a:srgbClr val="FF0000"/>
              </a:solidFill>
            </a:endParaRPr>
          </a:p>
        </p:txBody>
      </p:sp>
    </p:spTree>
    <p:extLst>
      <p:ext uri="{BB962C8B-B14F-4D97-AF65-F5344CB8AC3E}">
        <p14:creationId xmlns:p14="http://schemas.microsoft.com/office/powerpoint/2010/main" val="3037298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a:t>Ultimate AI </a:t>
            </a:r>
            <a:r>
              <a:rPr lang="en-US" b="1" dirty="0" smtClean="0"/>
              <a:t>Benchmark (Turing test)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88" y="2653475"/>
            <a:ext cx="1866530" cy="22742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954" y="2596803"/>
            <a:ext cx="3102366" cy="2330967"/>
          </a:xfrm>
          <a:prstGeom prst="rect">
            <a:avLst/>
          </a:prstGeom>
        </p:spPr>
      </p:pic>
      <p:cxnSp>
        <p:nvCxnSpPr>
          <p:cNvPr id="7" name="Straight Arrow Connector 6"/>
          <p:cNvCxnSpPr/>
          <p:nvPr/>
        </p:nvCxnSpPr>
        <p:spPr>
          <a:xfrm flipV="1">
            <a:off x="2519850" y="3690648"/>
            <a:ext cx="1501307" cy="11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517117" y="3688812"/>
            <a:ext cx="1459737" cy="1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8828" y="1983952"/>
            <a:ext cx="2273147" cy="3409720"/>
          </a:xfrm>
          <a:prstGeom prst="rect">
            <a:avLst/>
          </a:prstGeom>
        </p:spPr>
      </p:pic>
    </p:spTree>
    <p:extLst>
      <p:ext uri="{BB962C8B-B14F-4D97-AF65-F5344CB8AC3E}">
        <p14:creationId xmlns:p14="http://schemas.microsoft.com/office/powerpoint/2010/main" val="3813111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78" y="1968148"/>
            <a:ext cx="10515600" cy="1325563"/>
          </a:xfrm>
        </p:spPr>
        <p:txBody>
          <a:bodyPr/>
          <a:lstStyle/>
          <a:p>
            <a:pPr algn="ctr"/>
            <a:r>
              <a:rPr lang="en-US" dirty="0" smtClean="0">
                <a:hlinkClick r:id="rId2" action="ppaction://hlinkfile"/>
              </a:rPr>
              <a:t>Voice Activated Elevator</a:t>
            </a:r>
            <a:endParaRPr lang="en-US" dirty="0"/>
          </a:p>
        </p:txBody>
      </p:sp>
    </p:spTree>
    <p:extLst>
      <p:ext uri="{BB962C8B-B14F-4D97-AF65-F5344CB8AC3E}">
        <p14:creationId xmlns:p14="http://schemas.microsoft.com/office/powerpoint/2010/main" val="11019526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Micro-dialogues</a:t>
            </a:r>
            <a:endParaRPr lang="en-US" dirty="0"/>
          </a:p>
        </p:txBody>
      </p:sp>
      <p:sp>
        <p:nvSpPr>
          <p:cNvPr id="3" name="Content Placeholder 2"/>
          <p:cNvSpPr>
            <a:spLocks noGrp="1"/>
          </p:cNvSpPr>
          <p:nvPr>
            <p:ph idx="1"/>
          </p:nvPr>
        </p:nvSpPr>
        <p:spPr/>
        <p:txBody>
          <a:bodyPr/>
          <a:lstStyle/>
          <a:p>
            <a:r>
              <a:rPr lang="en-US" b="1" dirty="0" smtClean="0"/>
              <a:t>Isolated Question-Answer pairs</a:t>
            </a:r>
          </a:p>
          <a:p>
            <a:pPr lvl="1"/>
            <a:r>
              <a:rPr lang="en-US" dirty="0" smtClean="0"/>
              <a:t>Limited number of questions that could be answered</a:t>
            </a:r>
          </a:p>
          <a:p>
            <a:endParaRPr lang="en-US" dirty="0"/>
          </a:p>
        </p:txBody>
      </p:sp>
      <p:sp>
        <p:nvSpPr>
          <p:cNvPr id="4" name="TextBox 3"/>
          <p:cNvSpPr txBox="1"/>
          <p:nvPr/>
        </p:nvSpPr>
        <p:spPr>
          <a:xfrm>
            <a:off x="3547432" y="3183875"/>
            <a:ext cx="4649118" cy="2585323"/>
          </a:xfrm>
          <a:prstGeom prst="rect">
            <a:avLst/>
          </a:prstGeom>
          <a:noFill/>
        </p:spPr>
        <p:txBody>
          <a:bodyPr wrap="square" rtlCol="0">
            <a:spAutoFit/>
          </a:bodyPr>
          <a:lstStyle/>
          <a:p>
            <a:r>
              <a:rPr lang="en-US" b="1" i="1" dirty="0" smtClean="0"/>
              <a:t>Q: Alexa</a:t>
            </a:r>
            <a:r>
              <a:rPr lang="en-US" i="1" dirty="0"/>
              <a:t>, how tall is the Golden Gate Bridge</a:t>
            </a:r>
            <a:r>
              <a:rPr lang="en-US" i="1" dirty="0" smtClean="0"/>
              <a:t>?</a:t>
            </a:r>
          </a:p>
          <a:p>
            <a:r>
              <a:rPr lang="en-US" i="1" dirty="0" smtClean="0"/>
              <a:t>A: …</a:t>
            </a:r>
            <a:endParaRPr lang="en-US" i="1" dirty="0"/>
          </a:p>
          <a:p>
            <a:endParaRPr lang="en-US" i="1" dirty="0"/>
          </a:p>
          <a:p>
            <a:r>
              <a:rPr lang="en-US" b="1" i="1" dirty="0" smtClean="0"/>
              <a:t>Q: Alexa</a:t>
            </a:r>
            <a:r>
              <a:rPr lang="en-US" i="1" dirty="0"/>
              <a:t>, play me some Coldplay.</a:t>
            </a:r>
          </a:p>
          <a:p>
            <a:r>
              <a:rPr lang="en-US" i="1" dirty="0" smtClean="0"/>
              <a:t>A: …</a:t>
            </a:r>
          </a:p>
          <a:p>
            <a:endParaRPr lang="en-US" i="1" dirty="0"/>
          </a:p>
          <a:p>
            <a:r>
              <a:rPr lang="en-US" b="1" i="1" dirty="0" smtClean="0"/>
              <a:t>Q: Alexa</a:t>
            </a:r>
            <a:r>
              <a:rPr lang="en-US" i="1" dirty="0"/>
              <a:t>, read me Moby Dick</a:t>
            </a:r>
            <a:r>
              <a:rPr lang="en-US" i="1" dirty="0" smtClean="0"/>
              <a:t>.</a:t>
            </a:r>
          </a:p>
          <a:p>
            <a:r>
              <a:rPr lang="en-US" i="1" dirty="0" smtClean="0"/>
              <a:t>A:</a:t>
            </a:r>
            <a:endParaRPr lang="en-US" i="1" dirty="0"/>
          </a:p>
          <a:p>
            <a:endParaRPr lang="en-US" dirty="0"/>
          </a:p>
        </p:txBody>
      </p:sp>
      <p:cxnSp>
        <p:nvCxnSpPr>
          <p:cNvPr id="6" name="Straight Connector 5"/>
          <p:cNvCxnSpPr/>
          <p:nvPr/>
        </p:nvCxnSpPr>
        <p:spPr>
          <a:xfrm>
            <a:off x="3646583" y="3888954"/>
            <a:ext cx="39991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46583" y="4757451"/>
            <a:ext cx="39991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70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Full-dialogue/Fully-conversational ITSs</a:t>
            </a:r>
            <a:endParaRPr lang="en-US" b="1" dirty="0"/>
          </a:p>
        </p:txBody>
      </p:sp>
      <p:sp>
        <p:nvSpPr>
          <p:cNvPr id="3" name="Content Placeholder 2"/>
          <p:cNvSpPr>
            <a:spLocks noGrp="1"/>
          </p:cNvSpPr>
          <p:nvPr>
            <p:ph idx="1"/>
          </p:nvPr>
        </p:nvSpPr>
        <p:spPr/>
        <p:txBody>
          <a:bodyPr/>
          <a:lstStyle/>
          <a:p>
            <a:r>
              <a:rPr lang="en-US" dirty="0" smtClean="0"/>
              <a:t>Task-oriented full dialogues</a:t>
            </a:r>
          </a:p>
          <a:p>
            <a:pPr lvl="1"/>
            <a:r>
              <a:rPr lang="en-US" dirty="0" smtClean="0"/>
              <a:t>Collaborative problem-solving</a:t>
            </a:r>
          </a:p>
          <a:p>
            <a:pPr lvl="1"/>
            <a:r>
              <a:rPr lang="en-US" dirty="0" smtClean="0"/>
              <a:t>Exploit task structure</a:t>
            </a:r>
            <a:endParaRPr lang="en-US" dirty="0"/>
          </a:p>
        </p:txBody>
      </p:sp>
    </p:spTree>
    <p:extLst>
      <p:ext uri="{BB962C8B-B14F-4D97-AF65-F5344CB8AC3E}">
        <p14:creationId xmlns:p14="http://schemas.microsoft.com/office/powerpoint/2010/main" val="3267566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a:t>
            </a:r>
            <a:endParaRPr lang="en-US" b="1" dirty="0"/>
          </a:p>
        </p:txBody>
      </p:sp>
      <p:sp>
        <p:nvSpPr>
          <p:cNvPr id="3" name="Content Placeholder 2"/>
          <p:cNvSpPr>
            <a:spLocks noGrp="1"/>
          </p:cNvSpPr>
          <p:nvPr>
            <p:ph idx="1"/>
          </p:nvPr>
        </p:nvSpPr>
        <p:spPr/>
        <p:txBody>
          <a:bodyPr/>
          <a:lstStyle/>
          <a:p>
            <a:r>
              <a:rPr lang="en-US" b="1" dirty="0" smtClean="0"/>
              <a:t>Assessment is critical for adaptive instruction</a:t>
            </a:r>
          </a:p>
          <a:p>
            <a:r>
              <a:rPr lang="en-US" b="1" dirty="0" smtClean="0"/>
              <a:t>Constructed responses lead to TRUE ASSESSMENT</a:t>
            </a:r>
          </a:p>
          <a:p>
            <a:r>
              <a:rPr lang="en-US" b="1" dirty="0" smtClean="0"/>
              <a:t>Semantic Similarity is the dominant method to assess student-constructed responses automatically and quite successful</a:t>
            </a:r>
          </a:p>
          <a:p>
            <a:r>
              <a:rPr lang="en-US" b="1" dirty="0" smtClean="0"/>
              <a:t>Conversational Computing is here!</a:t>
            </a:r>
            <a:endParaRPr lang="en-US" b="1" dirty="0"/>
          </a:p>
        </p:txBody>
      </p:sp>
    </p:spTree>
    <p:extLst>
      <p:ext uri="{BB962C8B-B14F-4D97-AF65-F5344CB8AC3E}">
        <p14:creationId xmlns:p14="http://schemas.microsoft.com/office/powerpoint/2010/main" val="2577723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95800"/>
            <a:ext cx="8229600" cy="1143000"/>
          </a:xfrm>
        </p:spPr>
        <p:txBody>
          <a:bodyPr>
            <a:normAutofit/>
          </a:bodyPr>
          <a:lstStyle/>
          <a:p>
            <a:pPr algn="ctr"/>
            <a:r>
              <a:rPr lang="en-US" dirty="0" smtClean="0">
                <a:hlinkClick r:id="rId2"/>
              </a:rPr>
              <a:t>www.deeptutor.org</a:t>
            </a:r>
            <a:endParaRPr lang="en-US" dirty="0"/>
          </a:p>
        </p:txBody>
      </p:sp>
      <p:pic>
        <p:nvPicPr>
          <p:cNvPr id="4" name="Picture 3" descr="DeepTutor-Logo.small.bmp"/>
          <p:cNvPicPr>
            <a:picLocks noChangeAspect="1"/>
          </p:cNvPicPr>
          <p:nvPr/>
        </p:nvPicPr>
        <p:blipFill>
          <a:blip r:embed="rId3" cstate="print"/>
          <a:stretch>
            <a:fillRect/>
          </a:stretch>
        </p:blipFill>
        <p:spPr>
          <a:xfrm>
            <a:off x="4572000" y="2057400"/>
            <a:ext cx="3057368" cy="2514600"/>
          </a:xfrm>
          <a:prstGeom prst="rect">
            <a:avLst/>
          </a:prstGeom>
        </p:spPr>
      </p:pic>
      <p:sp>
        <p:nvSpPr>
          <p:cNvPr id="5" name="TextBox 4"/>
          <p:cNvSpPr txBox="1"/>
          <p:nvPr/>
        </p:nvSpPr>
        <p:spPr>
          <a:xfrm>
            <a:off x="3962401" y="304801"/>
            <a:ext cx="4909421" cy="1323439"/>
          </a:xfrm>
          <a:prstGeom prst="rect">
            <a:avLst/>
          </a:prstGeom>
          <a:noFill/>
        </p:spPr>
        <p:txBody>
          <a:bodyPr wrap="none" rtlCol="0">
            <a:spAutoFit/>
          </a:bodyPr>
          <a:lstStyle/>
          <a:p>
            <a:r>
              <a:rPr lang="en-US" sz="8000" b="1" dirty="0">
                <a:solidFill>
                  <a:srgbClr val="FF0000"/>
                </a:solidFill>
              </a:rPr>
              <a:t>Thank You!</a:t>
            </a:r>
            <a:endParaRPr lang="en-US" sz="8000" dirty="0"/>
          </a:p>
        </p:txBody>
      </p:sp>
    </p:spTree>
    <p:extLst>
      <p:ext uri="{BB962C8B-B14F-4D97-AF65-F5344CB8AC3E}">
        <p14:creationId xmlns:p14="http://schemas.microsoft.com/office/powerpoint/2010/main" val="3863628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4"/>
          <p:cNvSpPr>
            <a:spLocks noChangeArrowheads="1"/>
          </p:cNvSpPr>
          <p:nvPr/>
        </p:nvSpPr>
        <p:spPr bwMode="auto">
          <a:xfrm>
            <a:off x="1981200" y="0"/>
            <a:ext cx="4191000" cy="3200400"/>
          </a:xfrm>
          <a:prstGeom prst="rect">
            <a:avLst/>
          </a:prstGeom>
          <a:noFill/>
          <a:ln w="9525">
            <a:noFill/>
            <a:miter lim="800000"/>
            <a:headEnd/>
            <a:tailEnd/>
          </a:ln>
        </p:spPr>
        <p:txBody>
          <a:bodyPr/>
          <a:lstStyle/>
          <a:p>
            <a:pPr marL="342900" indent="-342900" algn="ctr">
              <a:spcBef>
                <a:spcPct val="20000"/>
              </a:spcBef>
            </a:pPr>
            <a:r>
              <a:rPr lang="en-US" altLang="zh-CN" sz="20000" b="1" dirty="0">
                <a:solidFill>
                  <a:srgbClr val="00B050"/>
                </a:solidFill>
                <a:ea typeface="宋体" pitchFamily="2" charset="-122"/>
              </a:rPr>
              <a:t>?</a:t>
            </a:r>
            <a:r>
              <a:rPr lang="en-US" altLang="zh-CN" sz="20000" dirty="0">
                <a:solidFill>
                  <a:srgbClr val="00B050"/>
                </a:solidFill>
                <a:ea typeface="宋体" pitchFamily="2" charset="-122"/>
              </a:rPr>
              <a:t> </a:t>
            </a:r>
            <a:endParaRPr lang="en-US" altLang="zh-CN" sz="20000" b="1" dirty="0">
              <a:solidFill>
                <a:srgbClr val="00B050"/>
              </a:solidFill>
              <a:ea typeface="宋体" pitchFamily="2" charset="-122"/>
            </a:endParaRPr>
          </a:p>
        </p:txBody>
      </p:sp>
      <p:sp>
        <p:nvSpPr>
          <p:cNvPr id="36868" name="Rectangle 5"/>
          <p:cNvSpPr>
            <a:spLocks noChangeArrowheads="1"/>
          </p:cNvSpPr>
          <p:nvPr/>
        </p:nvSpPr>
        <p:spPr bwMode="auto">
          <a:xfrm>
            <a:off x="533400" y="1066800"/>
            <a:ext cx="4191000" cy="3200400"/>
          </a:xfrm>
          <a:prstGeom prst="rect">
            <a:avLst/>
          </a:prstGeom>
          <a:noFill/>
          <a:ln w="9525">
            <a:noFill/>
            <a:miter lim="800000"/>
            <a:headEnd/>
            <a:tailEnd/>
          </a:ln>
        </p:spPr>
        <p:txBody>
          <a:bodyPr/>
          <a:lstStyle/>
          <a:p>
            <a:pPr marL="342900" indent="-342900" algn="ctr">
              <a:spcBef>
                <a:spcPct val="20000"/>
              </a:spcBef>
            </a:pPr>
            <a:r>
              <a:rPr lang="en-US" altLang="zh-CN" sz="20000" b="1">
                <a:solidFill>
                  <a:srgbClr val="00B050"/>
                </a:solidFill>
                <a:ea typeface="宋体" pitchFamily="2" charset="-122"/>
              </a:rPr>
              <a:t>?</a:t>
            </a:r>
          </a:p>
        </p:txBody>
      </p:sp>
      <p:sp>
        <p:nvSpPr>
          <p:cNvPr id="36869" name="Rectangle 6"/>
          <p:cNvSpPr>
            <a:spLocks noChangeArrowheads="1"/>
          </p:cNvSpPr>
          <p:nvPr/>
        </p:nvSpPr>
        <p:spPr bwMode="auto">
          <a:xfrm>
            <a:off x="7543800" y="2362200"/>
            <a:ext cx="4191000" cy="3200400"/>
          </a:xfrm>
          <a:prstGeom prst="rect">
            <a:avLst/>
          </a:prstGeom>
          <a:noFill/>
          <a:ln w="9525">
            <a:noFill/>
            <a:miter lim="800000"/>
            <a:headEnd/>
            <a:tailEnd/>
          </a:ln>
        </p:spPr>
        <p:txBody>
          <a:bodyPr/>
          <a:lstStyle/>
          <a:p>
            <a:pPr marL="342900" indent="-342900" algn="ctr">
              <a:spcBef>
                <a:spcPct val="20000"/>
              </a:spcBef>
            </a:pPr>
            <a:r>
              <a:rPr lang="en-US" altLang="zh-CN" sz="20000" b="1">
                <a:solidFill>
                  <a:srgbClr val="00B050"/>
                </a:solidFill>
                <a:ea typeface="宋体" pitchFamily="2" charset="-122"/>
              </a:rPr>
              <a:t>?</a:t>
            </a:r>
          </a:p>
        </p:txBody>
      </p:sp>
      <p:sp>
        <p:nvSpPr>
          <p:cNvPr id="36870" name="Rectangle 7"/>
          <p:cNvSpPr>
            <a:spLocks noChangeArrowheads="1"/>
          </p:cNvSpPr>
          <p:nvPr/>
        </p:nvSpPr>
        <p:spPr bwMode="auto">
          <a:xfrm>
            <a:off x="1981200" y="3352800"/>
            <a:ext cx="4191000" cy="3200400"/>
          </a:xfrm>
          <a:prstGeom prst="rect">
            <a:avLst/>
          </a:prstGeom>
          <a:noFill/>
          <a:ln w="9525">
            <a:noFill/>
            <a:miter lim="800000"/>
            <a:headEnd/>
            <a:tailEnd/>
          </a:ln>
        </p:spPr>
        <p:txBody>
          <a:bodyPr/>
          <a:lstStyle/>
          <a:p>
            <a:pPr marL="342900" indent="-342900" algn="ctr">
              <a:spcBef>
                <a:spcPct val="20000"/>
              </a:spcBef>
            </a:pPr>
            <a:r>
              <a:rPr lang="en-US" altLang="zh-CN" sz="20000" b="1">
                <a:solidFill>
                  <a:srgbClr val="00B050"/>
                </a:solidFill>
                <a:ea typeface="宋体" pitchFamily="2" charset="-122"/>
              </a:rPr>
              <a:t>?</a:t>
            </a:r>
          </a:p>
        </p:txBody>
      </p:sp>
      <p:sp>
        <p:nvSpPr>
          <p:cNvPr id="36871" name="Rectangle 8"/>
          <p:cNvSpPr>
            <a:spLocks noChangeArrowheads="1"/>
          </p:cNvSpPr>
          <p:nvPr/>
        </p:nvSpPr>
        <p:spPr bwMode="auto">
          <a:xfrm>
            <a:off x="6934200" y="228600"/>
            <a:ext cx="3505200" cy="2667000"/>
          </a:xfrm>
          <a:prstGeom prst="rect">
            <a:avLst/>
          </a:prstGeom>
          <a:noFill/>
          <a:ln w="9525">
            <a:noFill/>
            <a:miter lim="800000"/>
            <a:headEnd/>
            <a:tailEnd/>
          </a:ln>
        </p:spPr>
        <p:txBody>
          <a:bodyPr/>
          <a:lstStyle/>
          <a:p>
            <a:pPr marL="342900" indent="-342900" algn="ctr">
              <a:spcBef>
                <a:spcPct val="20000"/>
              </a:spcBef>
            </a:pPr>
            <a:r>
              <a:rPr lang="en-US" altLang="zh-CN" sz="20000" b="1" dirty="0">
                <a:solidFill>
                  <a:srgbClr val="00B050"/>
                </a:solidFill>
                <a:ea typeface="宋体" pitchFamily="2" charset="-122"/>
              </a:rPr>
              <a:t>?</a:t>
            </a:r>
          </a:p>
        </p:txBody>
      </p:sp>
      <p:sp>
        <p:nvSpPr>
          <p:cNvPr id="36872" name="Rectangle 9"/>
          <p:cNvSpPr>
            <a:spLocks noChangeArrowheads="1"/>
          </p:cNvSpPr>
          <p:nvPr/>
        </p:nvSpPr>
        <p:spPr bwMode="auto">
          <a:xfrm>
            <a:off x="5638800" y="3276600"/>
            <a:ext cx="4191000" cy="3200400"/>
          </a:xfrm>
          <a:prstGeom prst="rect">
            <a:avLst/>
          </a:prstGeom>
          <a:noFill/>
          <a:ln w="9525">
            <a:noFill/>
            <a:miter lim="800000"/>
            <a:headEnd/>
            <a:tailEnd/>
          </a:ln>
        </p:spPr>
        <p:txBody>
          <a:bodyPr/>
          <a:lstStyle/>
          <a:p>
            <a:pPr marL="342900" indent="-342900" algn="ctr">
              <a:spcBef>
                <a:spcPct val="20000"/>
              </a:spcBef>
            </a:pPr>
            <a:r>
              <a:rPr lang="en-US" altLang="zh-CN" sz="20000" b="1">
                <a:solidFill>
                  <a:srgbClr val="00B050"/>
                </a:solidFill>
                <a:ea typeface="宋体" pitchFamily="2" charset="-122"/>
              </a:rPr>
              <a:t>?</a:t>
            </a:r>
          </a:p>
        </p:txBody>
      </p:sp>
      <p:sp>
        <p:nvSpPr>
          <p:cNvPr id="10" name="Rectangle 8"/>
          <p:cNvSpPr>
            <a:spLocks noChangeArrowheads="1"/>
          </p:cNvSpPr>
          <p:nvPr/>
        </p:nvSpPr>
        <p:spPr bwMode="auto">
          <a:xfrm>
            <a:off x="4343400" y="762000"/>
            <a:ext cx="3505200" cy="2667000"/>
          </a:xfrm>
          <a:prstGeom prst="rect">
            <a:avLst/>
          </a:prstGeom>
          <a:noFill/>
          <a:ln w="9525">
            <a:noFill/>
            <a:miter lim="800000"/>
            <a:headEnd/>
            <a:tailEnd/>
          </a:ln>
        </p:spPr>
        <p:txBody>
          <a:bodyPr/>
          <a:lstStyle/>
          <a:p>
            <a:pPr marL="342900" indent="-342900" algn="ctr">
              <a:spcBef>
                <a:spcPct val="20000"/>
              </a:spcBef>
            </a:pPr>
            <a:r>
              <a:rPr lang="en-US" altLang="zh-CN" sz="28800" b="1" dirty="0">
                <a:solidFill>
                  <a:srgbClr val="00B050"/>
                </a:solidFill>
                <a:ea typeface="宋体" pitchFamily="2" charset="-122"/>
              </a:rPr>
              <a:t>?</a:t>
            </a:r>
          </a:p>
        </p:txBody>
      </p:sp>
    </p:spTree>
    <p:extLst>
      <p:ext uri="{BB962C8B-B14F-4D97-AF65-F5344CB8AC3E}">
        <p14:creationId xmlns:p14="http://schemas.microsoft.com/office/powerpoint/2010/main" val="2486716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Constructed Responses</a:t>
            </a:r>
            <a:endParaRPr lang="en-US" b="1" dirty="0"/>
          </a:p>
        </p:txBody>
      </p:sp>
      <p:sp>
        <p:nvSpPr>
          <p:cNvPr id="3" name="Content Placeholder 2"/>
          <p:cNvSpPr>
            <a:spLocks noGrp="1"/>
          </p:cNvSpPr>
          <p:nvPr>
            <p:ph idx="1"/>
          </p:nvPr>
        </p:nvSpPr>
        <p:spPr>
          <a:xfrm>
            <a:off x="838200" y="1825625"/>
            <a:ext cx="4293198" cy="2068643"/>
          </a:xfrm>
        </p:spPr>
        <p:txBody>
          <a:bodyPr/>
          <a:lstStyle/>
          <a:p>
            <a:pPr marL="0" indent="0">
              <a:buNone/>
            </a:pPr>
            <a:r>
              <a:rPr lang="en-US" dirty="0" smtClean="0"/>
              <a:t>Language-based/free-text</a:t>
            </a:r>
          </a:p>
        </p:txBody>
      </p:sp>
      <p:pic>
        <p:nvPicPr>
          <p:cNvPr id="4098"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1394" y="3235629"/>
            <a:ext cx="4515505" cy="33113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798" y="2412029"/>
            <a:ext cx="3087444" cy="413497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251550" y="1811669"/>
            <a:ext cx="4293198" cy="2068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Non-language-based</a:t>
            </a:r>
          </a:p>
          <a:p>
            <a:pPr lvl="1"/>
            <a:r>
              <a:rPr lang="en-US" dirty="0" smtClean="0"/>
              <a:t>Diagrams</a:t>
            </a:r>
          </a:p>
          <a:p>
            <a:pPr lvl="1"/>
            <a:r>
              <a:rPr lang="en-US" dirty="0" smtClean="0"/>
              <a:t>Free drawings</a:t>
            </a:r>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3031487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Textual Constructed Responses</a:t>
            </a:r>
            <a:endParaRPr lang="en-US" b="1" dirty="0"/>
          </a:p>
        </p:txBody>
      </p:sp>
      <p:sp>
        <p:nvSpPr>
          <p:cNvPr id="3" name="Content Placeholder 2"/>
          <p:cNvSpPr>
            <a:spLocks noGrp="1"/>
          </p:cNvSpPr>
          <p:nvPr>
            <p:ph idx="1"/>
          </p:nvPr>
        </p:nvSpPr>
        <p:spPr>
          <a:xfrm>
            <a:off x="367284" y="1786720"/>
            <a:ext cx="3841376" cy="1961067"/>
          </a:xfrm>
        </p:spPr>
        <p:txBody>
          <a:bodyPr>
            <a:normAutofit fontScale="92500"/>
          </a:bodyPr>
          <a:lstStyle/>
          <a:p>
            <a:pPr marL="0" indent="0">
              <a:buNone/>
            </a:pPr>
            <a:r>
              <a:rPr lang="en-US" dirty="0" smtClean="0"/>
              <a:t>Short Response/short essays</a:t>
            </a:r>
          </a:p>
          <a:p>
            <a:pPr lvl="1"/>
            <a:r>
              <a:rPr lang="en-US" dirty="0" smtClean="0"/>
              <a:t>One sentence or less</a:t>
            </a:r>
          </a:p>
          <a:p>
            <a:pPr lvl="1"/>
            <a:r>
              <a:rPr lang="en-US" dirty="0" smtClean="0"/>
              <a:t>Dialogue-based Intelligent Tutoring Systems (ITS)</a:t>
            </a:r>
          </a:p>
        </p:txBody>
      </p:sp>
      <p:sp>
        <p:nvSpPr>
          <p:cNvPr id="4" name="Right Brace 3"/>
          <p:cNvSpPr/>
          <p:nvPr/>
        </p:nvSpPr>
        <p:spPr>
          <a:xfrm rot="5400000">
            <a:off x="3555283" y="515192"/>
            <a:ext cx="781065" cy="73967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rot="5400000">
            <a:off x="9705851" y="2425265"/>
            <a:ext cx="377270" cy="35766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612853" y="4641031"/>
            <a:ext cx="2665923" cy="369332"/>
          </a:xfrm>
          <a:prstGeom prst="rect">
            <a:avLst/>
          </a:prstGeom>
          <a:noFill/>
        </p:spPr>
        <p:txBody>
          <a:bodyPr wrap="none" rtlCol="0">
            <a:spAutoFit/>
          </a:bodyPr>
          <a:lstStyle/>
          <a:p>
            <a:r>
              <a:rPr lang="en-US" b="1" dirty="0" smtClean="0"/>
              <a:t>Emphasize what (content)</a:t>
            </a:r>
            <a:endParaRPr lang="en-US" b="1" dirty="0"/>
          </a:p>
        </p:txBody>
      </p:sp>
      <p:sp>
        <p:nvSpPr>
          <p:cNvPr id="7" name="TextBox 6"/>
          <p:cNvSpPr txBox="1"/>
          <p:nvPr/>
        </p:nvSpPr>
        <p:spPr>
          <a:xfrm>
            <a:off x="8627632" y="4641031"/>
            <a:ext cx="2312556" cy="369332"/>
          </a:xfrm>
          <a:prstGeom prst="rect">
            <a:avLst/>
          </a:prstGeom>
          <a:noFill/>
        </p:spPr>
        <p:txBody>
          <a:bodyPr wrap="none" rtlCol="0">
            <a:spAutoFit/>
          </a:bodyPr>
          <a:lstStyle/>
          <a:p>
            <a:r>
              <a:rPr lang="en-US" b="1" dirty="0" smtClean="0"/>
              <a:t>Emphasize how (style)</a:t>
            </a:r>
            <a:endParaRPr lang="en-US" b="1" dirty="0"/>
          </a:p>
        </p:txBody>
      </p:sp>
      <p:sp>
        <p:nvSpPr>
          <p:cNvPr id="9" name="Content Placeholder 2"/>
          <p:cNvSpPr txBox="1">
            <a:spLocks/>
          </p:cNvSpPr>
          <p:nvPr/>
        </p:nvSpPr>
        <p:spPr>
          <a:xfrm>
            <a:off x="4390913" y="1786720"/>
            <a:ext cx="3841376" cy="196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Medium Responses</a:t>
            </a:r>
          </a:p>
          <a:p>
            <a:pPr lvl="1"/>
            <a:r>
              <a:rPr lang="en-US" dirty="0" smtClean="0"/>
              <a:t>One paragraph</a:t>
            </a:r>
          </a:p>
          <a:p>
            <a:pPr lvl="1"/>
            <a:r>
              <a:rPr lang="en-US" dirty="0" smtClean="0"/>
              <a:t>David Shaffer’s Internship-</a:t>
            </a:r>
            <a:r>
              <a:rPr lang="en-US" dirty="0" err="1" smtClean="0"/>
              <a:t>inator</a:t>
            </a:r>
            <a:r>
              <a:rPr lang="en-US" dirty="0" smtClean="0"/>
              <a:t> system</a:t>
            </a:r>
          </a:p>
        </p:txBody>
      </p:sp>
      <p:sp>
        <p:nvSpPr>
          <p:cNvPr id="10" name="Content Placeholder 2"/>
          <p:cNvSpPr txBox="1">
            <a:spLocks/>
          </p:cNvSpPr>
          <p:nvPr/>
        </p:nvSpPr>
        <p:spPr>
          <a:xfrm>
            <a:off x="8099891" y="1825068"/>
            <a:ext cx="3841376" cy="196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Essays</a:t>
            </a:r>
          </a:p>
          <a:p>
            <a:pPr lvl="1"/>
            <a:r>
              <a:rPr lang="en-US" dirty="0" smtClean="0"/>
              <a:t>Argumentative essay</a:t>
            </a:r>
          </a:p>
          <a:p>
            <a:pPr lvl="1"/>
            <a:r>
              <a:rPr lang="en-US" dirty="0" smtClean="0"/>
              <a:t>SAT-like essays</a:t>
            </a:r>
          </a:p>
          <a:p>
            <a:pPr lvl="1"/>
            <a:endParaRPr lang="en-US" dirty="0" smtClean="0"/>
          </a:p>
        </p:txBody>
      </p:sp>
      <p:pic>
        <p:nvPicPr>
          <p:cNvPr id="11" name="Picture 2" descr="http://edgaps.org/gaps/wp-content/uploads/landscience-thumbn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4917" y="5205308"/>
            <a:ext cx="1362165" cy="153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219" y="5150555"/>
            <a:ext cx="1225485" cy="1585921"/>
          </a:xfrm>
          <a:prstGeom prst="rect">
            <a:avLst/>
          </a:prstGeom>
        </p:spPr>
      </p:pic>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5800" y="5165077"/>
            <a:ext cx="2148840" cy="161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85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Textual Constructed Responses</a:t>
            </a:r>
            <a:endParaRPr lang="en-US" b="1" dirty="0"/>
          </a:p>
        </p:txBody>
      </p:sp>
      <p:sp>
        <p:nvSpPr>
          <p:cNvPr id="3" name="Content Placeholder 2"/>
          <p:cNvSpPr>
            <a:spLocks noGrp="1"/>
          </p:cNvSpPr>
          <p:nvPr>
            <p:ph idx="1"/>
          </p:nvPr>
        </p:nvSpPr>
        <p:spPr>
          <a:xfrm>
            <a:off x="367284" y="1786720"/>
            <a:ext cx="3841376" cy="1961067"/>
          </a:xfrm>
        </p:spPr>
        <p:txBody>
          <a:bodyPr>
            <a:normAutofit fontScale="92500"/>
          </a:bodyPr>
          <a:lstStyle/>
          <a:p>
            <a:pPr marL="0" indent="0">
              <a:buNone/>
            </a:pPr>
            <a:r>
              <a:rPr lang="en-US" dirty="0" smtClean="0"/>
              <a:t>Short Response/short essays</a:t>
            </a:r>
          </a:p>
          <a:p>
            <a:pPr lvl="1"/>
            <a:r>
              <a:rPr lang="en-US" dirty="0" smtClean="0"/>
              <a:t>One sentence or less</a:t>
            </a:r>
          </a:p>
          <a:p>
            <a:pPr lvl="1"/>
            <a:r>
              <a:rPr lang="en-US" dirty="0" smtClean="0"/>
              <a:t>Dialogue-based Intelligent Tutoring Systems (ITS)</a:t>
            </a:r>
          </a:p>
        </p:txBody>
      </p:sp>
      <p:sp>
        <p:nvSpPr>
          <p:cNvPr id="9" name="Content Placeholder 2"/>
          <p:cNvSpPr txBox="1">
            <a:spLocks/>
          </p:cNvSpPr>
          <p:nvPr/>
        </p:nvSpPr>
        <p:spPr>
          <a:xfrm>
            <a:off x="4390913" y="1786720"/>
            <a:ext cx="3841376" cy="196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Medium Responses</a:t>
            </a:r>
          </a:p>
          <a:p>
            <a:pPr lvl="1"/>
            <a:r>
              <a:rPr lang="en-US" dirty="0" smtClean="0"/>
              <a:t>One paragraph</a:t>
            </a:r>
          </a:p>
          <a:p>
            <a:pPr lvl="1"/>
            <a:r>
              <a:rPr lang="en-US" dirty="0" smtClean="0"/>
              <a:t>David Shaffer’s Internship-</a:t>
            </a:r>
            <a:r>
              <a:rPr lang="en-US" dirty="0" err="1" smtClean="0"/>
              <a:t>inator</a:t>
            </a:r>
            <a:r>
              <a:rPr lang="en-US" dirty="0" smtClean="0"/>
              <a:t> system</a:t>
            </a:r>
          </a:p>
        </p:txBody>
      </p:sp>
      <p:sp>
        <p:nvSpPr>
          <p:cNvPr id="10" name="Content Placeholder 2"/>
          <p:cNvSpPr txBox="1">
            <a:spLocks/>
          </p:cNvSpPr>
          <p:nvPr/>
        </p:nvSpPr>
        <p:spPr>
          <a:xfrm>
            <a:off x="8099891" y="1825068"/>
            <a:ext cx="3841376" cy="196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Essays</a:t>
            </a:r>
          </a:p>
          <a:p>
            <a:pPr lvl="1"/>
            <a:r>
              <a:rPr lang="en-US" dirty="0" smtClean="0"/>
              <a:t>Argumentative essay</a:t>
            </a:r>
          </a:p>
          <a:p>
            <a:pPr lvl="1"/>
            <a:r>
              <a:rPr lang="en-US" dirty="0" smtClean="0"/>
              <a:t>SAT-like essays</a:t>
            </a:r>
          </a:p>
          <a:p>
            <a:pPr lvl="1"/>
            <a:endParaRPr lang="en-US" dirty="0" smtClean="0"/>
          </a:p>
        </p:txBody>
      </p:sp>
      <p:graphicFrame>
        <p:nvGraphicFramePr>
          <p:cNvPr id="13" name="Content Placeholder 3"/>
          <p:cNvGraphicFramePr>
            <a:graphicFrameLocks/>
          </p:cNvGraphicFramePr>
          <p:nvPr>
            <p:extLst>
              <p:ext uri="{D42A27DB-BD31-4B8C-83A1-F6EECF244321}">
                <p14:modId xmlns:p14="http://schemas.microsoft.com/office/powerpoint/2010/main" val="942871069"/>
              </p:ext>
            </p:extLst>
          </p:nvPr>
        </p:nvGraphicFramePr>
        <p:xfrm>
          <a:off x="185569" y="4613237"/>
          <a:ext cx="4205344" cy="1920240"/>
        </p:xfrm>
        <a:graphic>
          <a:graphicData uri="http://schemas.openxmlformats.org/drawingml/2006/table">
            <a:tbl>
              <a:tblPr firstRow="1" firstCol="1" bandRow="1">
                <a:tableStyleId>{5C22544A-7EE6-4342-B048-85BDC9FD1C3A}</a:tableStyleId>
              </a:tblPr>
              <a:tblGrid>
                <a:gridCol w="429409">
                  <a:extLst>
                    <a:ext uri="{9D8B030D-6E8A-4147-A177-3AD203B41FA5}">
                      <a16:colId xmlns:a16="http://schemas.microsoft.com/office/drawing/2014/main" val="20000"/>
                    </a:ext>
                  </a:extLst>
                </a:gridCol>
                <a:gridCol w="3775935">
                  <a:extLst>
                    <a:ext uri="{9D8B030D-6E8A-4147-A177-3AD203B41FA5}">
                      <a16:colId xmlns:a16="http://schemas.microsoft.com/office/drawing/2014/main" val="20001"/>
                    </a:ext>
                  </a:extLst>
                </a:gridCol>
              </a:tblGrid>
              <a:tr h="218682">
                <a:tc>
                  <a:txBody>
                    <a:bodyPr/>
                    <a:lstStyle/>
                    <a:p>
                      <a:pPr marL="0" marR="0">
                        <a:lnSpc>
                          <a:spcPct val="150000"/>
                        </a:lnSpc>
                        <a:spcBef>
                          <a:spcPts val="0"/>
                        </a:spcBef>
                        <a:spcAft>
                          <a:spcPts val="0"/>
                        </a:spcAft>
                      </a:pPr>
                      <a:r>
                        <a:rPr lang="en-US" sz="1200" dirty="0">
                          <a:effectLst/>
                        </a:rPr>
                        <a:t>ID</a:t>
                      </a:r>
                      <a:endParaRPr lang="en-US" sz="1200" dirty="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Student </a:t>
                      </a:r>
                      <a:r>
                        <a:rPr lang="en-US" sz="1200" dirty="0" smtClean="0">
                          <a:effectLst/>
                        </a:rPr>
                        <a:t>responses</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218682">
                <a:tc>
                  <a:txBody>
                    <a:bodyPr/>
                    <a:lstStyle/>
                    <a:p>
                      <a:pPr marL="0" marR="0">
                        <a:lnSpc>
                          <a:spcPct val="150000"/>
                        </a:lnSpc>
                        <a:spcBef>
                          <a:spcPts val="0"/>
                        </a:spcBef>
                        <a:spcAft>
                          <a:spcPts val="0"/>
                        </a:spcAft>
                      </a:pPr>
                      <a:r>
                        <a:rPr lang="en-US" sz="1200">
                          <a:effectLst/>
                        </a:rPr>
                        <a:t>1</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 force </a:t>
                      </a:r>
                      <a:r>
                        <a:rPr lang="en-US" sz="1200" b="1" dirty="0" err="1">
                          <a:effectLst/>
                        </a:rPr>
                        <a:t>excrted</a:t>
                      </a:r>
                      <a:r>
                        <a:rPr lang="en-US" sz="1200" dirty="0">
                          <a:effectLst/>
                        </a:rPr>
                        <a:t> by gravity and tension of the rope are </a:t>
                      </a:r>
                      <a:r>
                        <a:rPr lang="en-US" sz="1200" b="1" dirty="0">
                          <a:effectLst/>
                        </a:rPr>
                        <a:t>equal</a:t>
                      </a:r>
                      <a:r>
                        <a:rPr lang="en-US" sz="1200" dirty="0">
                          <a:effectLst/>
                        </a:rPr>
                        <a:t>.</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218682">
                <a:tc>
                  <a:txBody>
                    <a:bodyPr/>
                    <a:lstStyle/>
                    <a:p>
                      <a:pPr marL="0" marR="0">
                        <a:lnSpc>
                          <a:spcPct val="150000"/>
                        </a:lnSpc>
                        <a:spcBef>
                          <a:spcPts val="0"/>
                        </a:spcBef>
                        <a:spcAft>
                          <a:spcPts val="0"/>
                        </a:spcAft>
                      </a:pPr>
                      <a:r>
                        <a:rPr lang="en-US" sz="1200">
                          <a:effectLst/>
                        </a:rPr>
                        <a:t>2</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b="1" dirty="0">
                          <a:effectLst/>
                        </a:rPr>
                        <a:t>these forces</a:t>
                      </a:r>
                      <a:r>
                        <a:rPr lang="en-US" sz="1200" dirty="0">
                          <a:effectLst/>
                        </a:rPr>
                        <a:t> </a:t>
                      </a:r>
                      <a:r>
                        <a:rPr lang="en-US" sz="1200" b="1" dirty="0">
                          <a:effectLst/>
                        </a:rPr>
                        <a:t>balance</a:t>
                      </a:r>
                      <a:r>
                        <a:rPr lang="en-US" sz="1200" dirty="0">
                          <a:effectLst/>
                        </a:rPr>
                        <a:t> each other</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218682">
                <a:tc>
                  <a:txBody>
                    <a:bodyPr/>
                    <a:lstStyle/>
                    <a:p>
                      <a:pPr marL="0" marR="0">
                        <a:lnSpc>
                          <a:spcPct val="150000"/>
                        </a:lnSpc>
                        <a:spcBef>
                          <a:spcPts val="0"/>
                        </a:spcBef>
                        <a:spcAft>
                          <a:spcPts val="0"/>
                        </a:spcAft>
                      </a:pPr>
                      <a:r>
                        <a:rPr lang="en-US" sz="1200">
                          <a:effectLst/>
                        </a:rPr>
                        <a:t>3</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dirty="0">
                          <a:effectLst/>
                        </a:rPr>
                        <a:t>The tension is </a:t>
                      </a:r>
                      <a:r>
                        <a:rPr lang="en-US" sz="1200" b="1" dirty="0">
                          <a:effectLst/>
                        </a:rPr>
                        <a:t>equal</a:t>
                      </a:r>
                      <a:r>
                        <a:rPr lang="en-US" sz="1200" dirty="0">
                          <a:effectLst/>
                        </a:rPr>
                        <a:t> to the force of gravity</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218682">
                <a:tc>
                  <a:txBody>
                    <a:bodyPr/>
                    <a:lstStyle/>
                    <a:p>
                      <a:pPr marL="0" marR="0">
                        <a:lnSpc>
                          <a:spcPct val="150000"/>
                        </a:lnSpc>
                        <a:spcBef>
                          <a:spcPts val="0"/>
                        </a:spcBef>
                        <a:spcAft>
                          <a:spcPts val="0"/>
                        </a:spcAft>
                      </a:pPr>
                      <a:r>
                        <a:rPr lang="en-US" sz="1200">
                          <a:effectLst/>
                        </a:rPr>
                        <a:t>4</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b="1" dirty="0">
                          <a:effectLst/>
                        </a:rPr>
                        <a:t>They</a:t>
                      </a:r>
                      <a:r>
                        <a:rPr lang="en-US" sz="1200" dirty="0">
                          <a:effectLst/>
                        </a:rPr>
                        <a:t> are equal.</a:t>
                      </a:r>
                      <a:endParaRPr lang="en-US" sz="12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218682">
                <a:tc>
                  <a:txBody>
                    <a:bodyPr/>
                    <a:lstStyle/>
                    <a:p>
                      <a:pPr marL="0" marR="0">
                        <a:lnSpc>
                          <a:spcPct val="150000"/>
                        </a:lnSpc>
                        <a:spcBef>
                          <a:spcPts val="0"/>
                        </a:spcBef>
                        <a:spcAft>
                          <a:spcPts val="0"/>
                        </a:spcAft>
                      </a:pPr>
                      <a:r>
                        <a:rPr lang="en-US" sz="1200">
                          <a:effectLst/>
                        </a:rPr>
                        <a:t>5</a:t>
                      </a:r>
                      <a:endParaRPr lang="en-US" sz="1200">
                        <a:effectLst/>
                        <a:latin typeface="Times New Roman"/>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200" b="1" dirty="0">
                          <a:effectLst/>
                        </a:rPr>
                        <a:t>Equal</a:t>
                      </a:r>
                      <a:endParaRPr lang="en-US" sz="1200" b="1"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8" name="TextBox 7"/>
          <p:cNvSpPr txBox="1"/>
          <p:nvPr/>
        </p:nvSpPr>
        <p:spPr>
          <a:xfrm>
            <a:off x="4647303" y="4613237"/>
            <a:ext cx="3808208" cy="1200329"/>
          </a:xfrm>
          <a:prstGeom prst="rect">
            <a:avLst/>
          </a:prstGeom>
          <a:solidFill>
            <a:schemeClr val="accent4">
              <a:lumMod val="40000"/>
              <a:lumOff val="60000"/>
            </a:schemeClr>
          </a:solidFill>
        </p:spPr>
        <p:txBody>
          <a:bodyPr wrap="square" rtlCol="0">
            <a:spAutoFit/>
          </a:bodyPr>
          <a:lstStyle/>
          <a:p>
            <a:r>
              <a:rPr lang="en-US" dirty="0">
                <a:latin typeface="Times New Roman" panose="02020603050405020304" pitchFamily="18" charset="0"/>
                <a:cs typeface="Times New Roman" panose="02020603050405020304" pitchFamily="18" charset="0"/>
              </a:rPr>
              <a:t>In order to keep industrial space in the city, </a:t>
            </a:r>
            <a:r>
              <a:rPr lang="en-US" b="1" dirty="0">
                <a:latin typeface="Times New Roman" panose="02020603050405020304" pitchFamily="18" charset="0"/>
                <a:cs typeface="Times New Roman" panose="02020603050405020304" pitchFamily="18" charset="0"/>
              </a:rPr>
              <a:t>&lt;A&gt;&lt;B&gt;</a:t>
            </a:r>
            <a:r>
              <a:rPr lang="en-US" dirty="0">
                <a:latin typeface="Times New Roman" panose="02020603050405020304" pitchFamily="18" charset="0"/>
                <a:cs typeface="Times New Roman" panose="02020603050405020304" pitchFamily="18" charset="0"/>
              </a:rPr>
              <a:t>I changed some open land</a:t>
            </a:r>
            <a:r>
              <a:rPr lang="en-US" b="1" dirty="0">
                <a:latin typeface="Times New Roman" panose="02020603050405020304" pitchFamily="18" charset="0"/>
                <a:cs typeface="Times New Roman" panose="02020603050405020304" pitchFamily="18" charset="0"/>
              </a:rPr>
              <a:t>&lt;/B&gt; &lt;C&gt;</a:t>
            </a:r>
            <a:r>
              <a:rPr lang="en-US" dirty="0">
                <a:latin typeface="Times New Roman" panose="02020603050405020304" pitchFamily="18" charset="0"/>
                <a:cs typeface="Times New Roman" panose="02020603050405020304" pitchFamily="18" charset="0"/>
              </a:rPr>
              <a:t>further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away from the river</a:t>
            </a:r>
            <a:r>
              <a:rPr lang="en-US" b="1" dirty="0">
                <a:latin typeface="Times New Roman" panose="02020603050405020304" pitchFamily="18" charset="0"/>
                <a:cs typeface="Times New Roman" panose="02020603050405020304" pitchFamily="18" charset="0"/>
              </a:rPr>
              <a:t>&lt;/C&gt;</a:t>
            </a:r>
            <a:r>
              <a:rPr lang="en-US" dirty="0">
                <a:latin typeface="Times New Roman" panose="02020603050405020304" pitchFamily="18" charset="0"/>
                <a:cs typeface="Times New Roman" panose="02020603050405020304" pitchFamily="18" charset="0"/>
              </a:rPr>
              <a:t>into</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industrial space</a:t>
            </a:r>
            <a:r>
              <a:rPr lang="en-US" b="1" dirty="0">
                <a:latin typeface="Times New Roman" panose="02020603050405020304" pitchFamily="18" charset="0"/>
                <a:cs typeface="Times New Roman" panose="02020603050405020304" pitchFamily="18" charset="0"/>
              </a:rPr>
              <a:t>&lt;/</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A</a:t>
            </a:r>
            <a:r>
              <a:rPr lang="en-US" b="1" dirty="0" smtClean="0">
                <a:latin typeface="Times New Roman" panose="02020603050405020304" pitchFamily="18" charset="0"/>
                <a:cs typeface="Times New Roman" panose="02020603050405020304" pitchFamily="18" charset="0"/>
              </a:rPr>
              <a:t>&gt;</a:t>
            </a:r>
            <a:endParaRPr lang="en-US" b="1" dirty="0">
              <a:latin typeface="Times New Roman" panose="02020603050405020304" pitchFamily="18" charset="0"/>
              <a:cs typeface="Times New Roman" panose="02020603050405020304" pitchFamily="18" charset="0"/>
            </a:endParaRPr>
          </a:p>
        </p:txBody>
      </p:sp>
      <p:pic>
        <p:nvPicPr>
          <p:cNvPr id="15" name="Picture 4"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1956" y="4066390"/>
            <a:ext cx="1991844" cy="266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7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Assessment</a:t>
            </a:r>
            <a:endParaRPr lang="en-US" b="1" dirty="0"/>
          </a:p>
        </p:txBody>
      </p:sp>
      <p:sp>
        <p:nvSpPr>
          <p:cNvPr id="6" name="Rounded Rectangle 5"/>
          <p:cNvSpPr/>
          <p:nvPr/>
        </p:nvSpPr>
        <p:spPr>
          <a:xfrm>
            <a:off x="2707462" y="2280745"/>
            <a:ext cx="1692166"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Discriminative</a:t>
            </a:r>
            <a:endParaRPr lang="en-US" b="1" dirty="0"/>
          </a:p>
        </p:txBody>
      </p:sp>
      <p:sp>
        <p:nvSpPr>
          <p:cNvPr id="7" name="Rounded Rectangle 6"/>
          <p:cNvSpPr/>
          <p:nvPr/>
        </p:nvSpPr>
        <p:spPr>
          <a:xfrm>
            <a:off x="6937875" y="2280745"/>
            <a:ext cx="2527739"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Constructed/Generative</a:t>
            </a:r>
            <a:endParaRPr lang="en-US" b="1" dirty="0"/>
          </a:p>
        </p:txBody>
      </p:sp>
      <p:cxnSp>
        <p:nvCxnSpPr>
          <p:cNvPr id="9" name="Straight Arrow Connector 8"/>
          <p:cNvCxnSpPr>
            <a:endCxn id="6" idx="0"/>
          </p:cNvCxnSpPr>
          <p:nvPr/>
        </p:nvCxnSpPr>
        <p:spPr>
          <a:xfrm flipH="1">
            <a:off x="3553545" y="1690688"/>
            <a:ext cx="2359573" cy="590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0"/>
          </p:cNvCxnSpPr>
          <p:nvPr/>
        </p:nvCxnSpPr>
        <p:spPr>
          <a:xfrm>
            <a:off x="5913118" y="1690688"/>
            <a:ext cx="2288627" cy="590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592551" y="3757448"/>
            <a:ext cx="1692166"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Language</a:t>
            </a:r>
            <a:endParaRPr lang="en-US" b="1" dirty="0"/>
          </a:p>
        </p:txBody>
      </p:sp>
      <p:sp>
        <p:nvSpPr>
          <p:cNvPr id="13" name="Rounded Rectangle 12"/>
          <p:cNvSpPr/>
          <p:nvPr/>
        </p:nvSpPr>
        <p:spPr>
          <a:xfrm>
            <a:off x="9129283" y="3757448"/>
            <a:ext cx="1692166"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Non-Language</a:t>
            </a:r>
            <a:endParaRPr lang="en-US" b="1" dirty="0"/>
          </a:p>
        </p:txBody>
      </p:sp>
      <p:cxnSp>
        <p:nvCxnSpPr>
          <p:cNvPr id="15" name="Straight Arrow Connector 14"/>
          <p:cNvCxnSpPr>
            <a:stCxn id="7" idx="2"/>
            <a:endCxn id="12" idx="0"/>
          </p:cNvCxnSpPr>
          <p:nvPr/>
        </p:nvCxnSpPr>
        <p:spPr>
          <a:xfrm flipH="1">
            <a:off x="6438634" y="2900855"/>
            <a:ext cx="1763111" cy="856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13" idx="0"/>
          </p:cNvCxnSpPr>
          <p:nvPr/>
        </p:nvCxnSpPr>
        <p:spPr>
          <a:xfrm>
            <a:off x="8201745" y="2900855"/>
            <a:ext cx="1773621" cy="856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3214586" y="5150068"/>
            <a:ext cx="1692166"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Sentence or less</a:t>
            </a:r>
            <a:endParaRPr lang="en-US" b="1" dirty="0"/>
          </a:p>
        </p:txBody>
      </p:sp>
      <p:sp>
        <p:nvSpPr>
          <p:cNvPr id="19" name="Rounded Rectangle 18"/>
          <p:cNvSpPr/>
          <p:nvPr/>
        </p:nvSpPr>
        <p:spPr>
          <a:xfrm>
            <a:off x="5592551" y="5150068"/>
            <a:ext cx="1692166"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Paragraph</a:t>
            </a:r>
            <a:endParaRPr lang="en-US" b="1" dirty="0"/>
          </a:p>
        </p:txBody>
      </p:sp>
      <p:sp>
        <p:nvSpPr>
          <p:cNvPr id="20" name="Rounded Rectangle 19"/>
          <p:cNvSpPr/>
          <p:nvPr/>
        </p:nvSpPr>
        <p:spPr>
          <a:xfrm>
            <a:off x="7970516" y="5160578"/>
            <a:ext cx="1692166" cy="62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Argumentative Essay</a:t>
            </a:r>
            <a:endParaRPr lang="en-US" b="1" dirty="0"/>
          </a:p>
        </p:txBody>
      </p:sp>
      <p:cxnSp>
        <p:nvCxnSpPr>
          <p:cNvPr id="22" name="Straight Arrow Connector 21"/>
          <p:cNvCxnSpPr>
            <a:stCxn id="12" idx="2"/>
            <a:endCxn id="18" idx="0"/>
          </p:cNvCxnSpPr>
          <p:nvPr/>
        </p:nvCxnSpPr>
        <p:spPr>
          <a:xfrm flipH="1">
            <a:off x="4060669" y="4377558"/>
            <a:ext cx="2377965" cy="77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9" idx="0"/>
          </p:cNvCxnSpPr>
          <p:nvPr/>
        </p:nvCxnSpPr>
        <p:spPr>
          <a:xfrm>
            <a:off x="6438634" y="4377558"/>
            <a:ext cx="0" cy="77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2"/>
            <a:endCxn id="20" idx="0"/>
          </p:cNvCxnSpPr>
          <p:nvPr/>
        </p:nvCxnSpPr>
        <p:spPr>
          <a:xfrm>
            <a:off x="6438634" y="4377558"/>
            <a:ext cx="2377965" cy="783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07462" y="4897821"/>
            <a:ext cx="2690649" cy="1124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TextBox 31"/>
          <p:cNvSpPr txBox="1"/>
          <p:nvPr/>
        </p:nvSpPr>
        <p:spPr>
          <a:xfrm>
            <a:off x="8384626" y="6053210"/>
            <a:ext cx="2122441" cy="646331"/>
          </a:xfrm>
          <a:prstGeom prst="rect">
            <a:avLst/>
          </a:prstGeom>
          <a:noFill/>
        </p:spPr>
        <p:txBody>
          <a:bodyPr wrap="none" rtlCol="0">
            <a:spAutoFit/>
          </a:bodyPr>
          <a:lstStyle/>
          <a:p>
            <a:r>
              <a:rPr lang="en-US" b="1" dirty="0" smtClean="0"/>
              <a:t>Rus &amp; Niraula, 2012 </a:t>
            </a:r>
          </a:p>
          <a:p>
            <a:r>
              <a:rPr lang="en-US" b="1" dirty="0" smtClean="0"/>
              <a:t>(Best Paper Award)</a:t>
            </a:r>
            <a:endParaRPr lang="en-US" b="1" dirty="0"/>
          </a:p>
        </p:txBody>
      </p:sp>
      <p:sp>
        <p:nvSpPr>
          <p:cNvPr id="33" name="TextBox 32"/>
          <p:cNvSpPr txBox="1"/>
          <p:nvPr/>
        </p:nvSpPr>
        <p:spPr>
          <a:xfrm>
            <a:off x="5438822" y="6049504"/>
            <a:ext cx="3053080" cy="646331"/>
          </a:xfrm>
          <a:prstGeom prst="rect">
            <a:avLst/>
          </a:prstGeom>
          <a:noFill/>
        </p:spPr>
        <p:txBody>
          <a:bodyPr wrap="square" rtlCol="0">
            <a:spAutoFit/>
          </a:bodyPr>
          <a:lstStyle/>
          <a:p>
            <a:r>
              <a:rPr lang="en-US" b="1" dirty="0" err="1" smtClean="0"/>
              <a:t>Shaeffer</a:t>
            </a:r>
            <a:r>
              <a:rPr lang="en-US" b="1" dirty="0" smtClean="0"/>
              <a:t>, Rus, Gautam, Swiecki, et al. (2014-present)</a:t>
            </a:r>
          </a:p>
        </p:txBody>
      </p:sp>
      <p:sp>
        <p:nvSpPr>
          <p:cNvPr id="34" name="TextBox 33"/>
          <p:cNvSpPr txBox="1"/>
          <p:nvPr/>
        </p:nvSpPr>
        <p:spPr>
          <a:xfrm>
            <a:off x="2934573" y="6132051"/>
            <a:ext cx="2437014" cy="369332"/>
          </a:xfrm>
          <a:prstGeom prst="rect">
            <a:avLst/>
          </a:prstGeom>
          <a:noFill/>
        </p:spPr>
        <p:txBody>
          <a:bodyPr wrap="none" rtlCol="0">
            <a:spAutoFit/>
          </a:bodyPr>
          <a:lstStyle/>
          <a:p>
            <a:r>
              <a:rPr lang="en-US" b="1" dirty="0" smtClean="0"/>
              <a:t>Rus et al., 2005-present</a:t>
            </a:r>
            <a:endParaRPr lang="en-US" b="1" dirty="0"/>
          </a:p>
        </p:txBody>
      </p:sp>
      <p:pic>
        <p:nvPicPr>
          <p:cNvPr id="21"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280" y="3010478"/>
            <a:ext cx="1554224" cy="8066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45420" y="4540940"/>
            <a:ext cx="1890575" cy="138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34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15633</TotalTime>
  <Words>2423</Words>
  <Application>Microsoft Office PowerPoint</Application>
  <PresentationFormat>Widescreen</PresentationFormat>
  <Paragraphs>430</Paragraphs>
  <Slides>56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宋体</vt:lpstr>
      <vt:lpstr>Arial</vt:lpstr>
      <vt:lpstr>Calibri</vt:lpstr>
      <vt:lpstr>Calibri Light</vt:lpstr>
      <vt:lpstr>Cambria Math</vt:lpstr>
      <vt:lpstr>Helvetica</vt:lpstr>
      <vt:lpstr>MS ??</vt:lpstr>
      <vt:lpstr>Times</vt:lpstr>
      <vt:lpstr>Times New Roman</vt:lpstr>
      <vt:lpstr>Office Theme</vt:lpstr>
      <vt:lpstr>Automated Assessment of Learner-Constructed Responses</vt:lpstr>
      <vt:lpstr>Assessment = The detection of students’ knowledge states</vt:lpstr>
      <vt:lpstr>Assessment Is A Critical Component Of Adaptive Education Technologies</vt:lpstr>
      <vt:lpstr>Types of Assessment</vt:lpstr>
      <vt:lpstr>Generative/Constructed Responses Lead To True Assessment</vt:lpstr>
      <vt:lpstr>Types of Constructed Responses</vt:lpstr>
      <vt:lpstr>Textual Constructed Responses</vt:lpstr>
      <vt:lpstr>Textual Constructed Responses</vt:lpstr>
      <vt:lpstr>Assessment</vt:lpstr>
      <vt:lpstr>Macro- vs. Micro-Assessment</vt:lpstr>
      <vt:lpstr>Understanding What Students Say  In Dialogue-based Intelligent Tutoring Systems</vt:lpstr>
      <vt:lpstr>PowerPoint Presentation</vt:lpstr>
      <vt:lpstr>DeepTutor: How does the amount of tension in the rope compare to the downward force of gravity acting on the child?</vt:lpstr>
      <vt:lpstr>Student Language in Fully Online Environments is Even Harder!!!</vt:lpstr>
      <vt:lpstr>Two Major Approaches to NLU</vt:lpstr>
      <vt:lpstr>What is Semantic Similarity?</vt:lpstr>
      <vt:lpstr>Many Applications</vt:lpstr>
      <vt:lpstr>Ideal Conditions for Semantic Similarity</vt:lpstr>
      <vt:lpstr>Two Major Requirements For Similarity In Dialogue-based Systems</vt:lpstr>
      <vt:lpstr>Approaches</vt:lpstr>
      <vt:lpstr>Lexical, Compositional Similarity</vt:lpstr>
      <vt:lpstr>Lexico-Semantic Optimization</vt:lpstr>
      <vt:lpstr>Word-to-Word Similarity</vt:lpstr>
      <vt:lpstr>Methods Overview</vt:lpstr>
      <vt:lpstr>Job Assignment</vt:lpstr>
      <vt:lpstr>Syntactic Dependencies</vt:lpstr>
      <vt:lpstr>PowerPoint Presentation</vt:lpstr>
      <vt:lpstr>PowerPoint Presentation</vt:lpstr>
      <vt:lpstr>Example from Business and Economics</vt:lpstr>
      <vt:lpstr>Quadratic Assignment Problem</vt:lpstr>
      <vt:lpstr>Within-Sentence Syntactic Dependencies</vt:lpstr>
      <vt:lpstr>QAP for Semantic Similarity</vt:lpstr>
      <vt:lpstr>Branch-and-Bound Solution</vt:lpstr>
      <vt:lpstr>Branch-and-Bound Solution</vt:lpstr>
      <vt:lpstr>Bounding Function</vt:lpstr>
      <vt:lpstr>MSRP</vt:lpstr>
      <vt:lpstr>Results</vt:lpstr>
      <vt:lpstr>Results</vt:lpstr>
      <vt:lpstr>QAP Limitations</vt:lpstr>
      <vt:lpstr>SEMILAR The SEMantic siMILARity Toolkit  www.semanticsimilarity.org </vt:lpstr>
      <vt:lpstr>SEMILAR: The SEMantic SemiLARity Toolkit</vt:lpstr>
      <vt:lpstr>Acknowledgments</vt:lpstr>
      <vt:lpstr>AI Magazine Article – Good Overview</vt:lpstr>
      <vt:lpstr>What’s Next?</vt:lpstr>
      <vt:lpstr>The Conversational Age of Human-Computer Interaction Is Here!</vt:lpstr>
      <vt:lpstr>PowerPoint Presentation</vt:lpstr>
      <vt:lpstr>PowerPoint Presentation</vt:lpstr>
      <vt:lpstr>Intelligent Home/Thermostat</vt:lpstr>
      <vt:lpstr>Conversational cars, appliances, baby monitors, etc.</vt:lpstr>
      <vt:lpstr>The Ultimate AI Benchmark (Turing test)</vt:lpstr>
      <vt:lpstr>Voice Activated Elevator</vt:lpstr>
      <vt:lpstr>Micro-dialogues</vt:lpstr>
      <vt:lpstr>Full-dialogue/Fully-conversational ITSs</vt:lpstr>
      <vt:lpstr>Review</vt:lpstr>
      <vt:lpstr>www.deeptutor.org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Bilingual Analysis of Cohesion in a Corpus of Leader Speeches</dc:title>
  <dc:creator>vrus</dc:creator>
  <cp:lastModifiedBy>Windows User</cp:lastModifiedBy>
  <cp:revision>918</cp:revision>
  <dcterms:created xsi:type="dcterms:W3CDTF">2014-05-22T16:35:58Z</dcterms:created>
  <dcterms:modified xsi:type="dcterms:W3CDTF">2018-10-08T15:29:23Z</dcterms:modified>
</cp:coreProperties>
</file>