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61"/>
  </p:notesMasterIdLst>
  <p:handoutMasterIdLst>
    <p:handoutMasterId r:id="rId62"/>
  </p:handoutMasterIdLst>
  <p:sldIdLst>
    <p:sldId id="423" r:id="rId2"/>
    <p:sldId id="1373" r:id="rId3"/>
    <p:sldId id="1625" r:id="rId4"/>
    <p:sldId id="1445" r:id="rId5"/>
    <p:sldId id="1777" r:id="rId6"/>
    <p:sldId id="1789" r:id="rId7"/>
    <p:sldId id="1791" r:id="rId8"/>
    <p:sldId id="1792" r:id="rId9"/>
    <p:sldId id="1790" r:id="rId10"/>
    <p:sldId id="1771" r:id="rId11"/>
    <p:sldId id="1634" r:id="rId12"/>
    <p:sldId id="1746" r:id="rId13"/>
    <p:sldId id="1730" r:id="rId14"/>
    <p:sldId id="1731" r:id="rId15"/>
    <p:sldId id="1734" r:id="rId16"/>
    <p:sldId id="1793" r:id="rId17"/>
    <p:sldId id="1735" r:id="rId18"/>
    <p:sldId id="1747" r:id="rId19"/>
    <p:sldId id="1744" r:id="rId20"/>
    <p:sldId id="1745" r:id="rId21"/>
    <p:sldId id="1736" r:id="rId22"/>
    <p:sldId id="1738" r:id="rId23"/>
    <p:sldId id="1739" r:id="rId24"/>
    <p:sldId id="1757" r:id="rId25"/>
    <p:sldId id="1740" r:id="rId26"/>
    <p:sldId id="1759" r:id="rId27"/>
    <p:sldId id="1758" r:id="rId28"/>
    <p:sldId id="1753" r:id="rId29"/>
    <p:sldId id="1772" r:id="rId30"/>
    <p:sldId id="1614" r:id="rId31"/>
    <p:sldId id="1616" r:id="rId32"/>
    <p:sldId id="1617" r:id="rId33"/>
    <p:sldId id="1674" r:id="rId34"/>
    <p:sldId id="1675" r:id="rId35"/>
    <p:sldId id="1676" r:id="rId36"/>
    <p:sldId id="1677" r:id="rId37"/>
    <p:sldId id="1678" r:id="rId38"/>
    <p:sldId id="1754" r:id="rId39"/>
    <p:sldId id="1761" r:id="rId40"/>
    <p:sldId id="1762" r:id="rId41"/>
    <p:sldId id="1763" r:id="rId42"/>
    <p:sldId id="1764" r:id="rId43"/>
    <p:sldId id="1775" r:id="rId44"/>
    <p:sldId id="1680" r:id="rId45"/>
    <p:sldId id="1681" r:id="rId46"/>
    <p:sldId id="1682" r:id="rId47"/>
    <p:sldId id="1748" r:id="rId48"/>
    <p:sldId id="1749" r:id="rId49"/>
    <p:sldId id="1750" r:id="rId50"/>
    <p:sldId id="1751" r:id="rId51"/>
    <p:sldId id="1672" r:id="rId52"/>
    <p:sldId id="1765" r:id="rId53"/>
    <p:sldId id="1766" r:id="rId54"/>
    <p:sldId id="1767" r:id="rId55"/>
    <p:sldId id="1776" r:id="rId56"/>
    <p:sldId id="1768" r:id="rId57"/>
    <p:sldId id="1770" r:id="rId58"/>
    <p:sldId id="1718" r:id="rId59"/>
    <p:sldId id="1794" r:id="rId60"/>
  </p:sldIdLst>
  <p:sldSz cx="9144000" cy="6858000" type="screen4x3"/>
  <p:notesSz cx="7315200" cy="96012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5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FFCC"/>
    <a:srgbClr val="99FF66"/>
    <a:srgbClr val="FC64E6"/>
    <a:srgbClr val="FFD9FF"/>
    <a:srgbClr val="FF3300"/>
    <a:srgbClr val="FF0000"/>
    <a:srgbClr val="FFFF00"/>
    <a:srgbClr val="FFFFE1"/>
    <a:srgbClr val="FFFFC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5008" autoAdjust="0"/>
    <p:restoredTop sz="86555" autoAdjust="0"/>
  </p:normalViewPr>
  <p:slideViewPr>
    <p:cSldViewPr>
      <p:cViewPr>
        <p:scale>
          <a:sx n="60" d="100"/>
          <a:sy n="60" d="100"/>
        </p:scale>
        <p:origin x="1541" y="658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3096"/>
    </p:cViewPr>
  </p:sorterViewPr>
  <p:notesViewPr>
    <p:cSldViewPr>
      <p:cViewPr varScale="1">
        <p:scale>
          <a:sx n="56" d="100"/>
          <a:sy n="56" d="100"/>
        </p:scale>
        <p:origin x="-1188" y="-96"/>
      </p:cViewPr>
      <p:guideLst>
        <p:guide orient="horz" pos="3025"/>
        <p:guide pos="2304"/>
      </p:guideLst>
    </p:cSldViewPr>
  </p:notesViewPr>
  <p:gridSpacing cx="91439" cy="91439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9" tIns="48330" rIns="96659" bIns="48330" numCol="1" anchor="t" anchorCtr="0" compatLnSpc="1">
            <a:prstTxWarp prst="textNoShape">
              <a:avLst/>
            </a:prstTxWarp>
          </a:bodyPr>
          <a:lstStyle>
            <a:lvl1pPr algn="l">
              <a:defRPr sz="1200" b="1"/>
            </a:lvl1pPr>
          </a:lstStyle>
          <a:p>
            <a:endParaRPr lang="en-US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5280" y="1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9" tIns="48330" rIns="96659" bIns="48330" numCol="1" anchor="t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endParaRPr lang="en-US"/>
          </a:p>
        </p:txBody>
      </p:sp>
      <p:sp>
        <p:nvSpPr>
          <p:cNvPr id="829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9" tIns="48330" rIns="96659" bIns="48330" numCol="1" anchor="b" anchorCtr="0" compatLnSpc="1">
            <a:prstTxWarp prst="textNoShape">
              <a:avLst/>
            </a:prstTxWarp>
          </a:bodyPr>
          <a:lstStyle>
            <a:lvl1pPr algn="l">
              <a:defRPr sz="1200" b="1"/>
            </a:lvl1pPr>
          </a:lstStyle>
          <a:p>
            <a:endParaRPr lang="en-US"/>
          </a:p>
        </p:txBody>
      </p:sp>
      <p:sp>
        <p:nvSpPr>
          <p:cNvPr id="829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9" tIns="48330" rIns="96659" bIns="48330" numCol="1" anchor="b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fld id="{B0018BB1-532F-4329-9773-4949CE73D3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79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9" tIns="48330" rIns="96659" bIns="48330" numCol="1" anchor="t" anchorCtr="0" compatLnSpc="1">
            <a:prstTxWarp prst="textNoShape">
              <a:avLst/>
            </a:prstTxWarp>
          </a:bodyPr>
          <a:lstStyle>
            <a:lvl1pPr algn="l">
              <a:defRPr sz="1200" b="1"/>
            </a:lvl1pPr>
          </a:lstStyle>
          <a:p>
            <a:endParaRPr lang="en-US"/>
          </a:p>
        </p:txBody>
      </p:sp>
      <p:sp>
        <p:nvSpPr>
          <p:cNvPr id="8499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4145280" y="1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9" tIns="48330" rIns="96659" bIns="48330" numCol="1" anchor="t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endParaRPr lang="en-US"/>
          </a:p>
        </p:txBody>
      </p:sp>
      <p:sp>
        <p:nvSpPr>
          <p:cNvPr id="84996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20725"/>
            <a:ext cx="4797425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499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361" y="4560570"/>
            <a:ext cx="5364480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9" tIns="48330" rIns="96659" bIns="483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499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9" tIns="48330" rIns="96659" bIns="48330" numCol="1" anchor="b" anchorCtr="0" compatLnSpc="1">
            <a:prstTxWarp prst="textNoShape">
              <a:avLst/>
            </a:prstTxWarp>
          </a:bodyPr>
          <a:lstStyle>
            <a:lvl1pPr algn="l">
              <a:defRPr sz="1200" b="1"/>
            </a:lvl1pPr>
          </a:lstStyle>
          <a:p>
            <a:endParaRPr lang="en-US"/>
          </a:p>
        </p:txBody>
      </p:sp>
      <p:sp>
        <p:nvSpPr>
          <p:cNvPr id="8499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9" tIns="48330" rIns="96659" bIns="48330" numCol="1" anchor="b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fld id="{A46DE396-E3AB-4BEF-B747-BCAD3D267F5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4478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0FEDD8-819B-4788-BF40-B801AB2E1FF3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2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970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850" name="Line 2"/>
          <p:cNvSpPr>
            <a:spLocks noChangeShapeType="1"/>
          </p:cNvSpPr>
          <p:nvPr/>
        </p:nvSpPr>
        <p:spPr bwMode="auto">
          <a:xfrm>
            <a:off x="0" y="3429000"/>
            <a:ext cx="8026400" cy="0"/>
          </a:xfrm>
          <a:prstGeom prst="line">
            <a:avLst/>
          </a:prstGeom>
          <a:noFill/>
          <a:ln w="50800">
            <a:solidFill>
              <a:srgbClr val="CC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90851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3810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590852" name="Rectangle 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Monotype Sorts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590853" name="Rectangle 5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3810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en-US" altLang="en-US"/>
          </a:p>
        </p:txBody>
      </p:sp>
      <p:sp>
        <p:nvSpPr>
          <p:cNvPr id="59085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590855" name="Rectangle 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399B1AE7-A075-476F-A21A-B03C2AA8E34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27E4A2C-BC3A-427E-863D-F01AD88FBF9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4650" y="266700"/>
            <a:ext cx="2114550" cy="5524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266700"/>
            <a:ext cx="6191250" cy="5524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438CFE6-23E8-4B18-8616-A93F1C766A5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2BFCF1C-FDB5-44BD-95D5-2D9B1A48359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50A8980-4DD4-4C99-A774-DC2E11B43B7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676400"/>
            <a:ext cx="41529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676400"/>
            <a:ext cx="41529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3767AEF-443A-465F-8404-71BCAE09DA5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F959B79-50DF-4798-9E03-04787D636D7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CA55E30-D919-4CE1-AEEB-2C6040924C0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361B073-7E15-4B31-A6C6-F485AC76BE4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6862100-4DA6-4C3C-967C-0DF6C622CB4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2AC2A40-F66E-4111-ACF9-505C5795AE8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826" name="Line 2"/>
          <p:cNvSpPr>
            <a:spLocks noChangeShapeType="1"/>
          </p:cNvSpPr>
          <p:nvPr/>
        </p:nvSpPr>
        <p:spPr bwMode="auto">
          <a:xfrm>
            <a:off x="0" y="1371600"/>
            <a:ext cx="8026400" cy="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898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266700"/>
            <a:ext cx="77724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898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676400"/>
            <a:ext cx="8458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898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172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A6D632E1-4B5D-4DEC-9422-780A686464A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89832" name="Line 8"/>
          <p:cNvSpPr>
            <a:spLocks noChangeShapeType="1"/>
          </p:cNvSpPr>
          <p:nvPr/>
        </p:nvSpPr>
        <p:spPr bwMode="auto">
          <a:xfrm>
            <a:off x="0" y="1371600"/>
            <a:ext cx="8026400" cy="0"/>
          </a:xfrm>
          <a:prstGeom prst="line">
            <a:avLst/>
          </a:prstGeom>
          <a:noFill/>
          <a:ln w="50800">
            <a:solidFill>
              <a:srgbClr val="CC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Monotype Sorts" charset="2"/>
        <a:buChar char="u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Monotype Sorts" charset="2"/>
        <a:buChar char="u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fld id="{0E4201D5-1374-4EBD-BA25-873FE8EADCAB}" type="slidenum">
              <a:rPr lang="en-US" altLang="en-US"/>
              <a:pPr/>
              <a:t>1</a:t>
            </a:fld>
            <a:endParaRPr lang="en-US" altLang="en-US" dirty="0"/>
          </a:p>
        </p:txBody>
      </p:sp>
      <p:sp>
        <p:nvSpPr>
          <p:cNvPr id="2375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777875"/>
            <a:ext cx="7772400" cy="2651125"/>
          </a:xfrm>
        </p:spPr>
        <p:txBody>
          <a:bodyPr/>
          <a:lstStyle/>
          <a:p>
            <a:pPr algn="ctr"/>
            <a:r>
              <a:rPr lang="en-US" sz="2800" dirty="0"/>
              <a:t>The FACT classroom orchestration system: Helping teachers effectively enact individual, small-group and whole-class activities</a:t>
            </a:r>
            <a:endParaRPr lang="en-US" sz="3200" dirty="0"/>
          </a:p>
        </p:txBody>
      </p:sp>
      <p:sp>
        <p:nvSpPr>
          <p:cNvPr id="237577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0" y="3886200"/>
            <a:ext cx="9144000" cy="1463019"/>
          </a:xfrm>
        </p:spPr>
        <p:txBody>
          <a:bodyPr/>
          <a:lstStyle/>
          <a:p>
            <a:r>
              <a:rPr lang="en-US" sz="2800" dirty="0"/>
              <a:t>Kurt </a:t>
            </a:r>
            <a:r>
              <a:rPr lang="en-US" sz="2800" dirty="0" smtClean="0"/>
              <a:t>VanLehn</a:t>
            </a:r>
            <a:endParaRPr lang="en-US" sz="2800" dirty="0"/>
          </a:p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sz="2000" dirty="0"/>
              <a:t>School of </a:t>
            </a:r>
            <a:r>
              <a:rPr lang="en-US" sz="2000" dirty="0" smtClean="0"/>
              <a:t>Computing, Informatics and Decision Systems Engineering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Arizona State University</a:t>
            </a:r>
          </a:p>
          <a:p>
            <a:endParaRPr lang="en-US" sz="2800" dirty="0"/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78719"/>
            <a:ext cx="467836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8218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127751" y="1508781"/>
            <a:ext cx="7650443" cy="5303462"/>
          </a:xfrm>
        </p:spPr>
        <p:txBody>
          <a:bodyPr/>
          <a:lstStyle/>
          <a:p>
            <a:r>
              <a:rPr lang="en-US" dirty="0" smtClean="0"/>
              <a:t>Orchestration systems </a:t>
            </a:r>
          </a:p>
          <a:p>
            <a:r>
              <a:rPr lang="en-US" dirty="0" smtClean="0"/>
              <a:t>The Classroom Challenges</a:t>
            </a:r>
          </a:p>
          <a:p>
            <a:pPr lvl="1"/>
            <a:r>
              <a:rPr lang="en-US" dirty="0" smtClean="0"/>
              <a:t>Productive Struggle </a:t>
            </a:r>
          </a:p>
          <a:p>
            <a:r>
              <a:rPr lang="en-US" dirty="0" smtClean="0"/>
              <a:t>The FACT media system</a:t>
            </a:r>
          </a:p>
          <a:p>
            <a:pPr lvl="1"/>
            <a:r>
              <a:rPr lang="en-US" dirty="0" smtClean="0"/>
              <a:t>Description</a:t>
            </a:r>
          </a:p>
          <a:p>
            <a:pPr lvl="1"/>
            <a:r>
              <a:rPr lang="en-US" dirty="0" smtClean="0"/>
              <a:t>Evaluation</a:t>
            </a:r>
          </a:p>
          <a:p>
            <a:r>
              <a:rPr lang="en-US" dirty="0" smtClean="0"/>
              <a:t>The FACT analysis system</a:t>
            </a:r>
          </a:p>
          <a:p>
            <a:pPr lvl="1"/>
            <a:r>
              <a:rPr lang="en-US" dirty="0" smtClean="0"/>
              <a:t>Description</a:t>
            </a:r>
          </a:p>
          <a:p>
            <a:pPr lvl="1"/>
            <a:r>
              <a:rPr lang="en-US" dirty="0" smtClean="0"/>
              <a:t>Evaluation</a:t>
            </a:r>
          </a:p>
          <a:p>
            <a:r>
              <a:rPr lang="en-US" dirty="0" smtClean="0"/>
              <a:t>Future work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59B79-50DF-4798-9E03-04787D636D70}" type="slidenum">
              <a:rPr lang="en-US" altLang="en-US" smtClean="0"/>
              <a:pPr/>
              <a:t>10</a:t>
            </a:fld>
            <a:endParaRPr lang="en-US" altLang="en-US" dirty="0"/>
          </a:p>
        </p:txBody>
      </p:sp>
      <p:sp>
        <p:nvSpPr>
          <p:cNvPr id="2" name="Right Arrow 1"/>
          <p:cNvSpPr/>
          <p:nvPr/>
        </p:nvSpPr>
        <p:spPr bwMode="auto">
          <a:xfrm>
            <a:off x="358184" y="1965976"/>
            <a:ext cx="822951" cy="678607"/>
          </a:xfrm>
          <a:prstGeom prst="rightArrow">
            <a:avLst/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7377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49"/>
    </mc:Choice>
    <mc:Fallback xmlns="">
      <p:transition spd="slow" advTm="16049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66700"/>
            <a:ext cx="8738956" cy="1104900"/>
          </a:xfrm>
        </p:spPr>
        <p:txBody>
          <a:bodyPr/>
          <a:lstStyle/>
          <a:p>
            <a:r>
              <a:rPr lang="en-US" dirty="0" smtClean="0"/>
              <a:t>What are the Classroom Challenges?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956" y="1547309"/>
            <a:ext cx="8763000" cy="5029180"/>
          </a:xfrm>
        </p:spPr>
        <p:txBody>
          <a:bodyPr/>
          <a:lstStyle/>
          <a:p>
            <a:r>
              <a:rPr lang="en-US" dirty="0" smtClean="0"/>
              <a:t>Developed over 10 years by the Mathematics Assessment Project</a:t>
            </a:r>
          </a:p>
          <a:p>
            <a:pPr lvl="1"/>
            <a:r>
              <a:rPr lang="en-US" dirty="0" smtClean="0"/>
              <a:t>Alan Schoenfeld, Hugh Burkhardt, Malcom Swan, David Foster and many others</a:t>
            </a:r>
          </a:p>
          <a:p>
            <a:r>
              <a:rPr lang="en-US" dirty="0" smtClean="0"/>
              <a:t>Approximately 100 available; grades 6 through 10</a:t>
            </a:r>
          </a:p>
          <a:p>
            <a:r>
              <a:rPr lang="en-US" dirty="0" smtClean="0"/>
              <a:t>In a large study, 4.6 month advantage over baseline</a:t>
            </a:r>
            <a:endParaRPr lang="en-US" dirty="0"/>
          </a:p>
          <a:p>
            <a:r>
              <a:rPr lang="en-US" dirty="0" smtClean="0"/>
              <a:t>Widely used: 7M+ downloads</a:t>
            </a:r>
          </a:p>
          <a:p>
            <a:r>
              <a:rPr lang="en-US" dirty="0" smtClean="0"/>
              <a:t>Often used for professional development</a:t>
            </a:r>
          </a:p>
          <a:p>
            <a:r>
              <a:rPr lang="en-US" dirty="0"/>
              <a:t>Few publications, so go to </a:t>
            </a:r>
            <a:r>
              <a:rPr lang="en-US" b="1" dirty="0" smtClean="0">
                <a:solidFill>
                  <a:srgbClr val="FF0000"/>
                </a:solidFill>
              </a:rPr>
              <a:t>map.mathshell.org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i="1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FCF1C-FDB5-44BD-95D5-2D9B1A483596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431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635"/>
    </mc:Choice>
    <mc:Fallback xmlns="">
      <p:transition spd="slow" advTm="78635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Classroom Challenges employ an unusual instruction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Students </a:t>
            </a:r>
            <a:r>
              <a:rPr lang="en-US" dirty="0" smtClean="0"/>
              <a:t>co-construct </a:t>
            </a:r>
            <a:r>
              <a:rPr lang="en-US" dirty="0"/>
              <a:t>correct mathematical concepts and solutions without feedback or explanations from the teacher, </a:t>
            </a:r>
            <a:r>
              <a:rPr lang="en-US" dirty="0" smtClean="0"/>
              <a:t>textbooks, technology or </a:t>
            </a:r>
            <a:r>
              <a:rPr lang="en-US" dirty="0"/>
              <a:t>any other source</a:t>
            </a:r>
            <a:r>
              <a:rPr lang="en-US" dirty="0" smtClean="0"/>
              <a:t>.</a:t>
            </a:r>
          </a:p>
          <a:p>
            <a:r>
              <a:rPr lang="en-US" dirty="0" smtClean="0"/>
              <a:t>Black </a:t>
            </a:r>
            <a:r>
              <a:rPr lang="en-US" dirty="0"/>
              <a:t>&amp; </a:t>
            </a:r>
            <a:r>
              <a:rPr lang="en-US" dirty="0" err="1"/>
              <a:t>Wiliam</a:t>
            </a:r>
            <a:r>
              <a:rPr lang="en-US" dirty="0"/>
              <a:t>* </a:t>
            </a:r>
            <a:r>
              <a:rPr lang="en-US" dirty="0" smtClean="0"/>
              <a:t>called it </a:t>
            </a:r>
            <a:r>
              <a:rPr lang="en-US" i="1" dirty="0" smtClean="0"/>
              <a:t>formative assessment</a:t>
            </a:r>
          </a:p>
          <a:p>
            <a:pPr lvl="1"/>
            <a:r>
              <a:rPr lang="en-US" dirty="0" smtClean="0"/>
              <a:t>But that term has many other meanings as well</a:t>
            </a:r>
          </a:p>
          <a:p>
            <a:r>
              <a:rPr lang="en-US" dirty="0" smtClean="0"/>
              <a:t>MAP has started to use a new term:</a:t>
            </a:r>
          </a:p>
          <a:p>
            <a:pPr lvl="1"/>
            <a:r>
              <a:rPr lang="en-US" dirty="0"/>
              <a:t>Collaborative</a:t>
            </a:r>
            <a:r>
              <a:rPr lang="en-US" b="1" dirty="0" smtClean="0">
                <a:solidFill>
                  <a:srgbClr val="FF0000"/>
                </a:solidFill>
              </a:rPr>
              <a:t> Productive Struggle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FCF1C-FDB5-44BD-95D5-2D9B1A483596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5" name="TextBox 4"/>
          <p:cNvSpPr txBox="1"/>
          <p:nvPr/>
        </p:nvSpPr>
        <p:spPr>
          <a:xfrm>
            <a:off x="590471" y="5989292"/>
            <a:ext cx="7562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/>
              <a:t>* Black</a:t>
            </a:r>
            <a:r>
              <a:rPr lang="en-US" sz="1800" dirty="0"/>
              <a:t>, P., &amp; </a:t>
            </a:r>
            <a:r>
              <a:rPr lang="en-US" sz="1800" dirty="0" err="1"/>
              <a:t>Wiliam</a:t>
            </a:r>
            <a:r>
              <a:rPr lang="en-US" sz="1800" dirty="0"/>
              <a:t>, D. (1998). Assessment and classroom learning</a:t>
            </a:r>
            <a:r>
              <a:rPr lang="en-US" sz="1800" dirty="0" smtClean="0"/>
              <a:t>.</a:t>
            </a:r>
            <a:br>
              <a:rPr lang="en-US" sz="1800" dirty="0" smtClean="0"/>
            </a:br>
            <a:r>
              <a:rPr lang="en-US" sz="1800" dirty="0" smtClean="0"/>
              <a:t> </a:t>
            </a:r>
            <a:r>
              <a:rPr lang="en-US" sz="1800" i="1" dirty="0"/>
              <a:t>Assessment in Education: Principles, Policy and Practice, 5</a:t>
            </a:r>
            <a:r>
              <a:rPr lang="en-US" sz="1800" dirty="0"/>
              <a:t>(1), 7-75. </a:t>
            </a:r>
          </a:p>
        </p:txBody>
      </p:sp>
    </p:spTree>
    <p:extLst>
      <p:ext uri="{BB962C8B-B14F-4D97-AF65-F5344CB8AC3E}">
        <p14:creationId xmlns:p14="http://schemas.microsoft.com/office/powerpoint/2010/main" val="1748812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Three types of instruction</a:t>
            </a:r>
            <a:endParaRPr lang="en-US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08976" y="1600220"/>
            <a:ext cx="2606040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+mn-lt"/>
              </a:rPr>
              <a:t>Productive failure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43585" y="1617082"/>
            <a:ext cx="2875484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n-lt"/>
              </a:rPr>
              <a:t>Productive struggle</a:t>
            </a:r>
            <a:endParaRPr lang="en-US" sz="2400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08976" y="2061146"/>
            <a:ext cx="2606039" cy="23544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85763" indent="-385763" algn="l">
              <a:buFont typeface="+mj-lt"/>
              <a:buAutoNum type="arabicPeriod"/>
            </a:pPr>
            <a:r>
              <a:rPr lang="en-US" sz="2100" dirty="0">
                <a:latin typeface="+mn-lt"/>
              </a:rPr>
              <a:t>Students keep trying despite failures.  Teacher does </a:t>
            </a:r>
            <a:r>
              <a:rPr lang="en-US" sz="2100" i="1" dirty="0">
                <a:latin typeface="+mn-lt"/>
              </a:rPr>
              <a:t>not</a:t>
            </a:r>
            <a:r>
              <a:rPr lang="en-US" sz="2100" dirty="0">
                <a:latin typeface="+mn-lt"/>
              </a:rPr>
              <a:t> correct errors.</a:t>
            </a:r>
          </a:p>
          <a:p>
            <a:pPr marL="385763" indent="-385763" algn="l">
              <a:buFont typeface="+mj-lt"/>
              <a:buAutoNum type="arabicPeriod"/>
            </a:pPr>
            <a:r>
              <a:rPr lang="en-US" sz="2100" dirty="0">
                <a:latin typeface="+mn-lt"/>
              </a:rPr>
              <a:t>Teacher explains &amp; demos correct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4931" y="2088938"/>
            <a:ext cx="2535835" cy="23544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85763" indent="-385763" algn="l">
              <a:buFont typeface="+mj-lt"/>
              <a:buAutoNum type="arabicPeriod"/>
            </a:pPr>
            <a:r>
              <a:rPr lang="en-US" sz="2100" dirty="0">
                <a:latin typeface="+mn-lt"/>
              </a:rPr>
              <a:t>Teacher explains &amp; demos correct</a:t>
            </a:r>
          </a:p>
          <a:p>
            <a:pPr marL="385763" indent="-385763" algn="l">
              <a:buFont typeface="+mj-lt"/>
              <a:buAutoNum type="arabicPeriod"/>
            </a:pPr>
            <a:r>
              <a:rPr lang="en-US" sz="2100" dirty="0">
                <a:latin typeface="+mn-lt"/>
              </a:rPr>
              <a:t>Students practice while teacher corrects errors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43586" y="2088938"/>
            <a:ext cx="2875484" cy="1708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85763" indent="-385763" algn="l">
              <a:buFont typeface="+mj-lt"/>
              <a:buAutoNum type="arabicPeriod"/>
            </a:pPr>
            <a:r>
              <a:rPr lang="en-US" sz="2100" dirty="0">
                <a:latin typeface="+mn-lt"/>
              </a:rPr>
              <a:t>Students keep trying despite failures.  Teacher does </a:t>
            </a:r>
            <a:r>
              <a:rPr lang="en-US" sz="2100" i="1" dirty="0">
                <a:latin typeface="+mn-lt"/>
              </a:rPr>
              <a:t>not</a:t>
            </a:r>
            <a:r>
              <a:rPr lang="en-US" sz="2100" dirty="0">
                <a:latin typeface="+mn-lt"/>
              </a:rPr>
              <a:t> correct errors.</a:t>
            </a:r>
          </a:p>
        </p:txBody>
      </p:sp>
      <p:sp>
        <p:nvSpPr>
          <p:cNvPr id="3" name="Rounded Rectangular Callout 2"/>
          <p:cNvSpPr/>
          <p:nvPr/>
        </p:nvSpPr>
        <p:spPr bwMode="auto">
          <a:xfrm>
            <a:off x="457245" y="4933391"/>
            <a:ext cx="1280146" cy="457195"/>
          </a:xfrm>
          <a:prstGeom prst="wedgeRoundRectCallout">
            <a:avLst>
              <a:gd name="adj1" fmla="val 21273"/>
              <a:gd name="adj2" fmla="val -143818"/>
              <a:gd name="adj3" fmla="val 16667"/>
            </a:avLst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Traditional</a:t>
            </a:r>
          </a:p>
        </p:txBody>
      </p:sp>
      <p:sp>
        <p:nvSpPr>
          <p:cNvPr id="11" name="Rounded Rectangular Callout 10"/>
          <p:cNvSpPr/>
          <p:nvPr/>
        </p:nvSpPr>
        <p:spPr bwMode="auto">
          <a:xfrm>
            <a:off x="2964595" y="4709849"/>
            <a:ext cx="2834609" cy="653818"/>
          </a:xfrm>
          <a:prstGeom prst="wedgeRoundRectCallout">
            <a:avLst>
              <a:gd name="adj1" fmla="val -11045"/>
              <a:gd name="adj2" fmla="val -92032"/>
              <a:gd name="adj3" fmla="val 16667"/>
            </a:avLst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Manu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Kapur</a:t>
            </a:r>
            <a:r>
              <a:rPr lang="en-US" dirty="0" smtClean="0">
                <a:latin typeface="+mn-lt"/>
              </a:rPr>
              <a:t>,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Nikol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kumimoji="0" lang="en-US" sz="16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Rummel</a:t>
            </a:r>
            <a:r>
              <a:rPr lang="en-US" dirty="0" smtClean="0">
                <a:latin typeface="+mn-lt"/>
              </a:rPr>
              <a:t>,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atin typeface="+mn-lt"/>
              </a:rPr>
              <a:t>Dan Schwartz &amp; others</a:t>
            </a:r>
          </a:p>
        </p:txBody>
      </p:sp>
      <p:sp>
        <p:nvSpPr>
          <p:cNvPr id="15" name="Rounded Rectangular Callout 14"/>
          <p:cNvSpPr/>
          <p:nvPr/>
        </p:nvSpPr>
        <p:spPr bwMode="auto">
          <a:xfrm>
            <a:off x="6126463" y="4109021"/>
            <a:ext cx="2692605" cy="448279"/>
          </a:xfrm>
          <a:prstGeom prst="wedgeRoundRectCallout">
            <a:avLst>
              <a:gd name="adj1" fmla="val 18897"/>
              <a:gd name="adj2" fmla="val -124551"/>
              <a:gd name="adj3" fmla="val 16667"/>
            </a:avLst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The Classroom Challenges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64595" y="5398414"/>
            <a:ext cx="283461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dirty="0" err="1"/>
              <a:t>Loibl</a:t>
            </a:r>
            <a:r>
              <a:rPr lang="en-US" sz="1100" dirty="0"/>
              <a:t>, K., Roll, I., &amp; </a:t>
            </a:r>
            <a:r>
              <a:rPr lang="en-US" sz="1100" dirty="0" err="1"/>
              <a:t>Rummel</a:t>
            </a:r>
            <a:r>
              <a:rPr lang="en-US" sz="1100" dirty="0"/>
              <a:t>, N. (2017). Towards a theory of when and how problem solving followed by instruction supports learning. </a:t>
            </a:r>
            <a:r>
              <a:rPr lang="en-US" sz="1100" i="1" dirty="0"/>
              <a:t>Educational Psychological Review, 29</a:t>
            </a:r>
            <a:r>
              <a:rPr lang="en-US" sz="1100" dirty="0"/>
              <a:t>(4), 693-715. </a:t>
            </a:r>
          </a:p>
        </p:txBody>
      </p:sp>
      <p:sp>
        <p:nvSpPr>
          <p:cNvPr id="5" name="Rectangle 4"/>
          <p:cNvSpPr/>
          <p:nvPr/>
        </p:nvSpPr>
        <p:spPr>
          <a:xfrm>
            <a:off x="6042144" y="4557300"/>
            <a:ext cx="27431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dirty="0">
                <a:cs typeface="Times New Roman" panose="02020603050405020304" pitchFamily="18" charset="0"/>
              </a:rPr>
              <a:t>Swan, M., &amp; Burkhardt, H. (2014). Lesson design for formative assessment. </a:t>
            </a:r>
            <a:r>
              <a:rPr lang="en-US" sz="1200" i="1" dirty="0">
                <a:cs typeface="Times New Roman" panose="02020603050405020304" pitchFamily="18" charset="0"/>
              </a:rPr>
              <a:t>Educational Designer: Journal of the International Society for Design and Development in Education, 2</a:t>
            </a:r>
            <a:r>
              <a:rPr lang="en-US" sz="1200" dirty="0">
                <a:cs typeface="Times New Roman" panose="02020603050405020304" pitchFamily="18" charset="0"/>
              </a:rPr>
              <a:t>(7).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66172" y="5651910"/>
            <a:ext cx="219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+mn-lt"/>
              </a:rPr>
              <a:t>Map.mathshell.org</a:t>
            </a:r>
            <a:endParaRPr lang="en-US" sz="1800" dirty="0"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24931" y="1613125"/>
            <a:ext cx="2535835" cy="475813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2000">
                <a:latin typeface="+mn-lt"/>
              </a:rPr>
              <a:t>Model-Scaffold-Fade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5227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44" y="137196"/>
            <a:ext cx="8138071" cy="1188707"/>
          </a:xfrm>
        </p:spPr>
        <p:txBody>
          <a:bodyPr/>
          <a:lstStyle/>
          <a:p>
            <a:r>
              <a:rPr lang="en-US" sz="2800" dirty="0" smtClean="0"/>
              <a:t>Example: Here is model-scaffold-fade method of teaching a 6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grade math concept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40" y="1367552"/>
            <a:ext cx="4171906" cy="1820412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From $160 to $200 is …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/>
              <a:t>a</a:t>
            </a:r>
            <a:r>
              <a:rPr lang="en-US" sz="2400" dirty="0" smtClean="0"/>
              <a:t>n increase of 20%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/>
              <a:t>an increase </a:t>
            </a:r>
            <a:r>
              <a:rPr lang="en-US" sz="2400" dirty="0" smtClean="0"/>
              <a:t>of 25%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/>
              <a:t>a</a:t>
            </a:r>
            <a:r>
              <a:rPr lang="en-US" sz="2400" dirty="0" smtClean="0"/>
              <a:t>n increase of 40%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868733" y="5029220"/>
            <a:ext cx="4617721" cy="182878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From $200 to $160 is …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a decrease of 20%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a decrease of 25%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a </a:t>
            </a:r>
            <a:r>
              <a:rPr lang="en-US" sz="2400" dirty="0" smtClean="0"/>
              <a:t>decrease </a:t>
            </a:r>
            <a:r>
              <a:rPr lang="en-US" sz="2400" dirty="0" smtClean="0"/>
              <a:t>of 40%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40" y="3187963"/>
            <a:ext cx="76808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smtClean="0">
                <a:latin typeface="+mn-lt"/>
              </a:rPr>
              <a:t>Teacher explains the concept procedurally:</a:t>
            </a:r>
          </a:p>
          <a:p>
            <a:pPr lvl="1" algn="l"/>
            <a:r>
              <a:rPr lang="en-US" sz="2800" i="1" dirty="0"/>
              <a:t>Take the absolute difference between the first number and the second.  What percentage of the first number is that difference?</a:t>
            </a:r>
          </a:p>
          <a:p>
            <a:pPr lvl="1" algn="l"/>
            <a:endParaRPr 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4851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Teaching with Productive </a:t>
            </a:r>
            <a:r>
              <a:rPr lang="en-US" dirty="0" smtClean="0"/>
              <a:t>Failure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8442" y="3520439"/>
            <a:ext cx="3405944" cy="26914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7434" y="1371600"/>
            <a:ext cx="3797913" cy="40233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4338" y="1501923"/>
            <a:ext cx="37872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Give students a difficult, long problem that they will probably not solve.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Then conclude with model-scaffold-fade</a:t>
            </a:r>
            <a:endParaRPr lang="en-US" sz="2400" dirty="0">
              <a:latin typeface="+mn-lt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3779172" y="2865519"/>
            <a:ext cx="994601" cy="358718"/>
          </a:xfrm>
          <a:prstGeom prst="wedgeRoundRectCallout">
            <a:avLst>
              <a:gd name="adj1" fmla="val -72916"/>
              <a:gd name="adj2" fmla="val 155359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Start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6706390" y="5786553"/>
            <a:ext cx="1789564" cy="850690"/>
          </a:xfrm>
          <a:prstGeom prst="wedgeRoundRectCallout">
            <a:avLst>
              <a:gd name="adj1" fmla="val -32274"/>
              <a:gd name="adj2" fmla="val -93210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tx1"/>
                </a:solidFill>
              </a:rPr>
              <a:t>Correct </a:t>
            </a:r>
            <a:r>
              <a:rPr lang="en-US" sz="2100" dirty="0" smtClean="0">
                <a:solidFill>
                  <a:schemeClr val="tx1"/>
                </a:solidFill>
              </a:rPr>
              <a:t>placements</a:t>
            </a:r>
            <a:endParaRPr lang="en-US" sz="21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5" y="5688370"/>
            <a:ext cx="2042141" cy="948873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3143265" y="4628481"/>
            <a:ext cx="1789564" cy="475374"/>
          </a:xfrm>
          <a:prstGeom prst="wedgeRoundRectCallout">
            <a:avLst>
              <a:gd name="adj1" fmla="val 36564"/>
              <a:gd name="adj2" fmla="val 179291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 smtClean="0">
                <a:solidFill>
                  <a:schemeClr val="tx1"/>
                </a:solidFill>
              </a:rPr>
              <a:t>Arrow card</a:t>
            </a:r>
            <a:endParaRPr lang="en-US" sz="2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66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Teaching with Productive Struggle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8442" y="3520439"/>
            <a:ext cx="3405944" cy="26914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7434" y="1371600"/>
            <a:ext cx="3797913" cy="40233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8236" y="1371600"/>
            <a:ext cx="37872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/>
              <a:t>Working first </a:t>
            </a:r>
            <a:r>
              <a:rPr lang="en-US" sz="2400" dirty="0">
                <a:solidFill>
                  <a:srgbClr val="FF0000"/>
                </a:solidFill>
              </a:rPr>
              <a:t>individually</a:t>
            </a:r>
            <a:r>
              <a:rPr lang="en-US" sz="2400" dirty="0"/>
              <a:t>, then in </a:t>
            </a:r>
            <a:r>
              <a:rPr lang="en-US" sz="2400" dirty="0">
                <a:solidFill>
                  <a:srgbClr val="FF0000"/>
                </a:solidFill>
              </a:rPr>
              <a:t>small groups </a:t>
            </a:r>
            <a:r>
              <a:rPr lang="en-US" sz="2400" dirty="0"/>
              <a:t>and then as a </a:t>
            </a:r>
            <a:r>
              <a:rPr lang="en-US" sz="2400" dirty="0">
                <a:solidFill>
                  <a:srgbClr val="FF0000"/>
                </a:solidFill>
              </a:rPr>
              <a:t>whole class</a:t>
            </a:r>
            <a:r>
              <a:rPr lang="en-US" sz="2400" dirty="0"/>
              <a:t>, </a:t>
            </a:r>
            <a:r>
              <a:rPr lang="en-US" sz="2400" dirty="0" smtClean="0"/>
              <a:t>students figure </a:t>
            </a:r>
            <a:r>
              <a:rPr lang="en-US" sz="2400" dirty="0"/>
              <a:t>out where to place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10 </a:t>
            </a:r>
            <a:r>
              <a:rPr lang="en-US" sz="2400" dirty="0"/>
              <a:t>arrow cards.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3779172" y="2865519"/>
            <a:ext cx="994601" cy="358718"/>
          </a:xfrm>
          <a:prstGeom prst="wedgeRoundRectCallout">
            <a:avLst>
              <a:gd name="adj1" fmla="val -72916"/>
              <a:gd name="adj2" fmla="val 155359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Start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6706390" y="5786553"/>
            <a:ext cx="1789564" cy="850690"/>
          </a:xfrm>
          <a:prstGeom prst="wedgeRoundRectCallout">
            <a:avLst>
              <a:gd name="adj1" fmla="val -32274"/>
              <a:gd name="adj2" fmla="val -93210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tx1"/>
                </a:solidFill>
              </a:rPr>
              <a:t>Correct </a:t>
            </a:r>
            <a:r>
              <a:rPr lang="en-US" sz="2100" dirty="0" smtClean="0">
                <a:solidFill>
                  <a:schemeClr val="tx1"/>
                </a:solidFill>
              </a:rPr>
              <a:t>placements</a:t>
            </a:r>
            <a:endParaRPr lang="en-US" sz="21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5" y="5688370"/>
            <a:ext cx="2042141" cy="948873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3143265" y="4628481"/>
            <a:ext cx="1789564" cy="475374"/>
          </a:xfrm>
          <a:prstGeom prst="wedgeRoundRectCallout">
            <a:avLst>
              <a:gd name="adj1" fmla="val 36564"/>
              <a:gd name="adj2" fmla="val 179291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 smtClean="0">
                <a:solidFill>
                  <a:schemeClr val="tx1"/>
                </a:solidFill>
              </a:rPr>
              <a:t>Arrow card</a:t>
            </a:r>
            <a:endParaRPr lang="en-US" sz="2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73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1138" y="785406"/>
            <a:ext cx="4253226" cy="44231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Productive struggle, </a:t>
            </a:r>
            <a:br>
              <a:rPr lang="en-US" dirty="0" smtClean="0"/>
            </a:br>
            <a:r>
              <a:rPr lang="en-US" dirty="0" smtClean="0"/>
              <a:t>continued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092" y="1399918"/>
            <a:ext cx="3753938" cy="3457065"/>
          </a:xfrm>
        </p:spPr>
        <p:txBody>
          <a:bodyPr/>
          <a:lstStyle/>
          <a:p>
            <a:r>
              <a:rPr lang="en-US" dirty="0" smtClean="0"/>
              <a:t>First place </a:t>
            </a:r>
            <a:r>
              <a:rPr lang="en-US" i="1" dirty="0" smtClean="0"/>
              <a:t>percentages</a:t>
            </a:r>
          </a:p>
          <a:p>
            <a:r>
              <a:rPr lang="en-US" dirty="0" smtClean="0"/>
              <a:t>Then place </a:t>
            </a:r>
            <a:r>
              <a:rPr lang="en-US" i="1" dirty="0" smtClean="0"/>
              <a:t>decimals</a:t>
            </a:r>
          </a:p>
          <a:p>
            <a:r>
              <a:rPr lang="en-US" dirty="0" smtClean="0"/>
              <a:t>Finally place </a:t>
            </a:r>
            <a:r>
              <a:rPr lang="en-US" i="1" dirty="0" smtClean="0"/>
              <a:t>fractions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1463074" y="5410932"/>
            <a:ext cx="3361202" cy="483326"/>
          </a:xfrm>
          <a:prstGeom prst="wedgeRoundRectCallout">
            <a:avLst>
              <a:gd name="adj1" fmla="val 130902"/>
              <a:gd name="adj2" fmla="val -199663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400" dirty="0">
                <a:solidFill>
                  <a:schemeClr val="tx1"/>
                </a:solidFill>
              </a:rPr>
              <a:t>$160 x </a:t>
            </a:r>
            <a:r>
              <a:rPr lang="en-US" sz="2400" b="1" dirty="0">
                <a:solidFill>
                  <a:schemeClr val="tx1"/>
                </a:solidFill>
              </a:rPr>
              <a:t>5/4</a:t>
            </a:r>
            <a:r>
              <a:rPr lang="en-US" sz="2400" dirty="0">
                <a:solidFill>
                  <a:schemeClr val="tx1"/>
                </a:solidFill>
              </a:rPr>
              <a:t> = $200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866717" y="4419191"/>
            <a:ext cx="3178704" cy="483326"/>
          </a:xfrm>
          <a:prstGeom prst="wedgeRoundRectCallout">
            <a:avLst>
              <a:gd name="adj1" fmla="val 148963"/>
              <a:gd name="adj2" fmla="val -80744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400" dirty="0">
                <a:solidFill>
                  <a:schemeClr val="tx1"/>
                </a:solidFill>
              </a:rPr>
              <a:t>$200 x </a:t>
            </a:r>
            <a:r>
              <a:rPr lang="en-US" sz="2400" b="1" dirty="0">
                <a:solidFill>
                  <a:schemeClr val="tx1"/>
                </a:solidFill>
              </a:rPr>
              <a:t>4/5</a:t>
            </a:r>
            <a:r>
              <a:rPr lang="en-US" sz="2400" dirty="0">
                <a:solidFill>
                  <a:schemeClr val="tx1"/>
                </a:solidFill>
              </a:rPr>
              <a:t> = $160</a:t>
            </a:r>
          </a:p>
        </p:txBody>
      </p:sp>
    </p:spTree>
    <p:extLst>
      <p:ext uri="{BB962C8B-B14F-4D97-AF65-F5344CB8AC3E}">
        <p14:creationId xmlns:p14="http://schemas.microsoft.com/office/powerpoint/2010/main" val="141695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66700"/>
            <a:ext cx="8580072" cy="1104900"/>
          </a:xfrm>
        </p:spPr>
        <p:txBody>
          <a:bodyPr/>
          <a:lstStyle/>
          <a:p>
            <a:r>
              <a:rPr lang="en-US" dirty="0" smtClean="0"/>
              <a:t>This </a:t>
            </a:r>
            <a:r>
              <a:rPr lang="en-US" dirty="0" smtClean="0"/>
              <a:t>Classroom Challenge </a:t>
            </a:r>
            <a:r>
              <a:rPr lang="en-US" dirty="0" smtClean="0"/>
              <a:t>has many phases over about one or two hours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999" y="1388463"/>
            <a:ext cx="8671511" cy="4114800"/>
          </a:xfrm>
        </p:spPr>
        <p:txBody>
          <a:bodyPr/>
          <a:lstStyle/>
          <a:p>
            <a:r>
              <a:rPr lang="en-US" dirty="0" smtClean="0"/>
              <a:t>Pre-assessment (day </a:t>
            </a:r>
            <a:r>
              <a:rPr lang="en-US" dirty="0"/>
              <a:t>before main lesson)</a:t>
            </a:r>
            <a:endParaRPr lang="en-US" dirty="0" smtClean="0"/>
          </a:p>
          <a:p>
            <a:r>
              <a:rPr lang="en-US" dirty="0" smtClean="0"/>
              <a:t>Teacher analyzes every student’s work (overnight)</a:t>
            </a:r>
          </a:p>
          <a:p>
            <a:r>
              <a:rPr lang="en-US" dirty="0" smtClean="0"/>
              <a:t>Phase 1: Percentage arrow cards are placed</a:t>
            </a:r>
          </a:p>
          <a:p>
            <a:pPr lvl="1"/>
            <a:r>
              <a:rPr lang="en-US" dirty="0" smtClean="0"/>
              <a:t>Small groups; Teacher circulates, occasionally showing a group’s work to the whole class</a:t>
            </a:r>
          </a:p>
          <a:p>
            <a:pPr lvl="1"/>
            <a:r>
              <a:rPr lang="en-US" dirty="0" smtClean="0"/>
              <a:t>Sharing: one student from each group visits another group</a:t>
            </a:r>
          </a:p>
          <a:p>
            <a:r>
              <a:rPr lang="en-US" dirty="0" smtClean="0"/>
              <a:t>Phase 2:  Decimals arrow cards are placed</a:t>
            </a:r>
          </a:p>
          <a:p>
            <a:r>
              <a:rPr lang="en-US" dirty="0" smtClean="0"/>
              <a:t>Phase 3:  Fraction arrow cards are placed</a:t>
            </a:r>
          </a:p>
          <a:p>
            <a:r>
              <a:rPr lang="en-US" dirty="0" smtClean="0"/>
              <a:t>Phase 4:  Whole class discussion</a:t>
            </a:r>
          </a:p>
          <a:p>
            <a:r>
              <a:rPr lang="en-US" dirty="0" smtClean="0"/>
              <a:t>Post-assessment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FCF1C-FDB5-44BD-95D5-2D9B1A483596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11170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55E30-D919-4CE1-AEEB-2C6040924C05}" type="slidenum">
              <a:rPr lang="en-US" altLang="en-US" smtClean="0"/>
              <a:pPr/>
              <a:t>19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67" y="129012"/>
            <a:ext cx="8657169" cy="6480786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 bwMode="auto">
          <a:xfrm>
            <a:off x="823001" y="2423171"/>
            <a:ext cx="182878" cy="274317"/>
          </a:xfrm>
          <a:prstGeom prst="ellipse">
            <a:avLst/>
          </a:prstGeom>
          <a:solidFill>
            <a:schemeClr val="tx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2834658" y="2514610"/>
            <a:ext cx="274317" cy="274317"/>
          </a:xfrm>
          <a:prstGeom prst="ellipse">
            <a:avLst/>
          </a:prstGeom>
          <a:solidFill>
            <a:schemeClr val="tx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7406608" y="2880366"/>
            <a:ext cx="274317" cy="270240"/>
          </a:xfrm>
          <a:prstGeom prst="ellipse">
            <a:avLst/>
          </a:prstGeom>
          <a:solidFill>
            <a:schemeClr val="tx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02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85"/>
    </mc:Choice>
    <mc:Fallback xmlns="">
      <p:transition spd="slow" advTm="2628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 </a:t>
            </a:r>
            <a:r>
              <a:rPr lang="en-US" sz="3200" dirty="0" smtClean="0"/>
              <a:t>(Formative Assessment with Computational Technology)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297678" cy="639762"/>
          </a:xfrm>
        </p:spPr>
        <p:txBody>
          <a:bodyPr/>
          <a:lstStyle/>
          <a:p>
            <a:r>
              <a:rPr lang="en-US" sz="2000" dirty="0" smtClean="0"/>
              <a:t>Math </a:t>
            </a:r>
            <a:r>
              <a:rPr lang="en-US" sz="2000" dirty="0"/>
              <a:t>Assessment Project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b="0" dirty="0" smtClean="0"/>
              <a:t>Nottingham, Berkeley &amp; SVMI</a:t>
            </a:r>
            <a:endParaRPr lang="en-US" sz="2000" b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000" dirty="0" smtClean="0"/>
              <a:t>Hugh Burkhardt</a:t>
            </a:r>
          </a:p>
          <a:p>
            <a:r>
              <a:rPr lang="en-US" sz="2000" dirty="0" smtClean="0"/>
              <a:t>Alan Schoenfeld</a:t>
            </a:r>
          </a:p>
          <a:p>
            <a:r>
              <a:rPr lang="en-US" sz="2000" dirty="0" smtClean="0"/>
              <a:t>The late Malcolm Swan</a:t>
            </a:r>
          </a:p>
          <a:p>
            <a:r>
              <a:rPr lang="en-US" sz="2000" dirty="0" smtClean="0"/>
              <a:t>Daniel Pead</a:t>
            </a:r>
          </a:p>
          <a:p>
            <a:r>
              <a:rPr lang="en-US" sz="2000" dirty="0" smtClean="0"/>
              <a:t>David Foster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5025" y="1234464"/>
            <a:ext cx="4041775" cy="639762"/>
          </a:xfrm>
        </p:spPr>
        <p:txBody>
          <a:bodyPr/>
          <a:lstStyle/>
          <a:p>
            <a:r>
              <a:rPr lang="en-US" dirty="0" smtClean="0"/>
              <a:t>ASU team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5025" y="1874226"/>
            <a:ext cx="4041775" cy="3951288"/>
          </a:xfrm>
        </p:spPr>
        <p:txBody>
          <a:bodyPr/>
          <a:lstStyle/>
          <a:p>
            <a:r>
              <a:rPr lang="en-US" sz="2000" dirty="0" smtClean="0"/>
              <a:t>Salman Cheema </a:t>
            </a:r>
            <a:br>
              <a:rPr lang="en-US" sz="2000" dirty="0" smtClean="0"/>
            </a:br>
            <a:r>
              <a:rPr lang="en-US" sz="2000" dirty="0" smtClean="0"/>
              <a:t>(Analysis team leader)</a:t>
            </a:r>
          </a:p>
          <a:p>
            <a:r>
              <a:rPr lang="en-US" sz="2000" dirty="0" smtClean="0"/>
              <a:t>Jon Wetzel </a:t>
            </a:r>
            <a:br>
              <a:rPr lang="en-US" sz="2000" dirty="0" smtClean="0"/>
            </a:br>
            <a:r>
              <a:rPr lang="en-US" sz="2000" dirty="0" smtClean="0"/>
              <a:t>(Media team leader)</a:t>
            </a:r>
          </a:p>
          <a:p>
            <a:r>
              <a:rPr lang="en-US" sz="2000" dirty="0" smtClean="0"/>
              <a:t>10 MS CS students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FCF1C-FDB5-44BD-95D5-2D9B1A483596}" type="slidenum">
              <a:rPr lang="en-US" altLang="en-US" smtClean="0"/>
              <a:pPr/>
              <a:t>2</a:t>
            </a:fld>
            <a:endParaRPr lang="en-US" alt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8943" y="4538235"/>
            <a:ext cx="1958354" cy="17438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687187"/>
            <a:ext cx="5122549" cy="139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88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95"/>
    </mc:Choice>
    <mc:Fallback xmlns="">
      <p:transition spd="slow" advTm="22195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A8980-4DD4-4C99-A774-DC2E11B43B7C}" type="slidenum">
              <a:rPr lang="en-US" altLang="en-US" smtClean="0"/>
              <a:pPr/>
              <a:t>20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712" y="239163"/>
            <a:ext cx="8526288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00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86"/>
    </mc:Choice>
    <mc:Fallback xmlns="">
      <p:transition spd="slow" advTm="31586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45" y="0"/>
            <a:ext cx="7886700" cy="130679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Why should students succeed at finding the correct concepts?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45" y="1508781"/>
            <a:ext cx="8079922" cy="512058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/>
              <a:t>Task and materials provide implicit feedback and </a:t>
            </a:r>
            <a:r>
              <a:rPr lang="en-US" sz="2400" dirty="0" smtClean="0"/>
              <a:t>hints</a:t>
            </a:r>
          </a:p>
          <a:p>
            <a:pPr>
              <a:lnSpc>
                <a:spcPct val="110000"/>
              </a:lnSpc>
            </a:pPr>
            <a:r>
              <a:rPr lang="en-US" sz="2400" dirty="0" smtClean="0"/>
              <a:t>When </a:t>
            </a:r>
            <a:r>
              <a:rPr lang="en-US" sz="2400" dirty="0"/>
              <a:t>student share their thinking, then</a:t>
            </a:r>
            <a:br>
              <a:rPr lang="en-US" sz="2400" dirty="0"/>
            </a:br>
            <a:r>
              <a:rPr lang="en-US" sz="2400" dirty="0"/>
              <a:t>from diverse prior ideas, the fittest ideas emerge</a:t>
            </a:r>
          </a:p>
          <a:p>
            <a:pPr lvl="1">
              <a:lnSpc>
                <a:spcPct val="110000"/>
              </a:lnSpc>
            </a:pPr>
            <a:r>
              <a:rPr lang="en-US" sz="2100" dirty="0"/>
              <a:t>Individual work  </a:t>
            </a:r>
            <a:r>
              <a:rPr lang="en-US" sz="2100" dirty="0">
                <a:sym typeface="Wingdings" panose="05000000000000000000" pitchFamily="2" charset="2"/>
              </a:rPr>
              <a:t></a:t>
            </a:r>
            <a:endParaRPr lang="en-US" sz="2100" dirty="0"/>
          </a:p>
          <a:p>
            <a:pPr lvl="1">
              <a:lnSpc>
                <a:spcPct val="110000"/>
              </a:lnSpc>
            </a:pPr>
            <a:r>
              <a:rPr lang="en-US" sz="2100" dirty="0"/>
              <a:t>Small group work </a:t>
            </a:r>
            <a:r>
              <a:rPr lang="en-US" sz="2100" dirty="0">
                <a:sym typeface="Wingdings" panose="05000000000000000000" pitchFamily="2" charset="2"/>
              </a:rPr>
              <a:t></a:t>
            </a:r>
          </a:p>
          <a:p>
            <a:pPr lvl="1">
              <a:lnSpc>
                <a:spcPct val="110000"/>
              </a:lnSpc>
            </a:pPr>
            <a:r>
              <a:rPr lang="en-US" sz="2100" dirty="0"/>
              <a:t>Whole class work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Teacher’s role</a:t>
            </a:r>
          </a:p>
          <a:p>
            <a:pPr lvl="1">
              <a:lnSpc>
                <a:spcPct val="110000"/>
              </a:lnSpc>
            </a:pPr>
            <a:r>
              <a:rPr lang="en-US" sz="2100" dirty="0"/>
              <a:t>Encourage </a:t>
            </a:r>
            <a:r>
              <a:rPr lang="en-US" sz="2100" dirty="0">
                <a:solidFill>
                  <a:srgbClr val="FF0000"/>
                </a:solidFill>
              </a:rPr>
              <a:t>explanation &amp; co-construction</a:t>
            </a:r>
          </a:p>
          <a:p>
            <a:pPr lvl="1">
              <a:lnSpc>
                <a:spcPct val="110000"/>
              </a:lnSpc>
            </a:pPr>
            <a:r>
              <a:rPr lang="en-US" sz="2100" dirty="0" smtClean="0"/>
              <a:t>Encourage </a:t>
            </a:r>
            <a:r>
              <a:rPr lang="en-US" sz="2100" dirty="0" smtClean="0">
                <a:solidFill>
                  <a:srgbClr val="FF0000"/>
                </a:solidFill>
              </a:rPr>
              <a:t>persistence</a:t>
            </a:r>
          </a:p>
          <a:p>
            <a:pPr lvl="1">
              <a:lnSpc>
                <a:spcPct val="110000"/>
              </a:lnSpc>
            </a:pPr>
            <a:r>
              <a:rPr lang="en-US" sz="2100" dirty="0" smtClean="0"/>
              <a:t>Never correct nor explain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403699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266700"/>
            <a:ext cx="8671512" cy="1104900"/>
          </a:xfrm>
        </p:spPr>
        <p:txBody>
          <a:bodyPr>
            <a:noAutofit/>
          </a:bodyPr>
          <a:lstStyle/>
          <a:p>
            <a:r>
              <a:rPr lang="en-US" sz="3200" dirty="0" smtClean="0"/>
              <a:t>Theoretical benefits of Projective Struggle over Productive Failure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123" y="1691659"/>
            <a:ext cx="7886700" cy="4846267"/>
          </a:xfrm>
        </p:spPr>
        <p:txBody>
          <a:bodyPr>
            <a:noAutofit/>
          </a:bodyPr>
          <a:lstStyle/>
          <a:p>
            <a:pPr>
              <a:spcAft>
                <a:spcPts val="450"/>
              </a:spcAft>
            </a:pPr>
            <a:r>
              <a:rPr lang="en-US" dirty="0" smtClean="0"/>
              <a:t>Many students and teachers believe that…</a:t>
            </a:r>
            <a:endParaRPr lang="en-US" dirty="0"/>
          </a:p>
          <a:p>
            <a:pPr lvl="1">
              <a:spcAft>
                <a:spcPts val="450"/>
              </a:spcAft>
            </a:pPr>
            <a:r>
              <a:rPr lang="en-US" dirty="0"/>
              <a:t>Math is created </a:t>
            </a:r>
            <a:r>
              <a:rPr lang="en-US" dirty="0" smtClean="0"/>
              <a:t>only by </a:t>
            </a:r>
            <a:r>
              <a:rPr lang="en-US" dirty="0"/>
              <a:t>mathematicians. </a:t>
            </a:r>
          </a:p>
          <a:p>
            <a:pPr lvl="1">
              <a:spcAft>
                <a:spcPts val="450"/>
              </a:spcAft>
            </a:pPr>
            <a:r>
              <a:rPr lang="en-US" dirty="0"/>
              <a:t>Learning math = correctly understanding the mathematicians, </a:t>
            </a:r>
            <a:r>
              <a:rPr lang="en-US" dirty="0" smtClean="0"/>
              <a:t>and then </a:t>
            </a:r>
            <a:r>
              <a:rPr lang="en-US" dirty="0"/>
              <a:t>memorization via copious practice.</a:t>
            </a:r>
          </a:p>
          <a:p>
            <a:pPr lvl="1">
              <a:spcAft>
                <a:spcPts val="450"/>
              </a:spcAft>
            </a:pPr>
            <a:r>
              <a:rPr lang="en-US" dirty="0"/>
              <a:t>Teachers role is to explain the mathematicians </a:t>
            </a:r>
            <a:r>
              <a:rPr lang="en-US" dirty="0" smtClean="0"/>
              <a:t>clearly, and </a:t>
            </a:r>
            <a:r>
              <a:rPr lang="en-US" dirty="0"/>
              <a:t>then supervise the </a:t>
            </a:r>
            <a:r>
              <a:rPr lang="en-US" dirty="0" smtClean="0"/>
              <a:t>practice</a:t>
            </a:r>
          </a:p>
          <a:p>
            <a:pPr>
              <a:spcAft>
                <a:spcPts val="450"/>
              </a:spcAft>
            </a:pPr>
            <a:r>
              <a:rPr lang="en-US" dirty="0" smtClean="0"/>
              <a:t>Productive Struggle demonstrates that these beliefs are </a:t>
            </a:r>
            <a:r>
              <a:rPr lang="en-US" b="1" i="1" dirty="0" smtClean="0"/>
              <a:t>false</a:t>
            </a:r>
            <a:r>
              <a:rPr lang="en-US" dirty="0" smtClean="0"/>
              <a:t>.</a:t>
            </a:r>
          </a:p>
          <a:p>
            <a:pPr>
              <a:spcAft>
                <a:spcPts val="450"/>
              </a:spcAft>
            </a:pPr>
            <a:r>
              <a:rPr lang="en-US" b="1" dirty="0" smtClean="0">
                <a:solidFill>
                  <a:srgbClr val="FF0000"/>
                </a:solidFill>
              </a:rPr>
              <a:t>Students can create math</a:t>
            </a:r>
            <a:endParaRPr lang="en-US" b="1" dirty="0">
              <a:solidFill>
                <a:srgbClr val="FF0000"/>
              </a:solidFill>
            </a:endParaRPr>
          </a:p>
          <a:p>
            <a:pPr lvl="1">
              <a:spcAft>
                <a:spcPts val="450"/>
              </a:spcAft>
            </a:pPr>
            <a:endParaRPr lang="en-US" dirty="0"/>
          </a:p>
          <a:p>
            <a:pPr>
              <a:spcAft>
                <a:spcPts val="45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59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evaluation of the Classroom Challenges (mentioned earlier)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365" y="1391213"/>
            <a:ext cx="8458200" cy="41148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/>
              <a:t>Methods</a:t>
            </a:r>
          </a:p>
          <a:p>
            <a:pPr lvl="1">
              <a:lnSpc>
                <a:spcPct val="100000"/>
              </a:lnSpc>
            </a:pPr>
            <a:r>
              <a:rPr lang="en-US" dirty="0" smtClean="0"/>
              <a:t>Algebra I, Kentucky</a:t>
            </a:r>
          </a:p>
          <a:p>
            <a:pPr lvl="1">
              <a:lnSpc>
                <a:spcPct val="100000"/>
              </a:lnSpc>
            </a:pPr>
            <a:r>
              <a:rPr lang="en-US" dirty="0" smtClean="0">
                <a:solidFill>
                  <a:srgbClr val="FF0000"/>
                </a:solidFill>
              </a:rPr>
              <a:t>Approximately 6 Classroom Challenges during the year</a:t>
            </a:r>
          </a:p>
          <a:p>
            <a:pPr lvl="1">
              <a:lnSpc>
                <a:spcPct val="100000"/>
              </a:lnSpc>
            </a:pPr>
            <a:r>
              <a:rPr lang="en-US" dirty="0" smtClean="0"/>
              <a:t>Approximately 1.5 days of PD for teachers</a:t>
            </a:r>
          </a:p>
          <a:p>
            <a:pPr lvl="1">
              <a:lnSpc>
                <a:spcPct val="100000"/>
              </a:lnSpc>
            </a:pPr>
            <a:r>
              <a:rPr lang="en-US" dirty="0" smtClean="0"/>
              <a:t>2,690 students; 56 teachers</a:t>
            </a:r>
          </a:p>
          <a:p>
            <a:pPr lvl="1">
              <a:lnSpc>
                <a:spcPct val="100000"/>
              </a:lnSpc>
            </a:pPr>
            <a:r>
              <a:rPr lang="en-US" dirty="0" smtClean="0"/>
              <a:t>Constructed baseline</a:t>
            </a:r>
          </a:p>
          <a:p>
            <a:pPr lvl="1">
              <a:lnSpc>
                <a:spcPct val="100000"/>
              </a:lnSpc>
            </a:pPr>
            <a:r>
              <a:rPr lang="en-US" dirty="0" smtClean="0"/>
              <a:t>Standardized state-wide test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Results*</a:t>
            </a:r>
          </a:p>
          <a:p>
            <a:pPr lvl="1">
              <a:lnSpc>
                <a:spcPct val="100000"/>
              </a:lnSpc>
            </a:pPr>
            <a:r>
              <a:rPr lang="en-US" dirty="0" smtClean="0"/>
              <a:t>Effect size equivalent to </a:t>
            </a:r>
            <a:r>
              <a:rPr lang="en-US" b="1" dirty="0" smtClean="0">
                <a:solidFill>
                  <a:srgbClr val="FF0000"/>
                </a:solidFill>
              </a:rPr>
              <a:t>4.6 months of additional schooling</a:t>
            </a:r>
          </a:p>
          <a:p>
            <a:pPr lvl="1">
              <a:lnSpc>
                <a:spcPct val="100000"/>
              </a:lnSpc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45429" y="5989292"/>
            <a:ext cx="813807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 smtClean="0">
                <a:cs typeface="Times New Roman" panose="02020603050405020304" pitchFamily="18" charset="0"/>
              </a:rPr>
              <a:t>* Herman</a:t>
            </a:r>
            <a:r>
              <a:rPr lang="en-US" sz="1400" dirty="0">
                <a:cs typeface="Times New Roman" panose="02020603050405020304" pitchFamily="18" charset="0"/>
              </a:rPr>
              <a:t>, J., La Torre </a:t>
            </a:r>
            <a:r>
              <a:rPr lang="en-US" sz="1400" dirty="0" err="1">
                <a:cs typeface="Times New Roman" panose="02020603050405020304" pitchFamily="18" charset="0"/>
              </a:rPr>
              <a:t>Matrundola</a:t>
            </a:r>
            <a:r>
              <a:rPr lang="en-US" sz="1400" dirty="0">
                <a:cs typeface="Times New Roman" panose="02020603050405020304" pitchFamily="18" charset="0"/>
              </a:rPr>
              <a:t>, D., Epstein, S., Leon, S., Dai, Y., </a:t>
            </a:r>
            <a:r>
              <a:rPr lang="en-US" sz="1400" dirty="0" err="1">
                <a:cs typeface="Times New Roman" panose="02020603050405020304" pitchFamily="18" charset="0"/>
              </a:rPr>
              <a:t>Reber</a:t>
            </a:r>
            <a:r>
              <a:rPr lang="en-US" sz="1400" dirty="0">
                <a:cs typeface="Times New Roman" panose="02020603050405020304" pitchFamily="18" charset="0"/>
              </a:rPr>
              <a:t>, S., &amp; Choi, K. (2015). </a:t>
            </a:r>
            <a:r>
              <a:rPr lang="en-US" sz="1400" i="1" dirty="0">
                <a:cs typeface="Times New Roman" panose="02020603050405020304" pitchFamily="18" charset="0"/>
              </a:rPr>
              <a:t>The implementation and effects of the Mathematics Design Collaborative (</a:t>
            </a:r>
            <a:r>
              <a:rPr lang="en-US" sz="1400" i="1" dirty="0" smtClean="0">
                <a:cs typeface="Times New Roman" panose="02020603050405020304" pitchFamily="18" charset="0"/>
              </a:rPr>
              <a:t>MDC): </a:t>
            </a:r>
            <a:r>
              <a:rPr lang="en-US" sz="1400" i="1" dirty="0">
                <a:cs typeface="Times New Roman" panose="02020603050405020304" pitchFamily="18" charset="0"/>
              </a:rPr>
              <a:t>Early findings from Kentucky ninth-grade algebra 1 courses (CRESST Report 845)</a:t>
            </a:r>
            <a:r>
              <a:rPr lang="en-US" sz="1400" dirty="0">
                <a:cs typeface="Times New Roman" panose="02020603050405020304" pitchFamily="18" charset="0"/>
              </a:rPr>
              <a:t>.  </a:t>
            </a:r>
            <a:r>
              <a:rPr lang="en-US" sz="1400" dirty="0" smtClean="0">
                <a:cs typeface="Times New Roman" panose="02020603050405020304" pitchFamily="18" charset="0"/>
              </a:rPr>
              <a:t>UCLA, Los Angeles, CA.</a:t>
            </a:r>
            <a:endParaRPr lang="en-US" sz="14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25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did such a short exposure cause such a large effect?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44" y="1417342"/>
            <a:ext cx="8686755" cy="5440658"/>
          </a:xfrm>
        </p:spPr>
        <p:txBody>
          <a:bodyPr/>
          <a:lstStyle/>
          <a:p>
            <a:r>
              <a:rPr lang="en-US" dirty="0" smtClean="0"/>
              <a:t>Teacher interviews*</a:t>
            </a:r>
          </a:p>
          <a:p>
            <a:pPr lvl="1"/>
            <a:r>
              <a:rPr lang="en-US" dirty="0" smtClean="0"/>
              <a:t>Big change in their beliefs about math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Changed how they teach </a:t>
            </a:r>
            <a:r>
              <a:rPr lang="en-US" i="1" dirty="0" smtClean="0">
                <a:solidFill>
                  <a:srgbClr val="FF0000"/>
                </a:solidFill>
              </a:rPr>
              <a:t>all</a:t>
            </a:r>
            <a:r>
              <a:rPr lang="en-US" dirty="0" smtClean="0">
                <a:solidFill>
                  <a:srgbClr val="FF0000"/>
                </a:solidFill>
              </a:rPr>
              <a:t> their math lessons</a:t>
            </a:r>
          </a:p>
          <a:p>
            <a:r>
              <a:rPr lang="en-US" dirty="0" smtClean="0"/>
              <a:t>Classroom Challenges succeed as professional development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123" y="6080731"/>
            <a:ext cx="69493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* http</a:t>
            </a:r>
            <a:r>
              <a:rPr lang="en-US" dirty="0"/>
              <a:t>://</a:t>
            </a:r>
            <a:r>
              <a:rPr lang="en-US" dirty="0" smtClean="0"/>
              <a:t>inverness-research.org/mars_map/1_welcome.html</a:t>
            </a:r>
          </a:p>
        </p:txBody>
      </p:sp>
    </p:spTree>
    <p:extLst>
      <p:ext uri="{BB962C8B-B14F-4D97-AF65-F5344CB8AC3E}">
        <p14:creationId xmlns:p14="http://schemas.microsoft.com/office/powerpoint/2010/main" val="65296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But there is room for improvement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44" y="1417342"/>
            <a:ext cx="8686755" cy="5440658"/>
          </a:xfrm>
        </p:spPr>
        <p:txBody>
          <a:bodyPr/>
          <a:lstStyle/>
          <a:p>
            <a:r>
              <a:rPr lang="en-US" dirty="0" smtClean="0"/>
              <a:t>Student interviews*</a:t>
            </a:r>
          </a:p>
          <a:p>
            <a:pPr lvl="1"/>
            <a:r>
              <a:rPr lang="en-US" dirty="0" smtClean="0"/>
              <a:t>Moderate change in their beliefs about math</a:t>
            </a:r>
          </a:p>
          <a:p>
            <a:r>
              <a:rPr lang="en-US" dirty="0" smtClean="0"/>
              <a:t>Student learning of math concepts**</a:t>
            </a:r>
          </a:p>
          <a:p>
            <a:pPr lvl="1"/>
            <a:r>
              <a:rPr lang="en-US" dirty="0" smtClean="0"/>
              <a:t>Low scores on experimenter-designed tests  </a:t>
            </a:r>
          </a:p>
          <a:p>
            <a:pPr lvl="1"/>
            <a:r>
              <a:rPr lang="en-US" dirty="0" smtClean="0"/>
              <a:t>Pre-assessments </a:t>
            </a:r>
            <a:r>
              <a:rPr lang="en-US" dirty="0" smtClean="0">
                <a:sym typeface="Symbol" panose="05050102010706020507" pitchFamily="18" charset="2"/>
              </a:rPr>
              <a:t> post-assessments</a:t>
            </a:r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81000" y="6172170"/>
            <a:ext cx="6949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* http</a:t>
            </a:r>
            <a:r>
              <a:rPr lang="en-US" dirty="0"/>
              <a:t>://</a:t>
            </a:r>
            <a:r>
              <a:rPr lang="en-US" dirty="0" smtClean="0"/>
              <a:t>inverness-research.org/mars_map/1_welcome.html</a:t>
            </a:r>
          </a:p>
          <a:p>
            <a:pPr algn="l"/>
            <a:r>
              <a:rPr lang="en-US" dirty="0" smtClean="0"/>
              <a:t>** Herman et al., op. cit.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94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Interpretation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8458200" cy="5044404"/>
          </a:xfrm>
        </p:spPr>
        <p:txBody>
          <a:bodyPr/>
          <a:lstStyle/>
          <a:p>
            <a:r>
              <a:rPr lang="en-US" dirty="0" smtClean="0"/>
              <a:t>During the Classroom Challenges, only a few students successfully created the target math</a:t>
            </a:r>
          </a:p>
          <a:p>
            <a:r>
              <a:rPr lang="en-US" dirty="0" smtClean="0"/>
              <a:t>So only a few students 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hanged their beliefs</a:t>
            </a:r>
          </a:p>
          <a:p>
            <a:pPr lvl="1"/>
            <a:r>
              <a:rPr lang="en-US" dirty="0" smtClean="0"/>
              <a:t>Learned the target concepts</a:t>
            </a:r>
          </a:p>
          <a:p>
            <a:r>
              <a:rPr lang="en-US" dirty="0" smtClean="0"/>
              <a:t>Because the teachers expected no student to succeed, even a few successes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aused teachers to change their beliefs</a:t>
            </a:r>
          </a:p>
          <a:p>
            <a:pPr lvl="1"/>
            <a:r>
              <a:rPr lang="en-US" dirty="0" smtClean="0"/>
              <a:t>And their teaching</a:t>
            </a:r>
          </a:p>
          <a:p>
            <a:pPr lvl="1"/>
            <a:r>
              <a:rPr lang="en-US" dirty="0" smtClean="0"/>
              <a:t>Which caused large gains over the year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FCF1C-FDB5-44BD-95D5-2D9B1A483596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19525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should we 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could convert to Productive Failure</a:t>
            </a:r>
          </a:p>
          <a:p>
            <a:pPr lvl="1"/>
            <a:r>
              <a:rPr lang="en-US" dirty="0" smtClean="0"/>
              <a:t>Add Model-Scaffold-Fade phase at end</a:t>
            </a:r>
          </a:p>
          <a:p>
            <a:pPr lvl="1"/>
            <a:r>
              <a:rPr lang="en-US" dirty="0" smtClean="0"/>
              <a:t>That would improve student math learning</a:t>
            </a:r>
          </a:p>
          <a:p>
            <a:pPr lvl="1"/>
            <a:r>
              <a:rPr lang="en-US" dirty="0" smtClean="0"/>
              <a:t>But it would </a:t>
            </a:r>
            <a:r>
              <a:rPr lang="en-US" i="1" dirty="0" smtClean="0"/>
              <a:t>fail</a:t>
            </a:r>
            <a:r>
              <a:rPr lang="en-US" dirty="0" smtClean="0"/>
              <a:t> to convince teachers and students that students can create math</a:t>
            </a:r>
          </a:p>
          <a:p>
            <a:r>
              <a:rPr lang="en-US" dirty="0" smtClean="0"/>
              <a:t>We can try to increase the number of students who succeed in creating the target math</a:t>
            </a:r>
          </a:p>
          <a:p>
            <a:pPr lvl="1"/>
            <a:r>
              <a:rPr lang="en-US" dirty="0" smtClean="0"/>
              <a:t>Without destroying the Productive Struggle experience?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This is the goal of the FACT project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FCF1C-FDB5-44BD-95D5-2D9B1A483596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64789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 has two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84" y="1600220"/>
            <a:ext cx="7604716" cy="4114800"/>
          </a:xfrm>
        </p:spPr>
        <p:txBody>
          <a:bodyPr/>
          <a:lstStyle/>
          <a:p>
            <a:r>
              <a:rPr lang="en-US" dirty="0" smtClean="0"/>
              <a:t>The FACT Media System</a:t>
            </a:r>
          </a:p>
          <a:p>
            <a:pPr lvl="1"/>
            <a:r>
              <a:rPr lang="en-US" dirty="0" smtClean="0"/>
              <a:t>CSCL system + dashboard</a:t>
            </a:r>
            <a:endParaRPr lang="en-US" dirty="0" smtClean="0"/>
          </a:p>
          <a:p>
            <a:pPr lvl="1"/>
            <a:r>
              <a:rPr lang="en-US" dirty="0" smtClean="0"/>
              <a:t>Helps teachers manage workflow </a:t>
            </a:r>
          </a:p>
          <a:p>
            <a:r>
              <a:rPr lang="en-US" dirty="0" smtClean="0"/>
              <a:t>The FACT Analysis System</a:t>
            </a:r>
          </a:p>
          <a:p>
            <a:pPr lvl="1"/>
            <a:r>
              <a:rPr lang="en-US" dirty="0" smtClean="0"/>
              <a:t>A “full” orchestration system</a:t>
            </a:r>
          </a:p>
          <a:p>
            <a:pPr lvl="1"/>
            <a:r>
              <a:rPr lang="en-US" dirty="0" smtClean="0"/>
              <a:t>Analyzes </a:t>
            </a:r>
            <a:r>
              <a:rPr lang="en-US" dirty="0" smtClean="0"/>
              <a:t>student work in real-time</a:t>
            </a:r>
          </a:p>
          <a:p>
            <a:pPr lvl="1"/>
            <a:r>
              <a:rPr lang="en-US" dirty="0" smtClean="0"/>
              <a:t>Alerts teacher to opportunities for </a:t>
            </a:r>
            <a:r>
              <a:rPr lang="en-US" dirty="0" smtClean="0"/>
              <a:t>intervention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91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127751" y="1508781"/>
            <a:ext cx="7650443" cy="5303462"/>
          </a:xfrm>
        </p:spPr>
        <p:txBody>
          <a:bodyPr/>
          <a:lstStyle/>
          <a:p>
            <a:r>
              <a:rPr lang="en-US" dirty="0" smtClean="0"/>
              <a:t>Orchestration </a:t>
            </a:r>
            <a:r>
              <a:rPr lang="en-US" dirty="0" smtClean="0"/>
              <a:t>systems </a:t>
            </a:r>
          </a:p>
          <a:p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 smtClean="0"/>
              <a:t>Classroom </a:t>
            </a:r>
            <a:r>
              <a:rPr lang="en-US" dirty="0" smtClean="0"/>
              <a:t>Challenges</a:t>
            </a:r>
          </a:p>
          <a:p>
            <a:pPr lvl="1"/>
            <a:r>
              <a:rPr lang="en-US" dirty="0" smtClean="0"/>
              <a:t>Productive struggle</a:t>
            </a:r>
            <a:r>
              <a:rPr lang="en-US" dirty="0" smtClean="0"/>
              <a:t> </a:t>
            </a:r>
            <a:endParaRPr lang="en-US" dirty="0" smtClean="0"/>
          </a:p>
          <a:p>
            <a:r>
              <a:rPr lang="en-US" dirty="0" smtClean="0"/>
              <a:t>The FACT media system</a:t>
            </a:r>
          </a:p>
          <a:p>
            <a:pPr lvl="1"/>
            <a:r>
              <a:rPr lang="en-US" dirty="0" smtClean="0"/>
              <a:t>Description</a:t>
            </a:r>
          </a:p>
          <a:p>
            <a:pPr lvl="1"/>
            <a:r>
              <a:rPr lang="en-US" dirty="0" smtClean="0"/>
              <a:t>Evaluation</a:t>
            </a:r>
          </a:p>
          <a:p>
            <a:r>
              <a:rPr lang="en-US" dirty="0" smtClean="0"/>
              <a:t>The FACT analysis system</a:t>
            </a:r>
          </a:p>
          <a:p>
            <a:pPr lvl="1"/>
            <a:r>
              <a:rPr lang="en-US" dirty="0" smtClean="0"/>
              <a:t>Description</a:t>
            </a:r>
          </a:p>
          <a:p>
            <a:pPr lvl="1"/>
            <a:r>
              <a:rPr lang="en-US" dirty="0" smtClean="0"/>
              <a:t>Evaluation</a:t>
            </a:r>
          </a:p>
          <a:p>
            <a:r>
              <a:rPr lang="en-US" dirty="0" smtClean="0"/>
              <a:t>Future work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59B79-50DF-4798-9E03-04787D636D70}" type="slidenum">
              <a:rPr lang="en-US" altLang="en-US" smtClean="0"/>
              <a:pPr/>
              <a:t>29</a:t>
            </a:fld>
            <a:endParaRPr lang="en-US" altLang="en-US" dirty="0"/>
          </a:p>
        </p:txBody>
      </p:sp>
      <p:sp>
        <p:nvSpPr>
          <p:cNvPr id="2" name="Right Arrow 1"/>
          <p:cNvSpPr/>
          <p:nvPr/>
        </p:nvSpPr>
        <p:spPr bwMode="auto">
          <a:xfrm>
            <a:off x="304800" y="2880366"/>
            <a:ext cx="822951" cy="678607"/>
          </a:xfrm>
          <a:prstGeom prst="rightArrow">
            <a:avLst/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51567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49"/>
    </mc:Choice>
    <mc:Fallback xmlns="">
      <p:transition spd="slow" advTm="1604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Can a orchestration system help a class that is doing a Classroom Challenge?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FCF1C-FDB5-44BD-95D5-2D9B1A483596}" type="slidenum">
              <a:rPr lang="en-US" altLang="en-US" smtClean="0"/>
              <a:pPr/>
              <a:t>3</a:t>
            </a:fld>
            <a:endParaRPr lang="en-US" alt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001" y="1469740"/>
            <a:ext cx="7040804" cy="493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11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76"/>
    </mc:Choice>
    <mc:Fallback xmlns="">
      <p:transition spd="slow" advTm="7876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266700"/>
            <a:ext cx="8514031" cy="1104900"/>
          </a:xfrm>
        </p:spPr>
        <p:txBody>
          <a:bodyPr/>
          <a:lstStyle/>
          <a:p>
            <a:r>
              <a:rPr lang="en-US" sz="3600" dirty="0" smtClean="0"/>
              <a:t>Every student has their own tablet even when working in group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55E30-D919-4CE1-AEEB-2C6040924C05}" type="slidenum">
              <a:rPr lang="en-US" altLang="en-US" smtClean="0"/>
              <a:pPr/>
              <a:t>30</a:t>
            </a:fld>
            <a:endParaRPr lang="en-US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474467"/>
            <a:ext cx="8514031" cy="478914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auto">
          <a:xfrm rot="2647799">
            <a:off x="3069923" y="3122917"/>
            <a:ext cx="717012" cy="966401"/>
          </a:xfrm>
          <a:prstGeom prst="ellipse">
            <a:avLst/>
          </a:prstGeom>
          <a:solidFill>
            <a:schemeClr val="tx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 rot="1700828">
            <a:off x="5170727" y="2341980"/>
            <a:ext cx="535935" cy="731512"/>
          </a:xfrm>
          <a:prstGeom prst="ellipse">
            <a:avLst/>
          </a:prstGeom>
          <a:solidFill>
            <a:schemeClr val="tx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14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07"/>
    </mc:Choice>
    <mc:Fallback xmlns="">
      <p:transition spd="slow" advTm="24507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Circulating with tablet in hand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9" y="1676400"/>
            <a:ext cx="7765715" cy="467864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FCF1C-FDB5-44BD-95D5-2D9B1A483596}" type="slidenum">
              <a:rPr lang="en-US" altLang="en-US" smtClean="0"/>
              <a:pPr/>
              <a:t>31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5012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11"/>
    </mc:Choice>
    <mc:Fallback xmlns="">
      <p:transition spd="slow" advTm="11211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Helping students re-engage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37" y="1676400"/>
            <a:ext cx="7596735" cy="4495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FCF1C-FDB5-44BD-95D5-2D9B1A483596}" type="slidenum">
              <a:rPr lang="en-US" altLang="en-US" smtClean="0"/>
              <a:pPr/>
              <a:t>32</a:t>
            </a:fld>
            <a:endParaRPr lang="en-US" altLang="en-US" dirty="0"/>
          </a:p>
        </p:txBody>
      </p:sp>
      <p:sp>
        <p:nvSpPr>
          <p:cNvPr id="6" name="Oval 5"/>
          <p:cNvSpPr/>
          <p:nvPr/>
        </p:nvSpPr>
        <p:spPr bwMode="auto">
          <a:xfrm>
            <a:off x="6035024" y="3246122"/>
            <a:ext cx="457195" cy="640073"/>
          </a:xfrm>
          <a:prstGeom prst="ellipse">
            <a:avLst/>
          </a:prstGeom>
          <a:solidFill>
            <a:srgbClr val="000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 rot="1566239">
            <a:off x="6902060" y="5065387"/>
            <a:ext cx="457170" cy="365756"/>
          </a:xfrm>
          <a:prstGeom prst="ellipse">
            <a:avLst/>
          </a:prstGeom>
          <a:solidFill>
            <a:schemeClr val="tx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40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15"/>
    </mc:Choice>
    <mc:Fallback xmlns="">
      <p:transition spd="slow" advTm="20615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FACT Student interface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FCF1C-FDB5-44BD-95D5-2D9B1A483596}" type="slidenum">
              <a:rPr lang="en-US" altLang="en-US" smtClean="0"/>
              <a:pPr/>
              <a:t>33</a:t>
            </a:fld>
            <a:endParaRPr lang="en-US" alt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1648117"/>
            <a:ext cx="8111655" cy="45262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ounded Rectangular Callout 2"/>
          <p:cNvSpPr/>
          <p:nvPr/>
        </p:nvSpPr>
        <p:spPr bwMode="auto">
          <a:xfrm>
            <a:off x="3108976" y="5719397"/>
            <a:ext cx="3223225" cy="731512"/>
          </a:xfrm>
          <a:prstGeom prst="wedgeRoundRectCallout">
            <a:avLst>
              <a:gd name="adj1" fmla="val 5162"/>
              <a:gd name="adj2" fmla="val -145767"/>
              <a:gd name="adj3" fmla="val 16667"/>
            </a:avLst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/>
              <a:t>Posterboard, which can have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/>
              <a:t>a background graphic</a:t>
            </a:r>
          </a:p>
        </p:txBody>
      </p:sp>
      <p:sp>
        <p:nvSpPr>
          <p:cNvPr id="6" name="Rounded Rectangular Callout 5"/>
          <p:cNvSpPr/>
          <p:nvPr/>
        </p:nvSpPr>
        <p:spPr bwMode="auto">
          <a:xfrm>
            <a:off x="0" y="2788927"/>
            <a:ext cx="1047430" cy="731512"/>
          </a:xfrm>
          <a:prstGeom prst="wedgeRoundRectCallout">
            <a:avLst>
              <a:gd name="adj1" fmla="val 95506"/>
              <a:gd name="adj2" fmla="val 15378"/>
              <a:gd name="adj3" fmla="val 16667"/>
            </a:avLst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/>
              <a:t>Moveable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/>
              <a:t>cards.</a:t>
            </a:r>
          </a:p>
        </p:txBody>
      </p:sp>
      <p:sp>
        <p:nvSpPr>
          <p:cNvPr id="8" name="Rounded Rectangular Callout 7"/>
          <p:cNvSpPr/>
          <p:nvPr/>
        </p:nvSpPr>
        <p:spPr bwMode="auto">
          <a:xfrm>
            <a:off x="4436827" y="910625"/>
            <a:ext cx="2377414" cy="342896"/>
          </a:xfrm>
          <a:prstGeom prst="wedgeRoundRectCallout">
            <a:avLst>
              <a:gd name="adj1" fmla="val -103440"/>
              <a:gd name="adj2" fmla="val 335477"/>
              <a:gd name="adj3" fmla="val 16667"/>
            </a:avLst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/>
              <a:t>Can add more cards</a:t>
            </a:r>
          </a:p>
        </p:txBody>
      </p:sp>
    </p:spTree>
    <p:extLst>
      <p:ext uri="{BB962C8B-B14F-4D97-AF65-F5344CB8AC3E}">
        <p14:creationId xmlns:p14="http://schemas.microsoft.com/office/powerpoint/2010/main" val="287067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4"/>
    </mc:Choice>
    <mc:Fallback xmlns="">
      <p:transition spd="slow" advTm="3254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Student interface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FCF1C-FDB5-44BD-95D5-2D9B1A483596}" type="slidenum">
              <a:rPr lang="en-US" altLang="en-US" smtClean="0"/>
              <a:pPr/>
              <a:t>34</a:t>
            </a:fld>
            <a:endParaRPr lang="en-US" alt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750" y="1508781"/>
            <a:ext cx="8521250" cy="47548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ounded Rectangular Callout 2"/>
          <p:cNvSpPr/>
          <p:nvPr/>
        </p:nvSpPr>
        <p:spPr bwMode="auto">
          <a:xfrm>
            <a:off x="7178011" y="4251952"/>
            <a:ext cx="537239" cy="342896"/>
          </a:xfrm>
          <a:prstGeom prst="wedgeRoundRectCallout">
            <a:avLst>
              <a:gd name="adj1" fmla="val 198063"/>
              <a:gd name="adj2" fmla="val -43860"/>
              <a:gd name="adj3" fmla="val 16667"/>
            </a:avLst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/>
              <a:t>Scroll</a:t>
            </a:r>
          </a:p>
        </p:txBody>
      </p:sp>
      <p:sp>
        <p:nvSpPr>
          <p:cNvPr id="6" name="Rounded Rectangular Callout 5"/>
          <p:cNvSpPr/>
          <p:nvPr/>
        </p:nvSpPr>
        <p:spPr bwMode="auto">
          <a:xfrm>
            <a:off x="6425749" y="775134"/>
            <a:ext cx="864501" cy="480055"/>
          </a:xfrm>
          <a:prstGeom prst="wedgeRoundRectCallout">
            <a:avLst>
              <a:gd name="adj1" fmla="val 58989"/>
              <a:gd name="adj2" fmla="val 239391"/>
              <a:gd name="adj3" fmla="val 16667"/>
            </a:avLst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/>
              <a:t>Zoom</a:t>
            </a:r>
            <a:br>
              <a:rPr lang="en-US" sz="1200" dirty="0"/>
            </a:br>
            <a:r>
              <a:rPr lang="en-US" sz="1200" dirty="0"/>
              <a:t>(or pinch)</a:t>
            </a:r>
          </a:p>
        </p:txBody>
      </p:sp>
      <p:sp>
        <p:nvSpPr>
          <p:cNvPr id="8" name="Rounded Rectangular Callout 7"/>
          <p:cNvSpPr/>
          <p:nvPr/>
        </p:nvSpPr>
        <p:spPr bwMode="auto">
          <a:xfrm>
            <a:off x="6350807" y="658725"/>
            <a:ext cx="1174730" cy="712875"/>
          </a:xfrm>
          <a:prstGeom prst="wedgeRoundRectCallout">
            <a:avLst>
              <a:gd name="adj1" fmla="val 78894"/>
              <a:gd name="adj2" fmla="val 171204"/>
              <a:gd name="adj3" fmla="val 16667"/>
            </a:avLst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/>
              <a:t>Zoom</a:t>
            </a:r>
            <a:br>
              <a:rPr lang="en-US" sz="2000" dirty="0"/>
            </a:br>
            <a:r>
              <a:rPr lang="en-US" sz="2000" dirty="0"/>
              <a:t>(or pinch)</a:t>
            </a:r>
          </a:p>
        </p:txBody>
      </p:sp>
      <p:sp>
        <p:nvSpPr>
          <p:cNvPr id="10" name="Rounded Rectangular Callout 9"/>
          <p:cNvSpPr/>
          <p:nvPr/>
        </p:nvSpPr>
        <p:spPr bwMode="auto">
          <a:xfrm>
            <a:off x="6949415" y="4251952"/>
            <a:ext cx="765836" cy="342896"/>
          </a:xfrm>
          <a:prstGeom prst="wedgeRoundRectCallout">
            <a:avLst>
              <a:gd name="adj1" fmla="val 112858"/>
              <a:gd name="adj2" fmla="val 442063"/>
              <a:gd name="adj3" fmla="val 16667"/>
            </a:avLst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/>
              <a:t>Scroll</a:t>
            </a:r>
          </a:p>
        </p:txBody>
      </p:sp>
    </p:spTree>
    <p:extLst>
      <p:ext uri="{BB962C8B-B14F-4D97-AF65-F5344CB8AC3E}">
        <p14:creationId xmlns:p14="http://schemas.microsoft.com/office/powerpoint/2010/main" val="205855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66"/>
    </mc:Choice>
    <mc:Fallback xmlns="">
      <p:transition spd="slow" advTm="9466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Student interface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FCF1C-FDB5-44BD-95D5-2D9B1A483596}" type="slidenum">
              <a:rPr lang="en-US" altLang="en-US" smtClean="0"/>
              <a:pPr/>
              <a:t>35</a:t>
            </a:fld>
            <a:endParaRPr lang="en-US" alt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1408649"/>
            <a:ext cx="8570952" cy="47825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ounded Rectangular Callout 5"/>
          <p:cNvSpPr/>
          <p:nvPr/>
        </p:nvSpPr>
        <p:spPr bwMode="auto">
          <a:xfrm>
            <a:off x="2550996" y="1385869"/>
            <a:ext cx="727343" cy="323545"/>
          </a:xfrm>
          <a:prstGeom prst="wedgeRoundRectCallout">
            <a:avLst>
              <a:gd name="adj1" fmla="val -211366"/>
              <a:gd name="adj2" fmla="val 173436"/>
              <a:gd name="adj3" fmla="val 16667"/>
            </a:avLst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/>
              <a:t>Can type</a:t>
            </a:r>
          </a:p>
        </p:txBody>
      </p:sp>
      <p:sp>
        <p:nvSpPr>
          <p:cNvPr id="8" name="Rounded Rectangular Callout 7"/>
          <p:cNvSpPr/>
          <p:nvPr/>
        </p:nvSpPr>
        <p:spPr bwMode="auto">
          <a:xfrm>
            <a:off x="381001" y="2862021"/>
            <a:ext cx="1123624" cy="1138473"/>
          </a:xfrm>
          <a:prstGeom prst="wedgeRoundRectCallout">
            <a:avLst>
              <a:gd name="adj1" fmla="val 113258"/>
              <a:gd name="adj2" fmla="val 70850"/>
              <a:gd name="adj3" fmla="val 16667"/>
            </a:avLst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/>
              <a:t>Can draw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/>
              <a:t>with finger,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/>
              <a:t>stylus or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/>
              <a:t>mouse</a:t>
            </a:r>
          </a:p>
        </p:txBody>
      </p:sp>
      <p:sp>
        <p:nvSpPr>
          <p:cNvPr id="10" name="Rounded Rectangular Callout 9"/>
          <p:cNvSpPr/>
          <p:nvPr/>
        </p:nvSpPr>
        <p:spPr bwMode="auto">
          <a:xfrm>
            <a:off x="4666476" y="411477"/>
            <a:ext cx="2103097" cy="657188"/>
          </a:xfrm>
          <a:prstGeom prst="wedgeRoundRectCallout">
            <a:avLst>
              <a:gd name="adj1" fmla="val 47729"/>
              <a:gd name="adj2" fmla="val 190186"/>
              <a:gd name="adj3" fmla="val 16667"/>
            </a:avLst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/>
              <a:t>Can </a:t>
            </a:r>
            <a:r>
              <a:rPr lang="en-US" sz="2000" dirty="0" smtClean="0"/>
              <a:t>tell teacher </a:t>
            </a:r>
            <a:br>
              <a:rPr lang="en-US" sz="2000" dirty="0" smtClean="0"/>
            </a:br>
            <a:r>
              <a:rPr lang="en-US" sz="2000" dirty="0" smtClean="0"/>
              <a:t>when</a:t>
            </a:r>
            <a:r>
              <a:rPr lang="en-US" sz="2000" dirty="0"/>
              <a:t> </a:t>
            </a:r>
            <a:r>
              <a:rPr lang="en-US" sz="2000" dirty="0" smtClean="0"/>
              <a:t>done</a:t>
            </a:r>
            <a:endParaRPr lang="en-US" sz="2000" dirty="0"/>
          </a:p>
        </p:txBody>
      </p:sp>
      <p:sp>
        <p:nvSpPr>
          <p:cNvPr id="9" name="Rounded Rectangular Callout 8"/>
          <p:cNvSpPr/>
          <p:nvPr/>
        </p:nvSpPr>
        <p:spPr bwMode="auto">
          <a:xfrm>
            <a:off x="116433" y="2788929"/>
            <a:ext cx="1615911" cy="1211566"/>
          </a:xfrm>
          <a:prstGeom prst="wedgeRoundRectCallout">
            <a:avLst>
              <a:gd name="adj1" fmla="val -6196"/>
              <a:gd name="adj2" fmla="val -89267"/>
              <a:gd name="adj3" fmla="val 16667"/>
            </a:avLst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/>
              <a:t>Can draw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/>
              <a:t>with finger,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/>
              <a:t>stylus or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/>
              <a:t>mouse</a:t>
            </a:r>
            <a:endParaRPr lang="en-US" sz="2000" dirty="0"/>
          </a:p>
        </p:txBody>
      </p:sp>
      <p:sp>
        <p:nvSpPr>
          <p:cNvPr id="11" name="Rounded Rectangular Callout 10"/>
          <p:cNvSpPr/>
          <p:nvPr/>
        </p:nvSpPr>
        <p:spPr bwMode="auto">
          <a:xfrm>
            <a:off x="2377464" y="1408649"/>
            <a:ext cx="1074408" cy="323545"/>
          </a:xfrm>
          <a:prstGeom prst="wedgeRoundRectCallout">
            <a:avLst>
              <a:gd name="adj1" fmla="val 60458"/>
              <a:gd name="adj2" fmla="val 448688"/>
              <a:gd name="adj3" fmla="val 16667"/>
            </a:avLst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/>
              <a:t>Can type</a:t>
            </a:r>
          </a:p>
        </p:txBody>
      </p:sp>
    </p:spTree>
    <p:extLst>
      <p:ext uri="{BB962C8B-B14F-4D97-AF65-F5344CB8AC3E}">
        <p14:creationId xmlns:p14="http://schemas.microsoft.com/office/powerpoint/2010/main" val="368752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50"/>
    </mc:Choice>
    <mc:Fallback xmlns="">
      <p:transition spd="slow" advTm="1485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Teacher’s dashboard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FCF1C-FDB5-44BD-95D5-2D9B1A483596}" type="slidenum">
              <a:rPr lang="en-US" altLang="en-US" smtClean="0"/>
              <a:pPr/>
              <a:t>36</a:t>
            </a:fld>
            <a:endParaRPr lang="en-US" alt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1515727"/>
            <a:ext cx="8536327" cy="47866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ounded Rectangular Callout 4"/>
          <p:cNvSpPr/>
          <p:nvPr/>
        </p:nvSpPr>
        <p:spPr bwMode="auto">
          <a:xfrm>
            <a:off x="195097" y="4251951"/>
            <a:ext cx="1614573" cy="708651"/>
          </a:xfrm>
          <a:prstGeom prst="wedgeRoundRectCallout">
            <a:avLst>
              <a:gd name="adj1" fmla="val 34001"/>
              <a:gd name="adj2" fmla="val -145794"/>
              <a:gd name="adj3" fmla="val 16667"/>
            </a:avLst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/>
              <a:t>One rectangle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/>
              <a:t>per student</a:t>
            </a:r>
          </a:p>
        </p:txBody>
      </p:sp>
      <p:sp>
        <p:nvSpPr>
          <p:cNvPr id="6" name="Rounded Rectangular Callout 5"/>
          <p:cNvSpPr/>
          <p:nvPr/>
        </p:nvSpPr>
        <p:spPr bwMode="auto">
          <a:xfrm>
            <a:off x="2274066" y="4251951"/>
            <a:ext cx="1884023" cy="708651"/>
          </a:xfrm>
          <a:prstGeom prst="wedgeRoundRectCallout">
            <a:avLst>
              <a:gd name="adj1" fmla="val -47182"/>
              <a:gd name="adj2" fmla="val -157315"/>
              <a:gd name="adj3" fmla="val 16667"/>
            </a:avLst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/>
              <a:t>Batman &amp; Robin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/>
              <a:t>are in group 1</a:t>
            </a:r>
          </a:p>
        </p:txBody>
      </p:sp>
      <p:sp>
        <p:nvSpPr>
          <p:cNvPr id="7" name="Rounded Rectangular Callout 6"/>
          <p:cNvSpPr/>
          <p:nvPr/>
        </p:nvSpPr>
        <p:spPr bwMode="auto">
          <a:xfrm>
            <a:off x="4378822" y="4251950"/>
            <a:ext cx="1325867" cy="708652"/>
          </a:xfrm>
          <a:prstGeom prst="wedgeRoundRectCallout">
            <a:avLst>
              <a:gd name="adj1" fmla="val 1386"/>
              <a:gd name="adj2" fmla="val -198345"/>
              <a:gd name="adj3" fmla="val 16667"/>
            </a:avLst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/>
              <a:t>Group 2’s</a:t>
            </a:r>
            <a:br>
              <a:rPr lang="en-US" sz="2000" dirty="0"/>
            </a:br>
            <a:r>
              <a:rPr lang="en-US" sz="2000" dirty="0"/>
              <a:t>progress</a:t>
            </a:r>
          </a:p>
        </p:txBody>
      </p:sp>
      <p:sp>
        <p:nvSpPr>
          <p:cNvPr id="9" name="Rounded Rectangular Callout 8"/>
          <p:cNvSpPr/>
          <p:nvPr/>
        </p:nvSpPr>
        <p:spPr bwMode="auto">
          <a:xfrm>
            <a:off x="5925422" y="4251950"/>
            <a:ext cx="2034516" cy="708652"/>
          </a:xfrm>
          <a:prstGeom prst="wedgeRoundRectCallout">
            <a:avLst>
              <a:gd name="adj1" fmla="val -28666"/>
              <a:gd name="adj2" fmla="val -139312"/>
              <a:gd name="adj3" fmla="val 16667"/>
            </a:avLst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/>
              <a:t>FACT’s heartbeat</a:t>
            </a:r>
            <a:br>
              <a:rPr lang="en-US" sz="2000" dirty="0"/>
            </a:br>
            <a:r>
              <a:rPr lang="en-US" sz="2000" dirty="0"/>
              <a:t>has stopped</a:t>
            </a:r>
          </a:p>
        </p:txBody>
      </p:sp>
    </p:spTree>
    <p:extLst>
      <p:ext uri="{BB962C8B-B14F-4D97-AF65-F5344CB8AC3E}">
        <p14:creationId xmlns:p14="http://schemas.microsoft.com/office/powerpoint/2010/main" val="148384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99"/>
    </mc:Choice>
    <mc:Fallback xmlns="">
      <p:transition spd="slow" advTm="34299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062" y="172327"/>
            <a:ext cx="7772400" cy="11049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Smooth</a:t>
            </a:r>
            <a:br>
              <a:rPr lang="en-US" dirty="0" smtClean="0"/>
            </a:br>
            <a:r>
              <a:rPr lang="en-US" dirty="0" smtClean="0"/>
              <a:t>workflow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FCF1C-FDB5-44BD-95D5-2D9B1A483596}" type="slidenum">
              <a:rPr lang="en-US" altLang="en-US" smtClean="0"/>
              <a:pPr/>
              <a:t>37</a:t>
            </a:fld>
            <a:endParaRPr lang="en-US" alt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7062" y="1573982"/>
            <a:ext cx="8200275" cy="45982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ounded Rectangular Callout 4"/>
          <p:cNvSpPr/>
          <p:nvPr/>
        </p:nvSpPr>
        <p:spPr bwMode="auto">
          <a:xfrm>
            <a:off x="2103147" y="248380"/>
            <a:ext cx="2316586" cy="779258"/>
          </a:xfrm>
          <a:prstGeom prst="wedgeRoundRectCallout">
            <a:avLst>
              <a:gd name="adj1" fmla="val -31035"/>
              <a:gd name="adj2" fmla="val 253102"/>
              <a:gd name="adj3" fmla="val 16667"/>
            </a:avLst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/>
              <a:t>Choose one of 8</a:t>
            </a:r>
            <a:br>
              <a:rPr lang="en-US" sz="2000" dirty="0"/>
            </a:br>
            <a:r>
              <a:rPr lang="en-US" sz="2000" dirty="0"/>
              <a:t>Classroom Challenges</a:t>
            </a:r>
          </a:p>
        </p:txBody>
      </p:sp>
      <p:sp>
        <p:nvSpPr>
          <p:cNvPr id="6" name="Rounded Rectangular Callout 5"/>
          <p:cNvSpPr/>
          <p:nvPr/>
        </p:nvSpPr>
        <p:spPr bwMode="auto">
          <a:xfrm>
            <a:off x="4419733" y="218272"/>
            <a:ext cx="2268062" cy="914390"/>
          </a:xfrm>
          <a:prstGeom prst="wedgeRoundRectCallout">
            <a:avLst>
              <a:gd name="adj1" fmla="val 21969"/>
              <a:gd name="adj2" fmla="val 175178"/>
              <a:gd name="adj3" fmla="val 16667"/>
            </a:avLst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/>
              <a:t>Pausing the class.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/>
              <a:t>Student apps show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/>
              <a:t>“Eyes on teacher”</a:t>
            </a:r>
          </a:p>
        </p:txBody>
      </p:sp>
      <p:sp>
        <p:nvSpPr>
          <p:cNvPr id="7" name="Rounded Rectangular Callout 6"/>
          <p:cNvSpPr/>
          <p:nvPr/>
        </p:nvSpPr>
        <p:spPr bwMode="auto">
          <a:xfrm>
            <a:off x="2167133" y="3736453"/>
            <a:ext cx="2252600" cy="976118"/>
          </a:xfrm>
          <a:prstGeom prst="wedgeRoundRectCallout">
            <a:avLst>
              <a:gd name="adj1" fmla="val 63947"/>
              <a:gd name="adj2" fmla="val -187864"/>
              <a:gd name="adj3" fmla="val 16667"/>
            </a:avLst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/>
              <a:t>Student’s log in by</a:t>
            </a:r>
            <a:br>
              <a:rPr lang="en-US" sz="2000" dirty="0"/>
            </a:br>
            <a:r>
              <a:rPr lang="en-US" sz="2000" dirty="0"/>
              <a:t>entering their name</a:t>
            </a:r>
            <a:br>
              <a:rPr lang="en-US" sz="2000" dirty="0"/>
            </a:br>
            <a:r>
              <a:rPr lang="en-US" sz="2000" dirty="0"/>
              <a:t>and the class code</a:t>
            </a:r>
          </a:p>
        </p:txBody>
      </p:sp>
      <p:sp>
        <p:nvSpPr>
          <p:cNvPr id="9" name="Rounded Rectangular Callout 8"/>
          <p:cNvSpPr/>
          <p:nvPr/>
        </p:nvSpPr>
        <p:spPr bwMode="auto">
          <a:xfrm>
            <a:off x="5846154" y="3527544"/>
            <a:ext cx="1373159" cy="480055"/>
          </a:xfrm>
          <a:prstGeom prst="wedgeRoundRectCallout">
            <a:avLst>
              <a:gd name="adj1" fmla="val -50084"/>
              <a:gd name="adj2" fmla="val -204209"/>
              <a:gd name="adj3" fmla="val 16667"/>
            </a:avLst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/>
              <a:t>Choose an activity</a:t>
            </a:r>
            <a:br>
              <a:rPr lang="en-US" sz="2000" dirty="0"/>
            </a:br>
            <a:r>
              <a:rPr lang="en-US" sz="2000" dirty="0"/>
              <a:t>or just go to next</a:t>
            </a:r>
          </a:p>
        </p:txBody>
      </p:sp>
      <p:sp>
        <p:nvSpPr>
          <p:cNvPr id="10" name="Rounded Rectangular Callout 9"/>
          <p:cNvSpPr/>
          <p:nvPr/>
        </p:nvSpPr>
        <p:spPr bwMode="auto">
          <a:xfrm>
            <a:off x="5567420" y="3429000"/>
            <a:ext cx="1930628" cy="822951"/>
          </a:xfrm>
          <a:prstGeom prst="wedgeRoundRectCallout">
            <a:avLst>
              <a:gd name="adj1" fmla="val 49178"/>
              <a:gd name="adj2" fmla="val -120070"/>
              <a:gd name="adj3" fmla="val 16667"/>
            </a:avLst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/>
              <a:t>Choose an activity</a:t>
            </a:r>
            <a:br>
              <a:rPr lang="en-US" sz="2000" dirty="0"/>
            </a:br>
            <a:r>
              <a:rPr lang="en-US" sz="2000" dirty="0"/>
              <a:t>or just go to next</a:t>
            </a:r>
          </a:p>
        </p:txBody>
      </p:sp>
      <p:sp>
        <p:nvSpPr>
          <p:cNvPr id="11" name="Rounded Rectangular Callout 10"/>
          <p:cNvSpPr/>
          <p:nvPr/>
        </p:nvSpPr>
        <p:spPr bwMode="auto">
          <a:xfrm>
            <a:off x="6687795" y="172327"/>
            <a:ext cx="2456205" cy="960335"/>
          </a:xfrm>
          <a:prstGeom prst="wedgeRoundRectCallout">
            <a:avLst>
              <a:gd name="adj1" fmla="val -40567"/>
              <a:gd name="adj2" fmla="val 169243"/>
              <a:gd name="adj3" fmla="val 16667"/>
            </a:avLst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/>
              <a:t>Project the teacher’s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/>
              <a:t>screen on the classroom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/>
              <a:t>projector or Smartboard</a:t>
            </a:r>
          </a:p>
        </p:txBody>
      </p:sp>
      <p:sp>
        <p:nvSpPr>
          <p:cNvPr id="12" name="Rounded Rectangular Callout 11"/>
          <p:cNvSpPr/>
          <p:nvPr/>
        </p:nvSpPr>
        <p:spPr bwMode="auto">
          <a:xfrm>
            <a:off x="-44793" y="3767572"/>
            <a:ext cx="2048112" cy="913881"/>
          </a:xfrm>
          <a:prstGeom prst="wedgeRoundRectCallout">
            <a:avLst>
              <a:gd name="adj1" fmla="val 37456"/>
              <a:gd name="adj2" fmla="val -209489"/>
              <a:gd name="adj3" fmla="val 16667"/>
            </a:avLst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/>
              <a:t>Launch &amp; other</a:t>
            </a:r>
            <a:br>
              <a:rPr lang="en-US" sz="2000" dirty="0"/>
            </a:br>
            <a:r>
              <a:rPr lang="en-US" sz="2000" dirty="0"/>
              <a:t>posters available</a:t>
            </a:r>
            <a:br>
              <a:rPr lang="en-US" sz="2000" dirty="0"/>
            </a:br>
            <a:r>
              <a:rPr lang="en-US" sz="2000" dirty="0"/>
              <a:t>only to teacher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654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43"/>
    </mc:Choice>
    <mc:Fallback xmlns="">
      <p:transition spd="slow" advTm="46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Evaluations compare the FACT media system to paper-based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FCF1C-FDB5-44BD-95D5-2D9B1A483596}" type="slidenum">
              <a:rPr lang="en-US" altLang="en-US" smtClean="0"/>
              <a:pPr/>
              <a:t>38</a:t>
            </a:fld>
            <a:endParaRPr lang="en-US" alt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86" y="2957360"/>
            <a:ext cx="3786529" cy="2834609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1874537"/>
            <a:ext cx="4097852" cy="2468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Content Placehold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91719" y="4480586"/>
            <a:ext cx="4058413" cy="237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851900" y="1686571"/>
            <a:ext cx="924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+mn-lt"/>
              </a:rPr>
              <a:t>VS</a:t>
            </a:r>
            <a:endParaRPr lang="en-US" sz="3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Rounded Rectangular Callout 8"/>
          <p:cNvSpPr/>
          <p:nvPr/>
        </p:nvSpPr>
        <p:spPr bwMode="auto">
          <a:xfrm>
            <a:off x="450480" y="1706918"/>
            <a:ext cx="1286911" cy="548634"/>
          </a:xfrm>
          <a:prstGeom prst="wedgeRoundRectCallout">
            <a:avLst>
              <a:gd name="adj1" fmla="val -29820"/>
              <a:gd name="adj2" fmla="val 164353"/>
              <a:gd name="adj3" fmla="val 16667"/>
            </a:avLst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Paper</a:t>
            </a:r>
          </a:p>
        </p:txBody>
      </p:sp>
      <p:sp>
        <p:nvSpPr>
          <p:cNvPr id="10" name="Rounded Rectangular Callout 9"/>
          <p:cNvSpPr/>
          <p:nvPr/>
        </p:nvSpPr>
        <p:spPr bwMode="auto">
          <a:xfrm>
            <a:off x="2775928" y="1691659"/>
            <a:ext cx="1420439" cy="548634"/>
          </a:xfrm>
          <a:prstGeom prst="wedgeRoundRectCallout">
            <a:avLst>
              <a:gd name="adj1" fmla="val 59233"/>
              <a:gd name="adj2" fmla="val 87963"/>
              <a:gd name="adj3" fmla="val 16667"/>
            </a:avLst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latin typeface="+mn-lt"/>
              </a:rPr>
              <a:t>FACT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93426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Analyses of 3-camera synched videos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2098222"/>
            <a:ext cx="7843218" cy="244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6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127751" y="1508781"/>
            <a:ext cx="7650443" cy="5303462"/>
          </a:xfrm>
        </p:spPr>
        <p:txBody>
          <a:bodyPr/>
          <a:lstStyle/>
          <a:p>
            <a:r>
              <a:rPr lang="en-US" dirty="0"/>
              <a:t>O</a:t>
            </a:r>
            <a:r>
              <a:rPr lang="en-US" dirty="0" smtClean="0"/>
              <a:t>rchestration systems </a:t>
            </a:r>
          </a:p>
          <a:p>
            <a:r>
              <a:rPr lang="en-US" dirty="0" smtClean="0"/>
              <a:t>Classroom Challenges</a:t>
            </a:r>
          </a:p>
          <a:p>
            <a:pPr lvl="1"/>
            <a:r>
              <a:rPr lang="en-US" dirty="0" smtClean="0"/>
              <a:t>Productive struggle</a:t>
            </a:r>
          </a:p>
          <a:p>
            <a:r>
              <a:rPr lang="en-US" dirty="0" smtClean="0"/>
              <a:t>The FACT media system</a:t>
            </a:r>
          </a:p>
          <a:p>
            <a:pPr lvl="1"/>
            <a:r>
              <a:rPr lang="en-US" dirty="0" smtClean="0"/>
              <a:t>Description</a:t>
            </a:r>
          </a:p>
          <a:p>
            <a:pPr lvl="1"/>
            <a:r>
              <a:rPr lang="en-US" dirty="0" smtClean="0"/>
              <a:t>Evaluation</a:t>
            </a:r>
          </a:p>
          <a:p>
            <a:r>
              <a:rPr lang="en-US" dirty="0" smtClean="0"/>
              <a:t>The FACT analysis system</a:t>
            </a:r>
          </a:p>
          <a:p>
            <a:pPr lvl="1"/>
            <a:r>
              <a:rPr lang="en-US" dirty="0" smtClean="0"/>
              <a:t>Description</a:t>
            </a:r>
          </a:p>
          <a:p>
            <a:pPr lvl="1"/>
            <a:r>
              <a:rPr lang="en-US" dirty="0" smtClean="0"/>
              <a:t>Evaluation</a:t>
            </a:r>
          </a:p>
          <a:p>
            <a:r>
              <a:rPr lang="en-US" dirty="0" smtClean="0"/>
              <a:t>Future work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59B79-50DF-4798-9E03-04787D636D70}" type="slidenum">
              <a:rPr lang="en-US" altLang="en-US" smtClean="0"/>
              <a:pPr/>
              <a:t>4</a:t>
            </a:fld>
            <a:endParaRPr lang="en-US" altLang="en-US" dirty="0"/>
          </a:p>
        </p:txBody>
      </p:sp>
      <p:sp>
        <p:nvSpPr>
          <p:cNvPr id="2" name="Right Arrow 1"/>
          <p:cNvSpPr/>
          <p:nvPr/>
        </p:nvSpPr>
        <p:spPr bwMode="auto">
          <a:xfrm>
            <a:off x="396742" y="1457504"/>
            <a:ext cx="822951" cy="678607"/>
          </a:xfrm>
          <a:prstGeom prst="rightArrow">
            <a:avLst/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86224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49"/>
    </mc:Choice>
    <mc:Fallback xmlns="">
      <p:transition spd="slow" advTm="16049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Usability*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82928" y="3180981"/>
            <a:ext cx="4040188" cy="639762"/>
          </a:xfrm>
        </p:spPr>
        <p:txBody>
          <a:bodyPr/>
          <a:lstStyle/>
          <a:p>
            <a:r>
              <a:rPr lang="en-US" dirty="0" smtClean="0"/>
              <a:t>FACT wasted time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182928" y="3820743"/>
            <a:ext cx="4040188" cy="2442832"/>
          </a:xfrm>
        </p:spPr>
        <p:txBody>
          <a:bodyPr/>
          <a:lstStyle/>
          <a:p>
            <a:r>
              <a:rPr lang="en-US" dirty="0" smtClean="0"/>
              <a:t>Logging in (1:06)</a:t>
            </a:r>
          </a:p>
          <a:p>
            <a:r>
              <a:rPr lang="en-US" dirty="0" smtClean="0"/>
              <a:t>Joining groups (0:56)</a:t>
            </a:r>
          </a:p>
          <a:p>
            <a:r>
              <a:rPr lang="en-US" dirty="0" smtClean="0"/>
              <a:t>Software glitches (0:44)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389123" y="3180981"/>
            <a:ext cx="4297678" cy="639762"/>
          </a:xfrm>
        </p:spPr>
        <p:txBody>
          <a:bodyPr/>
          <a:lstStyle/>
          <a:p>
            <a:r>
              <a:rPr lang="en-US" dirty="0" smtClean="0"/>
              <a:t>Paper wasted time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4297682" y="3820742"/>
            <a:ext cx="4663389" cy="2442833"/>
          </a:xfrm>
        </p:spPr>
        <p:txBody>
          <a:bodyPr/>
          <a:lstStyle/>
          <a:p>
            <a:r>
              <a:rPr lang="en-US" dirty="0" smtClean="0"/>
              <a:t>Manipulating material without discussing math (5:45)</a:t>
            </a:r>
          </a:p>
          <a:p>
            <a:r>
              <a:rPr lang="en-US" dirty="0" smtClean="0"/>
              <a:t>Waiting for paper to be distributed (0:35)</a:t>
            </a:r>
          </a:p>
          <a:p>
            <a:r>
              <a:rPr lang="en-US" dirty="0" smtClean="0"/>
              <a:t>Searching for lost cards (0:48)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FCF1C-FDB5-44BD-95D5-2D9B1A483596}" type="slidenum">
              <a:rPr lang="en-US" altLang="en-US" smtClean="0"/>
              <a:pPr/>
              <a:t>40</a:t>
            </a:fld>
            <a:endParaRPr lang="en-US" alt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810728191"/>
              </p:ext>
            </p:extLst>
          </p:nvPr>
        </p:nvGraphicFramePr>
        <p:xfrm>
          <a:off x="160023" y="1444172"/>
          <a:ext cx="8458199" cy="170688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267062">
                  <a:extLst>
                    <a:ext uri="{9D8B030D-6E8A-4147-A177-3AD203B41FA5}">
                      <a16:colId xmlns:a16="http://schemas.microsoft.com/office/drawing/2014/main" val="1196874157"/>
                    </a:ext>
                  </a:extLst>
                </a:gridCol>
                <a:gridCol w="1336606">
                  <a:extLst>
                    <a:ext uri="{9D8B030D-6E8A-4147-A177-3AD203B41FA5}">
                      <a16:colId xmlns:a16="http://schemas.microsoft.com/office/drawing/2014/main" val="1943348364"/>
                    </a:ext>
                  </a:extLst>
                </a:gridCol>
                <a:gridCol w="2335668">
                  <a:extLst>
                    <a:ext uri="{9D8B030D-6E8A-4147-A177-3AD203B41FA5}">
                      <a16:colId xmlns:a16="http://schemas.microsoft.com/office/drawing/2014/main" val="447686637"/>
                    </a:ext>
                  </a:extLst>
                </a:gridCol>
                <a:gridCol w="1234080">
                  <a:extLst>
                    <a:ext uri="{9D8B030D-6E8A-4147-A177-3AD203B41FA5}">
                      <a16:colId xmlns:a16="http://schemas.microsoft.com/office/drawing/2014/main" val="685545761"/>
                    </a:ext>
                  </a:extLst>
                </a:gridCol>
                <a:gridCol w="2284783">
                  <a:extLst>
                    <a:ext uri="{9D8B030D-6E8A-4147-A177-3AD203B41FA5}">
                      <a16:colId xmlns:a16="http://schemas.microsoft.com/office/drawing/2014/main" val="39095781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Time Wasted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Time Off-Task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13365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Avg. Time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Avg. </a:t>
                      </a:r>
                      <a:r>
                        <a:rPr lang="en-GB" sz="2000" dirty="0" smtClean="0">
                          <a:effectLst/>
                        </a:rPr>
                        <a:t>Ratio</a:t>
                      </a:r>
                      <a:br>
                        <a:rPr lang="en-GB" sz="2000" dirty="0" smtClean="0">
                          <a:effectLst/>
                        </a:rPr>
                      </a:br>
                      <a:r>
                        <a:rPr lang="en-GB" sz="2000" dirty="0" smtClean="0">
                          <a:effectLst/>
                        </a:rPr>
                        <a:t>per </a:t>
                      </a:r>
                      <a:r>
                        <a:rPr lang="en-GB" sz="2000" dirty="0">
                          <a:effectLst/>
                        </a:rPr>
                        <a:t>lesson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Avg. Time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Avg. </a:t>
                      </a:r>
                      <a:r>
                        <a:rPr lang="en-GB" sz="2000" dirty="0" smtClean="0">
                          <a:effectLst/>
                        </a:rPr>
                        <a:t>Ratio</a:t>
                      </a:r>
                      <a:br>
                        <a:rPr lang="en-GB" sz="2000" dirty="0" smtClean="0">
                          <a:effectLst/>
                        </a:rPr>
                      </a:br>
                      <a:r>
                        <a:rPr lang="en-GB" sz="2000" dirty="0" smtClean="0">
                          <a:effectLst/>
                        </a:rPr>
                        <a:t>per </a:t>
                      </a:r>
                      <a:r>
                        <a:rPr lang="en-GB" sz="2000" dirty="0">
                          <a:effectLst/>
                        </a:rPr>
                        <a:t>lesson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067245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FACT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3:23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5.79%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3:40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5.66%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194956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Paper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7:07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10.42%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1:49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2.85%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15033299"/>
                  </a:ext>
                </a:extLst>
              </a:tr>
            </a:tbl>
          </a:graphicData>
        </a:graphic>
      </p:graphicFrame>
      <p:sp>
        <p:nvSpPr>
          <p:cNvPr id="10" name="Rounded Rectangular Callout 9"/>
          <p:cNvSpPr/>
          <p:nvPr/>
        </p:nvSpPr>
        <p:spPr bwMode="auto">
          <a:xfrm>
            <a:off x="3749049" y="301340"/>
            <a:ext cx="2651731" cy="822951"/>
          </a:xfrm>
          <a:prstGeom prst="wedgeRoundRectCallout">
            <a:avLst>
              <a:gd name="adj1" fmla="val 71727"/>
              <a:gd name="adj2" fmla="val 214548"/>
              <a:gd name="adj3" fmla="val 16667"/>
            </a:avLst>
          </a:prstGeom>
          <a:solidFill>
            <a:srgbClr val="FFFF00">
              <a:alpha val="32157"/>
            </a:srgb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Teacher often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talking</a:t>
            </a:r>
            <a:br>
              <a:rPr kumimoji="0" lang="en-US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with tech support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3104" y="5967680"/>
            <a:ext cx="8219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 smtClean="0"/>
              <a:t>* Wetzel</a:t>
            </a:r>
            <a:r>
              <a:rPr lang="en-US" sz="1200" dirty="0"/>
              <a:t>, J., Burkhardt, H., Cheema, S., Kang, S., Pead, D., Schoenfeld, A. H., &amp; VanLehn, K. (2018). A preliminary evaluation of the usability of an AI-infused orchestration system. In C. Rosé, R. </a:t>
            </a:r>
            <a:r>
              <a:rPr lang="en-US" sz="1200" dirty="0" err="1"/>
              <a:t>Martínez</a:t>
            </a:r>
            <a:r>
              <a:rPr lang="en-US" sz="1200" dirty="0"/>
              <a:t>-Maldonado, U. Hoppe, R. Luckin, M. </a:t>
            </a:r>
            <a:r>
              <a:rPr lang="en-US" sz="1200" dirty="0" err="1"/>
              <a:t>Mavrikis</a:t>
            </a:r>
            <a:r>
              <a:rPr lang="en-US" sz="1200" dirty="0"/>
              <a:t>, K. </a:t>
            </a:r>
            <a:r>
              <a:rPr lang="en-US" sz="1200" dirty="0" err="1"/>
              <a:t>Porayska-Pomsta</a:t>
            </a:r>
            <a:r>
              <a:rPr lang="en-US" sz="1200" dirty="0"/>
              <a:t>, B. McLaren, &amp; B. du </a:t>
            </a:r>
            <a:r>
              <a:rPr lang="en-US" sz="1200" dirty="0" err="1"/>
              <a:t>Boulay</a:t>
            </a:r>
            <a:r>
              <a:rPr lang="en-US" sz="1200" dirty="0"/>
              <a:t> (Eds.), </a:t>
            </a:r>
            <a:r>
              <a:rPr lang="en-US" sz="1200" i="1" dirty="0"/>
              <a:t>Artificial Intelligence in Education:  Proceedings of the 19th International Conference</a:t>
            </a:r>
            <a:r>
              <a:rPr lang="en-US" sz="1200" dirty="0"/>
              <a:t> (pp. 378-383). Berlin: Springer.</a:t>
            </a:r>
          </a:p>
        </p:txBody>
      </p:sp>
    </p:spTree>
    <p:extLst>
      <p:ext uri="{BB962C8B-B14F-4D97-AF65-F5344CB8AC3E}">
        <p14:creationId xmlns:p14="http://schemas.microsoft.com/office/powerpoint/2010/main" val="20796399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ICAP coding for collaboration*</a:t>
            </a:r>
            <a:endParaRPr lang="en-US" sz="2325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738" y="4384053"/>
            <a:ext cx="8763000" cy="1508719"/>
          </a:xfrm>
        </p:spPr>
        <p:txBody>
          <a:bodyPr/>
          <a:lstStyle/>
          <a:p>
            <a:r>
              <a:rPr lang="en-US" kern="800" dirty="0" smtClean="0">
                <a:solidFill>
                  <a:srgbClr val="000000"/>
                </a:solidFill>
                <a:latin typeface="Palatino"/>
                <a:ea typeface="Times New Roman" panose="02020603050405020304" pitchFamily="18" charset="0"/>
                <a:cs typeface="Times New Roman" panose="02020603050405020304" pitchFamily="18" charset="0"/>
              </a:rPr>
              <a:t>Distributions </a:t>
            </a:r>
            <a:r>
              <a:rPr lang="en-US" i="1" kern="800" dirty="0" smtClean="0">
                <a:solidFill>
                  <a:srgbClr val="000000"/>
                </a:solidFill>
                <a:latin typeface="Palatino"/>
                <a:ea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en-US" kern="800" dirty="0" smtClean="0">
                <a:solidFill>
                  <a:srgbClr val="000000"/>
                </a:solidFill>
                <a:latin typeface="Palatino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800" dirty="0">
                <a:solidFill>
                  <a:srgbClr val="000000"/>
                </a:solidFill>
                <a:latin typeface="Palatino"/>
                <a:ea typeface="Times New Roman" panose="02020603050405020304" pitchFamily="18" charset="0"/>
                <a:cs typeface="Times New Roman" panose="02020603050405020304" pitchFamily="18" charset="0"/>
              </a:rPr>
              <a:t>reliably different </a:t>
            </a:r>
            <a:r>
              <a:rPr lang="en-US" kern="800" dirty="0" smtClean="0">
                <a:solidFill>
                  <a:srgbClr val="000000"/>
                </a:solidFill>
                <a:latin typeface="Palatino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kern="800" dirty="0" smtClean="0">
                <a:solidFill>
                  <a:srgbClr val="000000"/>
                </a:solidFill>
                <a:latin typeface="Palatino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</a:t>
            </a:r>
            <a:r>
              <a:rPr lang="en-US" kern="800" baseline="30000" dirty="0" smtClean="0">
                <a:solidFill>
                  <a:srgbClr val="000000"/>
                </a:solidFill>
                <a:latin typeface="Palatino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kern="800" baseline="30000" dirty="0">
                <a:solidFill>
                  <a:srgbClr val="000000"/>
                </a:solidFill>
                <a:latin typeface="Palatino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kern="800" dirty="0" smtClean="0">
                <a:solidFill>
                  <a:srgbClr val="000000"/>
                </a:solidFill>
                <a:latin typeface="Palatino"/>
                <a:ea typeface="Times New Roman" panose="02020603050405020304" pitchFamily="18" charset="0"/>
                <a:cs typeface="Times New Roman" panose="02020603050405020304" pitchFamily="18" charset="0"/>
              </a:rPr>
              <a:t>p=0.3, N=59)</a:t>
            </a:r>
          </a:p>
          <a:p>
            <a:r>
              <a:rPr lang="en-US" kern="800" dirty="0" smtClean="0">
                <a:solidFill>
                  <a:srgbClr val="000000"/>
                </a:solidFill>
                <a:latin typeface="Palatino"/>
                <a:cs typeface="Times New Roman" panose="02020603050405020304" pitchFamily="18" charset="0"/>
              </a:rPr>
              <a:t>FACT did not harm collaboration (or help it)</a:t>
            </a:r>
          </a:p>
          <a:p>
            <a:r>
              <a:rPr lang="en-US" kern="800" dirty="0" smtClean="0">
                <a:solidFill>
                  <a:srgbClr val="000000"/>
                </a:solidFill>
                <a:latin typeface="Palatino"/>
                <a:cs typeface="Times New Roman" panose="02020603050405020304" pitchFamily="18" charset="0"/>
              </a:rPr>
              <a:t>Need to elicit more explanation &amp; co-construction</a:t>
            </a:r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508782"/>
            <a:ext cx="9052511" cy="283460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7323" y="5989291"/>
            <a:ext cx="87451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 smtClean="0">
                <a:latin typeface="Segoe UI" panose="020B0502040204020203" pitchFamily="34" charset="0"/>
              </a:rPr>
              <a:t>* VanLehn</a:t>
            </a:r>
            <a:r>
              <a:rPr lang="en-US" sz="1400" dirty="0">
                <a:latin typeface="Segoe UI" panose="020B0502040204020203" pitchFamily="34" charset="0"/>
              </a:rPr>
              <a:t>, K., Burkhardt, H., Cheema, S., Kang, S., Pead, D., Schoenfeld, A. H., &amp; Wetzel, J. (2018). The effect of digital versus traditional orchestration on collaboration in small groups. In C. Rosé, R. </a:t>
            </a:r>
            <a:r>
              <a:rPr lang="en-US" sz="1400" dirty="0" err="1">
                <a:latin typeface="Segoe UI" panose="020B0502040204020203" pitchFamily="34" charset="0"/>
              </a:rPr>
              <a:t>Martínez</a:t>
            </a:r>
            <a:r>
              <a:rPr lang="en-US" sz="1400" dirty="0">
                <a:latin typeface="Segoe UI" panose="020B0502040204020203" pitchFamily="34" charset="0"/>
              </a:rPr>
              <a:t>-Maldonado, U. Hoppe, R. Luckin, M. </a:t>
            </a:r>
            <a:r>
              <a:rPr lang="en-US" sz="1400" dirty="0" err="1">
                <a:latin typeface="Segoe UI" panose="020B0502040204020203" pitchFamily="34" charset="0"/>
              </a:rPr>
              <a:t>Mavrikis</a:t>
            </a:r>
            <a:r>
              <a:rPr lang="en-US" sz="1400" dirty="0">
                <a:latin typeface="Segoe UI" panose="020B0502040204020203" pitchFamily="34" charset="0"/>
              </a:rPr>
              <a:t>, K. </a:t>
            </a:r>
            <a:r>
              <a:rPr lang="en-US" sz="1400" dirty="0" err="1">
                <a:latin typeface="Segoe UI" panose="020B0502040204020203" pitchFamily="34" charset="0"/>
              </a:rPr>
              <a:t>Porayska-Pomsta</a:t>
            </a:r>
            <a:r>
              <a:rPr lang="en-US" sz="1400" dirty="0">
                <a:latin typeface="Segoe UI" panose="020B0502040204020203" pitchFamily="34" charset="0"/>
              </a:rPr>
              <a:t>, B. McLaren, &amp; B. du </a:t>
            </a:r>
            <a:r>
              <a:rPr lang="en-US" sz="1400" dirty="0" err="1">
                <a:latin typeface="Segoe UI" panose="020B0502040204020203" pitchFamily="34" charset="0"/>
              </a:rPr>
              <a:t>Boulay</a:t>
            </a:r>
            <a:r>
              <a:rPr lang="en-US" sz="1400" dirty="0">
                <a:latin typeface="Segoe UI" panose="020B0502040204020203" pitchFamily="34" charset="0"/>
              </a:rPr>
              <a:t> (Eds.), </a:t>
            </a:r>
            <a:r>
              <a:rPr lang="en-US" sz="1400" i="1" dirty="0">
                <a:latin typeface="Segoe UI" panose="020B0502040204020203" pitchFamily="34" charset="0"/>
              </a:rPr>
              <a:t>Artificial Intelligence in Education:  Proceedings of the 19th International Conference</a:t>
            </a:r>
            <a:r>
              <a:rPr lang="en-US" sz="1400" dirty="0">
                <a:latin typeface="Segoe UI" panose="020B0502040204020203" pitchFamily="34" charset="0"/>
              </a:rPr>
              <a:t> (pp. 369-373). Berlin: Springer.</a:t>
            </a:r>
          </a:p>
        </p:txBody>
      </p:sp>
    </p:spTree>
    <p:extLst>
      <p:ext uri="{BB962C8B-B14F-4D97-AF65-F5344CB8AC3E}">
        <p14:creationId xmlns:p14="http://schemas.microsoft.com/office/powerpoint/2010/main" val="32298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Productive Struggle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6891824"/>
              </p:ext>
            </p:extLst>
          </p:nvPr>
        </p:nvGraphicFramePr>
        <p:xfrm>
          <a:off x="381000" y="1676400"/>
          <a:ext cx="84582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9400">
                  <a:extLst>
                    <a:ext uri="{9D8B030D-6E8A-4147-A177-3AD203B41FA5}">
                      <a16:colId xmlns:a16="http://schemas.microsoft.com/office/drawing/2014/main" val="3134482976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1924619772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6189490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FACT pairs (N=18)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Paper pairs (N=6)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02383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Struggling productively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1898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Struggling unproductively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88782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Not struggling enough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5570345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FCF1C-FDB5-44BD-95D5-2D9B1A483596}" type="slidenum">
              <a:rPr lang="en-US" altLang="en-US" smtClean="0"/>
              <a:pPr/>
              <a:t>42</a:t>
            </a:fld>
            <a:endParaRPr lang="en-US" alt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56958" y="3464559"/>
            <a:ext cx="8458200" cy="2433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Monotype Sorts" charset="2"/>
              <a:buChar char="u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Monotype Sorts" charset="2"/>
              <a:buChar char="u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800" dirty="0">
                <a:solidFill>
                  <a:srgbClr val="000000"/>
                </a:solidFill>
                <a:latin typeface="Palatino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kern="800" dirty="0" smtClean="0">
                <a:solidFill>
                  <a:srgbClr val="000000"/>
                </a:solidFill>
                <a:latin typeface="Palatino"/>
                <a:ea typeface="Times New Roman" panose="02020603050405020304" pitchFamily="18" charset="0"/>
                <a:cs typeface="Times New Roman" panose="02020603050405020304" pitchFamily="18" charset="0"/>
              </a:rPr>
              <a:t>istributions are not reliably different </a:t>
            </a:r>
          </a:p>
          <a:p>
            <a:pPr lvl="1"/>
            <a:r>
              <a:rPr lang="en-US" kern="800" dirty="0" smtClean="0">
                <a:solidFill>
                  <a:srgbClr val="000000"/>
                </a:solidFill>
                <a:latin typeface="Palatino"/>
                <a:ea typeface="Times New Roman" panose="02020603050405020304" pitchFamily="18" charset="0"/>
                <a:cs typeface="Times New Roman" panose="02020603050405020304" pitchFamily="18" charset="0"/>
              </a:rPr>
              <a:t>Chi-square, p=0.15</a:t>
            </a:r>
          </a:p>
          <a:p>
            <a:pPr lvl="1"/>
            <a:r>
              <a:rPr lang="en-US" kern="800" dirty="0" smtClean="0">
                <a:solidFill>
                  <a:srgbClr val="000000"/>
                </a:solidFill>
                <a:latin typeface="Palatino"/>
                <a:cs typeface="Times New Roman" panose="02020603050405020304" pitchFamily="18" charset="0"/>
              </a:rPr>
              <a:t>Low power</a:t>
            </a:r>
          </a:p>
          <a:p>
            <a:r>
              <a:rPr lang="en-US" kern="0" dirty="0" smtClean="0"/>
              <a:t>FACT needs to help students succeed as they struggle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8727260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127751" y="1508781"/>
            <a:ext cx="7650443" cy="5303462"/>
          </a:xfrm>
        </p:spPr>
        <p:txBody>
          <a:bodyPr/>
          <a:lstStyle/>
          <a:p>
            <a:r>
              <a:rPr lang="en-US" dirty="0" smtClean="0"/>
              <a:t>Background on orchestration systems </a:t>
            </a:r>
          </a:p>
          <a:p>
            <a:r>
              <a:rPr lang="en-US" dirty="0" smtClean="0"/>
              <a:t>How to improve the Classroom Challenges? </a:t>
            </a:r>
          </a:p>
          <a:p>
            <a:r>
              <a:rPr lang="en-US" dirty="0" smtClean="0"/>
              <a:t>The FACT media system</a:t>
            </a:r>
          </a:p>
          <a:p>
            <a:pPr lvl="1"/>
            <a:r>
              <a:rPr lang="en-US" dirty="0" smtClean="0"/>
              <a:t>Description</a:t>
            </a:r>
          </a:p>
          <a:p>
            <a:pPr lvl="1"/>
            <a:r>
              <a:rPr lang="en-US" dirty="0" smtClean="0"/>
              <a:t>Evaluation</a:t>
            </a:r>
          </a:p>
          <a:p>
            <a:r>
              <a:rPr lang="en-US" dirty="0" smtClean="0"/>
              <a:t>The FACT analysis system</a:t>
            </a:r>
          </a:p>
          <a:p>
            <a:pPr lvl="1"/>
            <a:r>
              <a:rPr lang="en-US" dirty="0" smtClean="0"/>
              <a:t>Description</a:t>
            </a:r>
          </a:p>
          <a:p>
            <a:pPr lvl="1"/>
            <a:r>
              <a:rPr lang="en-US" dirty="0" smtClean="0"/>
              <a:t>Evaluation</a:t>
            </a:r>
          </a:p>
          <a:p>
            <a:r>
              <a:rPr lang="en-US" dirty="0" smtClean="0"/>
              <a:t>Future work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59B79-50DF-4798-9E03-04787D636D70}" type="slidenum">
              <a:rPr lang="en-US" altLang="en-US" smtClean="0"/>
              <a:pPr/>
              <a:t>43</a:t>
            </a:fld>
            <a:endParaRPr lang="en-US" altLang="en-US" dirty="0"/>
          </a:p>
        </p:txBody>
      </p:sp>
      <p:sp>
        <p:nvSpPr>
          <p:cNvPr id="2" name="Right Arrow 1"/>
          <p:cNvSpPr/>
          <p:nvPr/>
        </p:nvSpPr>
        <p:spPr bwMode="auto">
          <a:xfrm>
            <a:off x="281984" y="3821208"/>
            <a:ext cx="822951" cy="678607"/>
          </a:xfrm>
          <a:prstGeom prst="rightArrow">
            <a:avLst/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91317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49"/>
    </mc:Choice>
    <mc:Fallback xmlns="">
      <p:transition spd="slow" advTm="16049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Increasing awareness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FCF1C-FDB5-44BD-95D5-2D9B1A483596}" type="slidenum">
              <a:rPr lang="en-US" altLang="en-US" smtClean="0"/>
              <a:pPr/>
              <a:t>44</a:t>
            </a:fld>
            <a:endParaRPr lang="en-US" alt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262" y="1600219"/>
            <a:ext cx="7990361" cy="44805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ounded Rectangular Callout 4"/>
          <p:cNvSpPr/>
          <p:nvPr/>
        </p:nvSpPr>
        <p:spPr bwMode="auto">
          <a:xfrm>
            <a:off x="420210" y="3810768"/>
            <a:ext cx="2547078" cy="960106"/>
          </a:xfrm>
          <a:prstGeom prst="wedgeRoundRectCallout">
            <a:avLst>
              <a:gd name="adj1" fmla="val 61276"/>
              <a:gd name="adj2" fmla="val 162885"/>
              <a:gd name="adj3" fmla="val 16667"/>
            </a:avLst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/>
              <a:t>Most common issue.  </a:t>
            </a:r>
            <a:br>
              <a:rPr lang="en-US" sz="2000" dirty="0"/>
            </a:br>
            <a:r>
              <a:rPr lang="en-US" sz="2000" dirty="0"/>
              <a:t>Consider pausing </a:t>
            </a:r>
            <a:br>
              <a:rPr lang="en-US" sz="2000" dirty="0"/>
            </a:br>
            <a:r>
              <a:rPr lang="en-US" sz="2000" dirty="0"/>
              <a:t>class to discuss it</a:t>
            </a:r>
          </a:p>
        </p:txBody>
      </p:sp>
      <p:sp>
        <p:nvSpPr>
          <p:cNvPr id="13" name="Rounded Rectangular Callout 12"/>
          <p:cNvSpPr/>
          <p:nvPr/>
        </p:nvSpPr>
        <p:spPr bwMode="auto">
          <a:xfrm>
            <a:off x="3291854" y="4262559"/>
            <a:ext cx="2743170" cy="1016630"/>
          </a:xfrm>
          <a:prstGeom prst="wedgeRoundRectCallout">
            <a:avLst>
              <a:gd name="adj1" fmla="val -48287"/>
              <a:gd name="adj2" fmla="val -121441"/>
              <a:gd name="adj3" fmla="val 16667"/>
            </a:avLst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/>
              <a:t>FACT recommends </a:t>
            </a:r>
            <a:br>
              <a:rPr lang="en-US" sz="2000" dirty="0"/>
            </a:br>
            <a:r>
              <a:rPr lang="en-US" sz="2000" dirty="0"/>
              <a:t>visiting or peeking </a:t>
            </a:r>
            <a:br>
              <a:rPr lang="en-US" sz="2000" dirty="0"/>
            </a:br>
            <a:r>
              <a:rPr lang="en-US" sz="2000" dirty="0"/>
              <a:t>at group 2</a:t>
            </a:r>
          </a:p>
        </p:txBody>
      </p:sp>
    </p:spTree>
    <p:extLst>
      <p:ext uri="{BB962C8B-B14F-4D97-AF65-F5344CB8AC3E}">
        <p14:creationId xmlns:p14="http://schemas.microsoft.com/office/powerpoint/2010/main" val="158284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52"/>
    </mc:Choice>
    <mc:Fallback xmlns="">
      <p:transition spd="slow" advTm="25252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dirty="0"/>
              <a:t>Teacher is peeking at </a:t>
            </a:r>
            <a:r>
              <a:rPr lang="en-US" sz="2700" dirty="0" err="1"/>
              <a:t>Catwoman’s</a:t>
            </a:r>
            <a:r>
              <a:rPr lang="en-US" sz="2700" dirty="0"/>
              <a:t> view of Group 2’s poster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FCF1C-FDB5-44BD-95D5-2D9B1A483596}" type="slidenum">
              <a:rPr lang="en-US" altLang="en-US" smtClean="0"/>
              <a:pPr/>
              <a:t>45</a:t>
            </a:fld>
            <a:endParaRPr lang="en-US" alt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0122" y="1429845"/>
            <a:ext cx="8593357" cy="48337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ounded Rectangular Callout 4"/>
          <p:cNvSpPr/>
          <p:nvPr/>
        </p:nvSpPr>
        <p:spPr bwMode="auto">
          <a:xfrm>
            <a:off x="6437341" y="3448114"/>
            <a:ext cx="1373159" cy="617214"/>
          </a:xfrm>
          <a:prstGeom prst="wedgeRoundRectCallout">
            <a:avLst>
              <a:gd name="adj1" fmla="val -148662"/>
              <a:gd name="adj2" fmla="val 8453"/>
              <a:gd name="adj3" fmla="val 16667"/>
            </a:avLst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/>
              <a:t>FACT recommends</a:t>
            </a:r>
            <a:br>
              <a:rPr lang="en-US" sz="1200" dirty="0"/>
            </a:br>
            <a:r>
              <a:rPr lang="en-US" sz="1200" dirty="0"/>
              <a:t>attending to these</a:t>
            </a:r>
            <a:br>
              <a:rPr lang="en-US" sz="1200" dirty="0"/>
            </a:br>
            <a:r>
              <a:rPr lang="en-US" sz="1200" dirty="0"/>
              <a:t>two regions</a:t>
            </a:r>
          </a:p>
        </p:txBody>
      </p:sp>
      <p:sp>
        <p:nvSpPr>
          <p:cNvPr id="7" name="Rounded Rectangular Callout 6"/>
          <p:cNvSpPr/>
          <p:nvPr/>
        </p:nvSpPr>
        <p:spPr bwMode="auto">
          <a:xfrm>
            <a:off x="6375132" y="3448114"/>
            <a:ext cx="2220183" cy="907534"/>
          </a:xfrm>
          <a:prstGeom prst="wedgeRoundRectCallout">
            <a:avLst>
              <a:gd name="adj1" fmla="val -108145"/>
              <a:gd name="adj2" fmla="val 85068"/>
              <a:gd name="adj3" fmla="val 16667"/>
            </a:avLst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/>
              <a:t>FACT recommends</a:t>
            </a:r>
            <a:br>
              <a:rPr lang="en-US" sz="2000" dirty="0"/>
            </a:br>
            <a:r>
              <a:rPr lang="en-US" sz="2000" dirty="0"/>
              <a:t>attending to these</a:t>
            </a:r>
            <a:br>
              <a:rPr lang="en-US" sz="2000" dirty="0"/>
            </a:br>
            <a:r>
              <a:rPr lang="en-US" sz="2000" dirty="0"/>
              <a:t>two regions</a:t>
            </a:r>
          </a:p>
        </p:txBody>
      </p:sp>
      <p:sp>
        <p:nvSpPr>
          <p:cNvPr id="8" name="Rounded Rectangular Callout 7"/>
          <p:cNvSpPr/>
          <p:nvPr/>
        </p:nvSpPr>
        <p:spPr bwMode="auto">
          <a:xfrm>
            <a:off x="5419538" y="4773185"/>
            <a:ext cx="1911191" cy="981478"/>
          </a:xfrm>
          <a:prstGeom prst="wedgeRoundRectCallout">
            <a:avLst>
              <a:gd name="adj1" fmla="val -58321"/>
              <a:gd name="adj2" fmla="val -88417"/>
              <a:gd name="adj3" fmla="val 16667"/>
            </a:avLst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/>
              <a:t>Tap or click </a:t>
            </a:r>
            <a:br>
              <a:rPr lang="en-US" sz="2000" dirty="0"/>
            </a:br>
            <a:r>
              <a:rPr lang="en-US" sz="2000" dirty="0"/>
              <a:t>here to find</a:t>
            </a:r>
            <a:br>
              <a:rPr lang="en-US" sz="2000" dirty="0"/>
            </a:br>
            <a:r>
              <a:rPr lang="en-US" sz="2000" dirty="0"/>
              <a:t>out more</a:t>
            </a:r>
          </a:p>
        </p:txBody>
      </p:sp>
    </p:spTree>
    <p:extLst>
      <p:ext uri="{BB962C8B-B14F-4D97-AF65-F5344CB8AC3E}">
        <p14:creationId xmlns:p14="http://schemas.microsoft.com/office/powerpoint/2010/main" val="210607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03"/>
    </mc:Choice>
    <mc:Fallback xmlns="">
      <p:transition spd="slow" advTm="20803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Teacher tapped/clicked on a red button and is viewing an alert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1859" y="1516803"/>
            <a:ext cx="7868469" cy="439138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FCF1C-FDB5-44BD-95D5-2D9B1A483596}" type="slidenum">
              <a:rPr lang="en-US" altLang="en-US" smtClean="0"/>
              <a:pPr/>
              <a:t>46</a:t>
            </a:fld>
            <a:endParaRPr lang="en-US" altLang="en-US"/>
          </a:p>
        </p:txBody>
      </p:sp>
      <p:sp>
        <p:nvSpPr>
          <p:cNvPr id="6" name="Rounded Rectangular Callout 5"/>
          <p:cNvSpPr/>
          <p:nvPr/>
        </p:nvSpPr>
        <p:spPr bwMode="auto">
          <a:xfrm>
            <a:off x="5646421" y="3712494"/>
            <a:ext cx="1858060" cy="667503"/>
          </a:xfrm>
          <a:prstGeom prst="wedgeRoundRectCallout">
            <a:avLst>
              <a:gd name="adj1" fmla="val -195590"/>
              <a:gd name="adj2" fmla="val 131641"/>
              <a:gd name="adj3" fmla="val 16667"/>
            </a:avLst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/>
              <a:t>Sends the prompt</a:t>
            </a:r>
            <a:br>
              <a:rPr lang="en-US" sz="2000" dirty="0"/>
            </a:br>
            <a:r>
              <a:rPr lang="en-US" sz="2000" dirty="0"/>
              <a:t>to the group</a:t>
            </a:r>
          </a:p>
        </p:txBody>
      </p:sp>
      <p:sp>
        <p:nvSpPr>
          <p:cNvPr id="7" name="Rounded Rectangular Callout 6"/>
          <p:cNvSpPr/>
          <p:nvPr/>
        </p:nvSpPr>
        <p:spPr bwMode="auto">
          <a:xfrm>
            <a:off x="823000" y="5908185"/>
            <a:ext cx="2033273" cy="985230"/>
          </a:xfrm>
          <a:prstGeom prst="wedgeRoundRectCallout">
            <a:avLst>
              <a:gd name="adj1" fmla="val -4358"/>
              <a:gd name="adj2" fmla="val -62375"/>
              <a:gd name="adj3" fmla="val 16667"/>
            </a:avLst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/>
              <a:t>If teacher </a:t>
            </a:r>
            <a:r>
              <a:rPr lang="en-US" sz="2000" dirty="0"/>
              <a:t>doesn’t</a:t>
            </a:r>
            <a:br>
              <a:rPr lang="en-US" sz="2000" dirty="0"/>
            </a:br>
            <a:r>
              <a:rPr lang="en-US" sz="2000" dirty="0"/>
              <a:t>like FACT’s</a:t>
            </a:r>
            <a:br>
              <a:rPr lang="en-US" sz="2000" dirty="0"/>
            </a:br>
            <a:r>
              <a:rPr lang="en-US" sz="2000" dirty="0"/>
              <a:t>recommendation</a:t>
            </a:r>
          </a:p>
        </p:txBody>
      </p:sp>
      <p:sp>
        <p:nvSpPr>
          <p:cNvPr id="8" name="Rounded Rectangular Callout 7"/>
          <p:cNvSpPr/>
          <p:nvPr/>
        </p:nvSpPr>
        <p:spPr bwMode="auto">
          <a:xfrm>
            <a:off x="4572000" y="2240293"/>
            <a:ext cx="2148842" cy="355460"/>
          </a:xfrm>
          <a:prstGeom prst="wedgeRoundRectCallout">
            <a:avLst>
              <a:gd name="adj1" fmla="val -132925"/>
              <a:gd name="adj2" fmla="val -6751"/>
              <a:gd name="adj3" fmla="val 16667"/>
            </a:avLst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/>
              <a:t>Can browse alerts</a:t>
            </a:r>
          </a:p>
        </p:txBody>
      </p:sp>
      <p:sp>
        <p:nvSpPr>
          <p:cNvPr id="9" name="Rounded Rectangular Callout 8"/>
          <p:cNvSpPr/>
          <p:nvPr/>
        </p:nvSpPr>
        <p:spPr bwMode="auto">
          <a:xfrm>
            <a:off x="3559333" y="6004335"/>
            <a:ext cx="1938967" cy="346347"/>
          </a:xfrm>
          <a:prstGeom prst="wedgeRoundRectCallout">
            <a:avLst>
              <a:gd name="adj1" fmla="val -99661"/>
              <a:gd name="adj2" fmla="val -134089"/>
              <a:gd name="adj3" fmla="val 16667"/>
            </a:avLst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/>
              <a:t>Resume peeking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749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47"/>
    </mc:Choice>
    <mc:Fallback xmlns="">
      <p:transition spd="slow" advTm="42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major technical challenge: Understanding students’ work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36" y="1415635"/>
            <a:ext cx="5402790" cy="513587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FCF1C-FDB5-44BD-95D5-2D9B1A483596}" type="slidenum">
              <a:rPr lang="en-US" altLang="en-US" smtClean="0"/>
              <a:pPr/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83878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948"/>
            <a:ext cx="8961072" cy="621785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FCF1C-FDB5-44BD-95D5-2D9B1A483596}" type="slidenum">
              <a:rPr lang="en-US" altLang="en-US" smtClean="0"/>
              <a:pPr/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10951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5" y="2544"/>
            <a:ext cx="8491142" cy="672730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FCF1C-FDB5-44BD-95D5-2D9B1A483596}" type="slidenum">
              <a:rPr lang="en-US" altLang="en-US" smtClean="0"/>
              <a:pPr/>
              <a:t>49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484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*Definitions: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8458200" cy="3398502"/>
          </a:xfrm>
        </p:spPr>
        <p:txBody>
          <a:bodyPr/>
          <a:lstStyle/>
          <a:p>
            <a:r>
              <a:rPr lang="en-US" i="1" dirty="0" smtClean="0"/>
              <a:t>Orchestration</a:t>
            </a:r>
            <a:r>
              <a:rPr lang="en-US" dirty="0" smtClean="0"/>
              <a:t> refers to the teacher’s management of a lesson that integrates small-group, individual and whole-class activities.</a:t>
            </a:r>
          </a:p>
          <a:p>
            <a:r>
              <a:rPr lang="en-US" dirty="0" smtClean="0"/>
              <a:t>An </a:t>
            </a:r>
            <a:r>
              <a:rPr lang="en-US" i="1" dirty="0" smtClean="0"/>
              <a:t>orchestration system </a:t>
            </a:r>
            <a:r>
              <a:rPr lang="en-US" dirty="0" smtClean="0"/>
              <a:t>is a computer system that helps the teacher and students with orchestration.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FCF1C-FDB5-44BD-95D5-2D9B1A483596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5" name="TextBox 4"/>
          <p:cNvSpPr txBox="1"/>
          <p:nvPr/>
        </p:nvSpPr>
        <p:spPr>
          <a:xfrm>
            <a:off x="548684" y="5623536"/>
            <a:ext cx="6949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* </a:t>
            </a:r>
            <a:r>
              <a:rPr lang="en-US" sz="2000" dirty="0" err="1" smtClean="0"/>
              <a:t>Dillenbourg</a:t>
            </a:r>
            <a:r>
              <a:rPr lang="en-US" sz="2000" dirty="0"/>
              <a:t>, P. (2013). Design for classroom orchestration. </a:t>
            </a:r>
            <a:r>
              <a:rPr lang="en-US" sz="2000" i="1" dirty="0"/>
              <a:t>Computers &amp; Education, 69</a:t>
            </a:r>
            <a:r>
              <a:rPr lang="en-US" sz="2000" dirty="0"/>
              <a:t>, 485-492. </a:t>
            </a:r>
          </a:p>
        </p:txBody>
      </p:sp>
    </p:spTree>
    <p:extLst>
      <p:ext uri="{BB962C8B-B14F-4D97-AF65-F5344CB8AC3E}">
        <p14:creationId xmlns:p14="http://schemas.microsoft.com/office/powerpoint/2010/main" val="14032075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391"/>
            <a:ext cx="8984304" cy="557780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FCF1C-FDB5-44BD-95D5-2D9B1A483596}" type="slidenum">
              <a:rPr lang="en-US" altLang="en-US" smtClean="0"/>
              <a:pPr/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51232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FACT analyzes students’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card arrangements</a:t>
            </a:r>
          </a:p>
          <a:p>
            <a:pPr lvl="1"/>
            <a:r>
              <a:rPr lang="en-US" dirty="0" smtClean="0"/>
              <a:t>Currently, one recognizer per possible card pairing</a:t>
            </a:r>
          </a:p>
          <a:p>
            <a:r>
              <a:rPr lang="en-US" dirty="0" smtClean="0"/>
              <a:t>For hand writing</a:t>
            </a:r>
          </a:p>
          <a:p>
            <a:pPr lvl="1"/>
            <a:r>
              <a:rPr lang="en-US" dirty="0" smtClean="0"/>
              <a:t>Input from tablets is strokes </a:t>
            </a:r>
            <a:endParaRPr lang="en-US" dirty="0" smtClean="0">
              <a:sym typeface="Wingdings" panose="05000000000000000000" pitchFamily="2" charset="2"/>
            </a:endParaRP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Heuristic segmentation</a:t>
            </a:r>
          </a:p>
          <a:p>
            <a:pPr lvl="1"/>
            <a:r>
              <a:rPr lang="en-US" dirty="0" err="1" smtClean="0">
                <a:sym typeface="Wingdings" panose="05000000000000000000" pitchFamily="2" charset="2"/>
              </a:rPr>
              <a:t>MyScript</a:t>
            </a:r>
            <a:r>
              <a:rPr lang="en-US" dirty="0" smtClean="0">
                <a:sym typeface="Wingdings" panose="05000000000000000000" pitchFamily="2" charset="2"/>
              </a:rPr>
              <a:t> converts segments to text &amp; simple math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For text, keywords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For math, search for derivations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Validation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Compare to experts’ annotations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Forthcoming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FCF1C-FDB5-44BD-95D5-2D9B1A483596}" type="slidenum">
              <a:rPr lang="en-US" altLang="en-US" smtClean="0"/>
              <a:pPr/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568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723"/>
    </mc:Choice>
    <mc:Fallback xmlns="">
      <p:transition spd="slow" advTm="122723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4343390"/>
            <a:ext cx="8458200" cy="2286010"/>
          </a:xfrm>
        </p:spPr>
        <p:txBody>
          <a:bodyPr/>
          <a:lstStyle/>
          <a:p>
            <a:r>
              <a:rPr lang="en-US" dirty="0" smtClean="0"/>
              <a:t>Distributions are not reliably different</a:t>
            </a:r>
          </a:p>
          <a:p>
            <a:pPr lvl="1"/>
            <a:r>
              <a:rPr lang="en-US" dirty="0" smtClean="0"/>
              <a:t>Chi-square, p=0.94, N=7 per condition</a:t>
            </a:r>
          </a:p>
          <a:p>
            <a:pPr lvl="1"/>
            <a:r>
              <a:rPr lang="en-US" dirty="0"/>
              <a:t>L</a:t>
            </a:r>
            <a:r>
              <a:rPr lang="en-US" dirty="0" smtClean="0"/>
              <a:t>ow power</a:t>
            </a:r>
          </a:p>
          <a:p>
            <a:r>
              <a:rPr lang="en-US" dirty="0" smtClean="0"/>
              <a:t>Still not enough explanation and co-construction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FCF1C-FDB5-44BD-95D5-2D9B1A483596}" type="slidenum">
              <a:rPr lang="en-US" altLang="en-US" smtClean="0"/>
              <a:pPr/>
              <a:t>52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28" y="1523995"/>
            <a:ext cx="4341671" cy="24460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2367" y="1523995"/>
            <a:ext cx="4363452" cy="244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5192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Productive struggle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5514950"/>
              </p:ext>
            </p:extLst>
          </p:nvPr>
        </p:nvGraphicFramePr>
        <p:xfrm>
          <a:off x="381000" y="1676400"/>
          <a:ext cx="8458200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9488">
                  <a:extLst>
                    <a:ext uri="{9D8B030D-6E8A-4147-A177-3AD203B41FA5}">
                      <a16:colId xmlns:a16="http://schemas.microsoft.com/office/drawing/2014/main" val="3627520694"/>
                    </a:ext>
                  </a:extLst>
                </a:gridCol>
                <a:gridCol w="2499356">
                  <a:extLst>
                    <a:ext uri="{9D8B030D-6E8A-4147-A177-3AD203B41FA5}">
                      <a16:colId xmlns:a16="http://schemas.microsoft.com/office/drawing/2014/main" val="438646321"/>
                    </a:ext>
                  </a:extLst>
                </a:gridCol>
                <a:gridCol w="2499356">
                  <a:extLst>
                    <a:ext uri="{9D8B030D-6E8A-4147-A177-3AD203B41FA5}">
                      <a16:colId xmlns:a16="http://schemas.microsoft.com/office/drawing/2014/main" val="716374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Analysis On (N=7)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Analysis Off (N=7)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26707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Struggling productively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2756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Struggling unproductively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6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51893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Not struggling enough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111203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FCF1C-FDB5-44BD-95D5-2D9B1A483596}" type="slidenum">
              <a:rPr lang="en-US" altLang="en-US" smtClean="0"/>
              <a:pPr/>
              <a:t>53</a:t>
            </a:fld>
            <a:endParaRPr lang="en-US" alt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08959" y="3611878"/>
            <a:ext cx="8458200" cy="2433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Monotype Sorts" charset="2"/>
              <a:buChar char="u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Monotype Sorts" charset="2"/>
              <a:buChar char="u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800" dirty="0">
                <a:solidFill>
                  <a:srgbClr val="000000"/>
                </a:solidFill>
                <a:latin typeface="Palatino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kern="800" dirty="0" smtClean="0">
                <a:solidFill>
                  <a:srgbClr val="000000"/>
                </a:solidFill>
                <a:latin typeface="Palatino"/>
                <a:ea typeface="Times New Roman" panose="02020603050405020304" pitchFamily="18" charset="0"/>
                <a:cs typeface="Times New Roman" panose="02020603050405020304" pitchFamily="18" charset="0"/>
              </a:rPr>
              <a:t>istributions were reliably different </a:t>
            </a:r>
          </a:p>
          <a:p>
            <a:pPr lvl="1"/>
            <a:r>
              <a:rPr lang="en-US" kern="800" dirty="0" smtClean="0">
                <a:solidFill>
                  <a:srgbClr val="000000"/>
                </a:solidFill>
                <a:latin typeface="Palatino"/>
                <a:ea typeface="Times New Roman" panose="02020603050405020304" pitchFamily="18" charset="0"/>
                <a:cs typeface="Times New Roman" panose="02020603050405020304" pitchFamily="18" charset="0"/>
              </a:rPr>
              <a:t>Chi-square, p=0.004</a:t>
            </a:r>
          </a:p>
          <a:p>
            <a:r>
              <a:rPr lang="en-US" kern="0" dirty="0" smtClean="0"/>
              <a:t>The FACT analysis system appears to have increased student success rate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320482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evaluations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Productive struggle</a:t>
            </a:r>
          </a:p>
          <a:p>
            <a:pPr lvl="1"/>
            <a:r>
              <a:rPr lang="en-US" dirty="0" smtClean="0"/>
              <a:t>FACT Analysis &gt; FACT media = Paper</a:t>
            </a:r>
          </a:p>
          <a:p>
            <a:r>
              <a:rPr lang="en-US" dirty="0" smtClean="0"/>
              <a:t>Collaboration</a:t>
            </a:r>
          </a:p>
          <a:p>
            <a:pPr lvl="1"/>
            <a:r>
              <a:rPr lang="en-US" dirty="0" smtClean="0"/>
              <a:t>FACT Analysis = FACT media = Paper</a:t>
            </a:r>
          </a:p>
          <a:p>
            <a:r>
              <a:rPr lang="en-US" dirty="0" smtClean="0"/>
              <a:t>Usability</a:t>
            </a:r>
          </a:p>
          <a:p>
            <a:pPr lvl="1"/>
            <a:r>
              <a:rPr lang="en-US" dirty="0" smtClean="0"/>
              <a:t>FACT media = Paper</a:t>
            </a:r>
          </a:p>
          <a:p>
            <a:pPr marL="57150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FCF1C-FDB5-44BD-95D5-2D9B1A483596}" type="slidenum">
              <a:rPr lang="en-US" altLang="en-US" smtClean="0"/>
              <a:pPr/>
              <a:t>54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91173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127751" y="1508781"/>
            <a:ext cx="7650443" cy="5303462"/>
          </a:xfrm>
        </p:spPr>
        <p:txBody>
          <a:bodyPr/>
          <a:lstStyle/>
          <a:p>
            <a:r>
              <a:rPr lang="en-US" dirty="0"/>
              <a:t>O</a:t>
            </a:r>
            <a:r>
              <a:rPr lang="en-US" dirty="0" smtClean="0"/>
              <a:t>rchestration </a:t>
            </a:r>
            <a:r>
              <a:rPr lang="en-US" dirty="0" smtClean="0"/>
              <a:t>systems </a:t>
            </a:r>
          </a:p>
          <a:p>
            <a:r>
              <a:rPr lang="en-US" dirty="0" smtClean="0"/>
              <a:t>The </a:t>
            </a:r>
            <a:r>
              <a:rPr lang="en-US" dirty="0" smtClean="0"/>
              <a:t>Classroom </a:t>
            </a:r>
            <a:r>
              <a:rPr lang="en-US" dirty="0" smtClean="0"/>
              <a:t>Challenges</a:t>
            </a:r>
          </a:p>
          <a:p>
            <a:pPr lvl="1"/>
            <a:r>
              <a:rPr lang="en-US" dirty="0" smtClean="0"/>
              <a:t>Productive Struggle</a:t>
            </a:r>
            <a:r>
              <a:rPr lang="en-US" dirty="0" smtClean="0"/>
              <a:t> </a:t>
            </a:r>
            <a:endParaRPr lang="en-US" dirty="0" smtClean="0"/>
          </a:p>
          <a:p>
            <a:r>
              <a:rPr lang="en-US" dirty="0" smtClean="0"/>
              <a:t>The FACT media system</a:t>
            </a:r>
          </a:p>
          <a:p>
            <a:pPr lvl="1"/>
            <a:r>
              <a:rPr lang="en-US" dirty="0" smtClean="0"/>
              <a:t>Description</a:t>
            </a:r>
          </a:p>
          <a:p>
            <a:pPr lvl="1"/>
            <a:r>
              <a:rPr lang="en-US" dirty="0" smtClean="0"/>
              <a:t>Evaluation</a:t>
            </a:r>
          </a:p>
          <a:p>
            <a:r>
              <a:rPr lang="en-US" dirty="0" smtClean="0"/>
              <a:t>The FACT analysis system</a:t>
            </a:r>
          </a:p>
          <a:p>
            <a:pPr lvl="1"/>
            <a:r>
              <a:rPr lang="en-US" dirty="0" smtClean="0"/>
              <a:t>Description</a:t>
            </a:r>
          </a:p>
          <a:p>
            <a:pPr lvl="1"/>
            <a:r>
              <a:rPr lang="en-US" dirty="0" smtClean="0"/>
              <a:t>Evaluation</a:t>
            </a:r>
          </a:p>
          <a:p>
            <a:r>
              <a:rPr lang="en-US" dirty="0" smtClean="0"/>
              <a:t>Future work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59B79-50DF-4798-9E03-04787D636D70}" type="slidenum">
              <a:rPr lang="en-US" altLang="en-US" smtClean="0"/>
              <a:pPr/>
              <a:t>55</a:t>
            </a:fld>
            <a:endParaRPr lang="en-US" altLang="en-US" dirty="0"/>
          </a:p>
        </p:txBody>
      </p:sp>
      <p:sp>
        <p:nvSpPr>
          <p:cNvPr id="2" name="Right Arrow 1"/>
          <p:cNvSpPr/>
          <p:nvPr/>
        </p:nvSpPr>
        <p:spPr bwMode="auto">
          <a:xfrm>
            <a:off x="276951" y="5722193"/>
            <a:ext cx="822951" cy="678607"/>
          </a:xfrm>
          <a:prstGeom prst="rightArrow">
            <a:avLst/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18553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49"/>
    </mc:Choice>
    <mc:Fallback xmlns="">
      <p:transition spd="slow" advTm="16049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Near term future work:  </a:t>
            </a:r>
            <a:br>
              <a:rPr lang="en-US" dirty="0" smtClean="0"/>
            </a:br>
            <a:r>
              <a:rPr lang="en-US" dirty="0" smtClean="0"/>
              <a:t>Add process awareness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lab studies, high accuracy collaboration detection</a:t>
            </a:r>
          </a:p>
          <a:p>
            <a:pPr lvl="1"/>
            <a:r>
              <a:rPr lang="en-US" dirty="0" smtClean="0"/>
              <a:t>Actions alone:  Kappa = 0.78</a:t>
            </a:r>
          </a:p>
          <a:p>
            <a:pPr lvl="1"/>
            <a:r>
              <a:rPr lang="en-US" dirty="0" smtClean="0"/>
              <a:t>Speech/silence alone:  Kappa = 0.82</a:t>
            </a:r>
          </a:p>
          <a:p>
            <a:pPr lvl="1"/>
            <a:r>
              <a:rPr lang="en-US" dirty="0" smtClean="0"/>
              <a:t>Both actions and speech: Kappa = 0.79</a:t>
            </a:r>
          </a:p>
          <a:p>
            <a:pPr lvl="1"/>
            <a:r>
              <a:rPr lang="en-US" dirty="0" smtClean="0"/>
              <a:t>But amount of collaboration was high (30%)</a:t>
            </a:r>
          </a:p>
          <a:p>
            <a:r>
              <a:rPr lang="en-US" dirty="0" smtClean="0"/>
              <a:t>Initial trials in classrooms failed</a:t>
            </a:r>
          </a:p>
          <a:p>
            <a:pPr lvl="1"/>
            <a:r>
              <a:rPr lang="en-US" dirty="0" smtClean="0"/>
              <a:t>Too often reported non-collaboration?</a:t>
            </a:r>
          </a:p>
          <a:p>
            <a:pPr lvl="1"/>
            <a:r>
              <a:rPr lang="en-US" dirty="0" smtClean="0"/>
              <a:t>Other processes need to be detected, too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FCF1C-FDB5-44BD-95D5-2D9B1A483596}" type="slidenum">
              <a:rPr lang="en-US" altLang="en-US" smtClean="0"/>
              <a:pPr/>
              <a:t>56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73820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term future work:</a:t>
            </a:r>
            <a:br>
              <a:rPr lang="en-US" dirty="0" smtClean="0"/>
            </a:br>
            <a:r>
              <a:rPr lang="en-US" dirty="0" smtClean="0"/>
              <a:t>Automated teaching assistant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Detecting issues will soon no longer be the bottleneck</a:t>
            </a:r>
          </a:p>
          <a:p>
            <a:pPr lvl="1"/>
            <a:r>
              <a:rPr lang="en-US" dirty="0" smtClean="0"/>
              <a:t>Taking action is will become the new bottleneck</a:t>
            </a:r>
          </a:p>
          <a:p>
            <a:pPr lvl="1"/>
            <a:r>
              <a:rPr lang="en-US" dirty="0" smtClean="0"/>
              <a:t>But there is only one teacher</a:t>
            </a:r>
          </a:p>
          <a:p>
            <a:r>
              <a:rPr lang="en-US" dirty="0" smtClean="0"/>
              <a:t>How can FACT have more autonomy to act </a:t>
            </a:r>
          </a:p>
          <a:p>
            <a:pPr lvl="1"/>
            <a:r>
              <a:rPr lang="en-US" dirty="0" smtClean="0"/>
              <a:t>But still do only what the teacher wants it to do?</a:t>
            </a:r>
          </a:p>
          <a:p>
            <a:pPr lvl="1"/>
            <a:r>
              <a:rPr lang="en-US" dirty="0" smtClean="0"/>
              <a:t>How can the teacher trust it?</a:t>
            </a:r>
          </a:p>
          <a:p>
            <a:r>
              <a:rPr lang="en-US" dirty="0" smtClean="0"/>
              <a:t>Understanding speech is still a major technical challenge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FCF1C-FDB5-44BD-95D5-2D9B1A483596}" type="slidenum">
              <a:rPr lang="en-US" altLang="en-US" smtClean="0"/>
              <a:pPr/>
              <a:t>57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07726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48685" y="1508780"/>
            <a:ext cx="8503826" cy="4846267"/>
          </a:xfrm>
        </p:spPr>
        <p:txBody>
          <a:bodyPr/>
          <a:lstStyle/>
          <a:p>
            <a:r>
              <a:rPr lang="en-US" dirty="0" smtClean="0"/>
              <a:t>The Classroom Challenges are </a:t>
            </a:r>
          </a:p>
          <a:p>
            <a:pPr lvl="1"/>
            <a:r>
              <a:rPr lang="en-US" dirty="0" smtClean="0"/>
              <a:t>Highly successful as professional development</a:t>
            </a:r>
          </a:p>
          <a:p>
            <a:pPr lvl="1"/>
            <a:r>
              <a:rPr lang="en-US" dirty="0" smtClean="0"/>
              <a:t>But students are neither collaborating nor struggling productively enough</a:t>
            </a:r>
          </a:p>
          <a:p>
            <a:r>
              <a:rPr lang="en-US" dirty="0" smtClean="0"/>
              <a:t>The current version of FACT 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uccessful as an orchestration system</a:t>
            </a:r>
          </a:p>
          <a:p>
            <a:pPr lvl="1"/>
            <a:r>
              <a:rPr lang="en-US" dirty="0" smtClean="0"/>
              <a:t>Improves productivity</a:t>
            </a:r>
          </a:p>
          <a:p>
            <a:pPr lvl="1"/>
            <a:r>
              <a:rPr lang="en-US" dirty="0" smtClean="0"/>
              <a:t>Does not improve collaboration</a:t>
            </a:r>
          </a:p>
          <a:p>
            <a:r>
              <a:rPr lang="en-US" dirty="0" smtClean="0"/>
              <a:t>The next version of FACT</a:t>
            </a:r>
          </a:p>
          <a:p>
            <a:pPr lvl="1"/>
            <a:r>
              <a:rPr lang="en-US" dirty="0" smtClean="0"/>
              <a:t>Will sense more of classroom processes</a:t>
            </a:r>
          </a:p>
          <a:p>
            <a:pPr lvl="1"/>
            <a:r>
              <a:rPr lang="en-US" dirty="0" smtClean="0"/>
              <a:t>Will send more advice directly to students</a:t>
            </a:r>
          </a:p>
          <a:p>
            <a:pPr lvl="1"/>
            <a:endParaRPr lang="en-US" dirty="0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59B79-50DF-4798-9E03-04787D636D70}" type="slidenum">
              <a:rPr lang="en-US" altLang="en-US" smtClean="0"/>
              <a:pPr/>
              <a:t>58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239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49"/>
    </mc:Choice>
    <mc:Fallback xmlns="">
      <p:transition spd="slow" advTm="16049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48685" y="1508780"/>
            <a:ext cx="8503826" cy="4846267"/>
          </a:xfrm>
        </p:spPr>
        <p:txBody>
          <a:bodyPr/>
          <a:lstStyle/>
          <a:p>
            <a:r>
              <a:rPr lang="en-US" dirty="0" smtClean="0"/>
              <a:t>The Classroom Challenges are </a:t>
            </a:r>
          </a:p>
          <a:p>
            <a:pPr lvl="1"/>
            <a:r>
              <a:rPr lang="en-US" dirty="0" smtClean="0"/>
              <a:t>Highly successful as professional development</a:t>
            </a:r>
          </a:p>
          <a:p>
            <a:pPr lvl="1"/>
            <a:r>
              <a:rPr lang="en-US" dirty="0" smtClean="0"/>
              <a:t>But students are neither collaborating nor struggling productively enough</a:t>
            </a:r>
          </a:p>
          <a:p>
            <a:r>
              <a:rPr lang="en-US" dirty="0" smtClean="0"/>
              <a:t>The current version of FACT 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uccessful as an orchestration system</a:t>
            </a:r>
          </a:p>
          <a:p>
            <a:pPr lvl="1"/>
            <a:r>
              <a:rPr lang="en-US" dirty="0" smtClean="0"/>
              <a:t>Improves productivity</a:t>
            </a:r>
          </a:p>
          <a:p>
            <a:pPr lvl="1"/>
            <a:r>
              <a:rPr lang="en-US" dirty="0" smtClean="0"/>
              <a:t>Does not improve collaboration</a:t>
            </a:r>
          </a:p>
          <a:p>
            <a:r>
              <a:rPr lang="en-US" dirty="0" smtClean="0"/>
              <a:t>The next version of FACT</a:t>
            </a:r>
          </a:p>
          <a:p>
            <a:pPr lvl="1"/>
            <a:r>
              <a:rPr lang="en-US" dirty="0" smtClean="0"/>
              <a:t>Will sense more of classroom processes</a:t>
            </a:r>
          </a:p>
          <a:p>
            <a:pPr lvl="1"/>
            <a:r>
              <a:rPr lang="en-US" dirty="0" smtClean="0"/>
              <a:t>Will send more advice directly to students</a:t>
            </a:r>
          </a:p>
          <a:p>
            <a:pPr lvl="1"/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59B79-50DF-4798-9E03-04787D636D70}" type="slidenum">
              <a:rPr lang="en-US" altLang="en-US" smtClean="0"/>
              <a:pPr/>
              <a:t>59</a:t>
            </a:fld>
            <a:endParaRPr lang="en-US" altLang="en-US"/>
          </a:p>
        </p:txBody>
      </p:sp>
      <p:sp>
        <p:nvSpPr>
          <p:cNvPr id="3" name="Tit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89536"/>
            <a:ext cx="1574149" cy="85923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-6348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6000" b="0" i="0" u="none" strike="noStrike" cap="none" normalizeH="0" baseline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谢谢</a:t>
            </a:r>
            <a:r>
              <a:rPr kumimoji="0" lang="zh-CN" altLang="en-US" sz="105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zh-CN" alt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98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49"/>
    </mc:Choice>
    <mc:Fallback xmlns="">
      <p:transition spd="slow" advTm="16049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Orchestration systems developed from 3 roots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08781"/>
            <a:ext cx="8763000" cy="41148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Classroom management systems (CMS)</a:t>
            </a:r>
          </a:p>
          <a:p>
            <a:pPr lvl="1"/>
            <a:r>
              <a:rPr lang="en-US" dirty="0" smtClean="0"/>
              <a:t>Pause class</a:t>
            </a:r>
          </a:p>
          <a:p>
            <a:pPr lvl="1"/>
            <a:r>
              <a:rPr lang="en-US" dirty="0" smtClean="0"/>
              <a:t>View student screens</a:t>
            </a:r>
          </a:p>
          <a:p>
            <a:pPr lvl="1"/>
            <a:r>
              <a:rPr lang="en-US" dirty="0" smtClean="0"/>
              <a:t>Project a student’s screens</a:t>
            </a:r>
          </a:p>
          <a:p>
            <a:pPr lvl="1"/>
            <a:r>
              <a:rPr lang="en-US" dirty="0" smtClean="0"/>
              <a:t>View </a:t>
            </a:r>
            <a:r>
              <a:rPr lang="en-US" dirty="0"/>
              <a:t>help request queue</a:t>
            </a:r>
          </a:p>
          <a:p>
            <a:pPr lvl="1"/>
            <a:r>
              <a:rPr lang="en-US" dirty="0" smtClean="0"/>
              <a:t>Device </a:t>
            </a:r>
            <a:r>
              <a:rPr lang="en-US" dirty="0"/>
              <a:t>alerts e.g., low </a:t>
            </a:r>
            <a:r>
              <a:rPr lang="en-US" dirty="0" smtClean="0"/>
              <a:t>battery</a:t>
            </a:r>
          </a:p>
          <a:p>
            <a:pPr lvl="1"/>
            <a:r>
              <a:rPr lang="en-US" dirty="0"/>
              <a:t>Project </a:t>
            </a:r>
            <a:r>
              <a:rPr lang="en-US" dirty="0" smtClean="0"/>
              <a:t>a document</a:t>
            </a:r>
            <a:endParaRPr lang="en-US" dirty="0"/>
          </a:p>
          <a:p>
            <a:pPr lvl="1"/>
            <a:r>
              <a:rPr lang="en-US" dirty="0"/>
              <a:t>Send/get files &amp; </a:t>
            </a:r>
            <a:r>
              <a:rPr lang="en-US" dirty="0" smtClean="0"/>
              <a:t>messages</a:t>
            </a:r>
            <a:endParaRPr lang="en-US" dirty="0"/>
          </a:p>
          <a:p>
            <a:pPr lvl="1"/>
            <a:r>
              <a:rPr lang="en-US" dirty="0"/>
              <a:t>Polling (like clickers)</a:t>
            </a:r>
          </a:p>
          <a:p>
            <a:pPr lvl="1"/>
            <a:r>
              <a:rPr lang="en-US" dirty="0"/>
              <a:t>Security </a:t>
            </a:r>
            <a:r>
              <a:rPr lang="en-US" dirty="0" smtClean="0"/>
              <a:t>features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FCF1C-FDB5-44BD-95D5-2D9B1A483596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2152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Orchestration systems developed from 3 roots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08781"/>
            <a:ext cx="8763000" cy="41148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Classroom management systems (CMS)</a:t>
            </a:r>
          </a:p>
          <a:p>
            <a:pPr lvl="1"/>
            <a:r>
              <a:rPr lang="en-US" dirty="0" smtClean="0"/>
              <a:t>View student screens</a:t>
            </a:r>
          </a:p>
          <a:p>
            <a:pPr lvl="1"/>
            <a:r>
              <a:rPr lang="en-US" dirty="0" smtClean="0"/>
              <a:t>Pause class</a:t>
            </a:r>
          </a:p>
          <a:p>
            <a:pPr lvl="1"/>
            <a:r>
              <a:rPr lang="en-US" dirty="0" smtClean="0"/>
              <a:t>Projecting student screens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Computer-supported collaborative learning (CSCL)</a:t>
            </a:r>
          </a:p>
          <a:p>
            <a:pPr lvl="1"/>
            <a:r>
              <a:rPr lang="en-US" dirty="0" smtClean="0"/>
              <a:t>Monitoring group participation</a:t>
            </a:r>
          </a:p>
          <a:p>
            <a:pPr lvl="1"/>
            <a:r>
              <a:rPr lang="en-US" dirty="0" smtClean="0"/>
              <a:t>Group membership</a:t>
            </a:r>
          </a:p>
          <a:p>
            <a:pPr lvl="1"/>
            <a:r>
              <a:rPr lang="en-US" dirty="0" smtClean="0"/>
              <a:t>Complex lesson plans e.g., jigsaw, think-pair-share</a:t>
            </a:r>
          </a:p>
          <a:p>
            <a:pPr lvl="1"/>
            <a:r>
              <a:rPr lang="en-US" dirty="0" smtClean="0"/>
              <a:t>Next activity </a:t>
            </a:r>
          </a:p>
          <a:p>
            <a:pPr lvl="1"/>
            <a:r>
              <a:rPr lang="en-US" dirty="0" smtClean="0"/>
              <a:t>Timing</a:t>
            </a:r>
          </a:p>
          <a:p>
            <a:pPr lvl="1"/>
            <a:r>
              <a:rPr lang="en-US" dirty="0" smtClean="0"/>
              <a:t>Modify </a:t>
            </a:r>
            <a:r>
              <a:rPr lang="en-US" dirty="0"/>
              <a:t>lesson plan during class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FCF1C-FDB5-44BD-95D5-2D9B1A483596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3454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Orchestration systems developed from 3 roots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08781"/>
            <a:ext cx="8763000" cy="41148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Classroom management systems (CMS)</a:t>
            </a:r>
          </a:p>
          <a:p>
            <a:pPr lvl="1"/>
            <a:r>
              <a:rPr lang="en-US" dirty="0" smtClean="0"/>
              <a:t>View student screens</a:t>
            </a:r>
          </a:p>
          <a:p>
            <a:pPr lvl="1"/>
            <a:r>
              <a:rPr lang="en-US" dirty="0" smtClean="0"/>
              <a:t>Pause class</a:t>
            </a:r>
          </a:p>
          <a:p>
            <a:pPr lvl="1"/>
            <a:r>
              <a:rPr lang="en-US" dirty="0" smtClean="0"/>
              <a:t>Projecting student screens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Computer-supported collaborative learning (CSCL)</a:t>
            </a:r>
          </a:p>
          <a:p>
            <a:pPr lvl="1"/>
            <a:r>
              <a:rPr lang="en-US" dirty="0" smtClean="0"/>
              <a:t>Monitoring group participation</a:t>
            </a:r>
          </a:p>
          <a:p>
            <a:pPr lvl="1"/>
            <a:r>
              <a:rPr lang="en-US" dirty="0" smtClean="0"/>
              <a:t>Complex lesson plans e.g., jigsaw, think-pair-share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Intelligent tutoring systems (ITS)</a:t>
            </a:r>
          </a:p>
          <a:p>
            <a:pPr lvl="1"/>
            <a:r>
              <a:rPr lang="en-US" dirty="0" smtClean="0"/>
              <a:t>Monitor students’ performance when doing an activity</a:t>
            </a:r>
          </a:p>
          <a:p>
            <a:pPr lvl="1"/>
            <a:r>
              <a:rPr lang="en-US" dirty="0" smtClean="0"/>
              <a:t>Compare to expected performance</a:t>
            </a:r>
          </a:p>
          <a:p>
            <a:pPr lvl="1"/>
            <a:r>
              <a:rPr lang="en-US" dirty="0" smtClean="0"/>
              <a:t>Can give feedback and hints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FCF1C-FDB5-44BD-95D5-2D9B1A483596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8703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There are 4 clusters of orchestration systems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7095650"/>
              </p:ext>
            </p:extLst>
          </p:nvPr>
        </p:nvGraphicFramePr>
        <p:xfrm>
          <a:off x="182927" y="1676400"/>
          <a:ext cx="8869583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21537">
                  <a:extLst>
                    <a:ext uri="{9D8B030D-6E8A-4147-A177-3AD203B41FA5}">
                      <a16:colId xmlns:a16="http://schemas.microsoft.com/office/drawing/2014/main" val="3819776575"/>
                    </a:ext>
                  </a:extLst>
                </a:gridCol>
                <a:gridCol w="1082682">
                  <a:extLst>
                    <a:ext uri="{9D8B030D-6E8A-4147-A177-3AD203B41FA5}">
                      <a16:colId xmlns:a16="http://schemas.microsoft.com/office/drawing/2014/main" val="3944944207"/>
                    </a:ext>
                  </a:extLst>
                </a:gridCol>
                <a:gridCol w="1082682">
                  <a:extLst>
                    <a:ext uri="{9D8B030D-6E8A-4147-A177-3AD203B41FA5}">
                      <a16:colId xmlns:a16="http://schemas.microsoft.com/office/drawing/2014/main" val="3676580486"/>
                    </a:ext>
                  </a:extLst>
                </a:gridCol>
                <a:gridCol w="1082682">
                  <a:extLst>
                    <a:ext uri="{9D8B030D-6E8A-4147-A177-3AD203B41FA5}">
                      <a16:colId xmlns:a16="http://schemas.microsoft.com/office/drawing/2014/main" val="15676667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CMS features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CSCL features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ITS features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83284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Commercial CMS</a:t>
                      </a:r>
                    </a:p>
                    <a:p>
                      <a:r>
                        <a:rPr lang="en-US" dirty="0" smtClean="0"/>
                        <a:t>  E.g.,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LanSchool</a:t>
                      </a:r>
                      <a:r>
                        <a:rPr lang="en-US" baseline="0" dirty="0" smtClean="0"/>
                        <a:t>, </a:t>
                      </a:r>
                      <a:r>
                        <a:rPr lang="en-US" baseline="0" dirty="0" err="1" smtClean="0"/>
                        <a:t>Netop</a:t>
                      </a:r>
                      <a:r>
                        <a:rPr lang="en-US" baseline="0" dirty="0" smtClean="0"/>
                        <a:t> Vision, </a:t>
                      </a:r>
                      <a:r>
                        <a:rPr lang="en-US" baseline="0" dirty="0" err="1" smtClean="0"/>
                        <a:t>Netsupport</a:t>
                      </a:r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29994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Adding dashboard</a:t>
                      </a:r>
                      <a:r>
                        <a:rPr lang="en-US" sz="2400" b="1" baseline="0" dirty="0" smtClean="0"/>
                        <a:t> to CSCL system</a:t>
                      </a:r>
                    </a:p>
                    <a:p>
                      <a:r>
                        <a:rPr lang="en-US" baseline="0" dirty="0" smtClean="0"/>
                        <a:t>  E.g., Group Scribbles, Frog, </a:t>
                      </a:r>
                      <a:r>
                        <a:rPr lang="en-US" baseline="0" dirty="0" err="1" smtClean="0"/>
                        <a:t>Saglet</a:t>
                      </a:r>
                      <a:r>
                        <a:rPr lang="en-US" baseline="0" dirty="0" smtClean="0"/>
                        <a:t>, </a:t>
                      </a:r>
                      <a:r>
                        <a:rPr lang="en-US" baseline="0" dirty="0" err="1" smtClean="0"/>
                        <a:t>NumberNet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29207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Adding dashboard</a:t>
                      </a:r>
                      <a:r>
                        <a:rPr lang="en-US" sz="2400" b="1" baseline="0" dirty="0" smtClean="0"/>
                        <a:t> to an ITS</a:t>
                      </a:r>
                    </a:p>
                    <a:p>
                      <a:r>
                        <a:rPr lang="en-US" baseline="0" dirty="0" smtClean="0"/>
                        <a:t>  E.g., </a:t>
                      </a:r>
                      <a:r>
                        <a:rPr lang="en-US" baseline="0" dirty="0" err="1" smtClean="0"/>
                        <a:t>Lumilo</a:t>
                      </a:r>
                      <a:r>
                        <a:rPr lang="en-US" baseline="0" dirty="0" smtClean="0"/>
                        <a:t>, </a:t>
                      </a:r>
                      <a:r>
                        <a:rPr lang="en-US" baseline="0" dirty="0" err="1" smtClean="0"/>
                        <a:t>Snappet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42237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“Full” orchestration</a:t>
                      </a:r>
                      <a:r>
                        <a:rPr lang="en-US" sz="2400" b="1" baseline="0" dirty="0" smtClean="0"/>
                        <a:t> system</a:t>
                      </a:r>
                      <a:r>
                        <a:rPr lang="en-US" baseline="0" dirty="0" smtClean="0"/>
                        <a:t/>
                      </a:r>
                      <a:br>
                        <a:rPr lang="en-US" baseline="0" dirty="0" smtClean="0"/>
                      </a:br>
                      <a:r>
                        <a:rPr lang="en-US" baseline="0" dirty="0" smtClean="0"/>
                        <a:t>  E.g., FACT, </a:t>
                      </a:r>
                      <a:r>
                        <a:rPr lang="en-US" baseline="0" dirty="0" err="1" smtClean="0"/>
                        <a:t>MTFeedback</a:t>
                      </a:r>
                      <a:r>
                        <a:rPr lang="en-US" baseline="0" dirty="0" smtClean="0"/>
                        <a:t>, </a:t>
                      </a:r>
                      <a:r>
                        <a:rPr lang="en-US" baseline="0" dirty="0" err="1" smtClean="0"/>
                        <a:t>Argunaut</a:t>
                      </a:r>
                      <a:r>
                        <a:rPr lang="en-US" baseline="0" dirty="0" smtClean="0"/>
                        <a:t>, 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1178024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FCF1C-FDB5-44BD-95D5-2D9B1A483596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769022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4.2|4.3|4.5|14.5|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9.5|13.6|4.6"/>
</p:tagLst>
</file>

<file path=ppt/theme/theme1.xml><?xml version="1.0" encoding="utf-8"?>
<a:theme xmlns:a="http://schemas.openxmlformats.org/drawingml/2006/main" name="2_circle">
  <a:themeElements>
    <a:clrScheme name="">
      <a:dk1>
        <a:srgbClr val="000000"/>
      </a:dk1>
      <a:lt1>
        <a:srgbClr val="FFFFFF"/>
      </a:lt1>
      <a:dk2>
        <a:srgbClr val="3333FF"/>
      </a:dk2>
      <a:lt2>
        <a:srgbClr val="000099"/>
      </a:lt2>
      <a:accent1>
        <a:srgbClr val="FF6633"/>
      </a:accent1>
      <a:accent2>
        <a:srgbClr val="FF00FF"/>
      </a:accent2>
      <a:accent3>
        <a:srgbClr val="FFFFFF"/>
      </a:accent3>
      <a:accent4>
        <a:srgbClr val="000000"/>
      </a:accent4>
      <a:accent5>
        <a:srgbClr val="FFB8AD"/>
      </a:accent5>
      <a:accent6>
        <a:srgbClr val="E700E7"/>
      </a:accent6>
      <a:hlink>
        <a:srgbClr val="FF0000"/>
      </a:hlink>
      <a:folHlink>
        <a:srgbClr val="808080"/>
      </a:folHlink>
    </a:clrScheme>
    <a:fontScheme name="2_circ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circle 1">
        <a:dk1>
          <a:srgbClr val="000099"/>
        </a:dk1>
        <a:lt1>
          <a:srgbClr val="FFFFFF"/>
        </a:lt1>
        <a:dk2>
          <a:srgbClr val="0000FF"/>
        </a:dk2>
        <a:lt2>
          <a:srgbClr val="FFFF00"/>
        </a:lt2>
        <a:accent1>
          <a:srgbClr val="FF6633"/>
        </a:accent1>
        <a:accent2>
          <a:srgbClr val="FF00FF"/>
        </a:accent2>
        <a:accent3>
          <a:srgbClr val="AAAAFF"/>
        </a:accent3>
        <a:accent4>
          <a:srgbClr val="DADADA"/>
        </a:accent4>
        <a:accent5>
          <a:srgbClr val="FFB8AD"/>
        </a:accent5>
        <a:accent6>
          <a:srgbClr val="E700E7"/>
        </a:accent6>
        <a:hlink>
          <a:srgbClr val="FF00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ircle 2">
        <a:dk1>
          <a:srgbClr val="000066"/>
        </a:dk1>
        <a:lt1>
          <a:srgbClr val="CCECFF"/>
        </a:lt1>
        <a:dk2>
          <a:srgbClr val="000080"/>
        </a:dk2>
        <a:lt2>
          <a:srgbClr val="000000"/>
        </a:lt2>
        <a:accent1>
          <a:srgbClr val="9999FF"/>
        </a:accent1>
        <a:accent2>
          <a:srgbClr val="CC00FF"/>
        </a:accent2>
        <a:accent3>
          <a:srgbClr val="E2F4FF"/>
        </a:accent3>
        <a:accent4>
          <a:srgbClr val="000056"/>
        </a:accent4>
        <a:accent5>
          <a:srgbClr val="CACAFF"/>
        </a:accent5>
        <a:accent6>
          <a:srgbClr val="B900E7"/>
        </a:accent6>
        <a:hlink>
          <a:srgbClr val="00CC99"/>
        </a:hlink>
        <a:folHlink>
          <a:srgbClr val="0099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ircl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B2B2B2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797979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ircle 4">
        <a:dk1>
          <a:srgbClr val="000000"/>
        </a:dk1>
        <a:lt1>
          <a:srgbClr val="FFFFFF"/>
        </a:lt1>
        <a:dk2>
          <a:srgbClr val="660033"/>
        </a:dk2>
        <a:lt2>
          <a:srgbClr val="FFFF66"/>
        </a:lt2>
        <a:accent1>
          <a:srgbClr val="FF0033"/>
        </a:accent1>
        <a:accent2>
          <a:srgbClr val="CC6600"/>
        </a:accent2>
        <a:accent3>
          <a:srgbClr val="B8AAAD"/>
        </a:accent3>
        <a:accent4>
          <a:srgbClr val="DADADA"/>
        </a:accent4>
        <a:accent5>
          <a:srgbClr val="FFAAAD"/>
        </a:accent5>
        <a:accent6>
          <a:srgbClr val="B95C00"/>
        </a:accent6>
        <a:hlink>
          <a:srgbClr val="999933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26277</TotalTime>
  <Words>2423</Words>
  <Application>Microsoft Office PowerPoint</Application>
  <PresentationFormat>On-screen Show (4:3)</PresentationFormat>
  <Paragraphs>506</Paragraphs>
  <Slides>59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8" baseType="lpstr">
      <vt:lpstr>Arial</vt:lpstr>
      <vt:lpstr>inherit</vt:lpstr>
      <vt:lpstr>Monotype Sorts</vt:lpstr>
      <vt:lpstr>Palatino</vt:lpstr>
      <vt:lpstr>Segoe UI</vt:lpstr>
      <vt:lpstr>Symbol</vt:lpstr>
      <vt:lpstr>Times New Roman</vt:lpstr>
      <vt:lpstr>Wingdings</vt:lpstr>
      <vt:lpstr>2_circle</vt:lpstr>
      <vt:lpstr>The FACT classroom orchestration system: Helping teachers effectively enact individual, small-group and whole-class activities</vt:lpstr>
      <vt:lpstr>FACT (Formative Assessment with Computational Technology) </vt:lpstr>
      <vt:lpstr>Can a orchestration system help a class that is doing a Classroom Challenge?</vt:lpstr>
      <vt:lpstr>Outline</vt:lpstr>
      <vt:lpstr>*Definitions:</vt:lpstr>
      <vt:lpstr>Orchestration systems developed from 3 roots</vt:lpstr>
      <vt:lpstr>Orchestration systems developed from 3 roots</vt:lpstr>
      <vt:lpstr>Orchestration systems developed from 3 roots</vt:lpstr>
      <vt:lpstr>There are 4 clusters of orchestration systems</vt:lpstr>
      <vt:lpstr>Outline</vt:lpstr>
      <vt:lpstr>What are the Classroom Challenges?</vt:lpstr>
      <vt:lpstr>The Classroom Challenges employ an unusual instruction</vt:lpstr>
      <vt:lpstr>Three types of instruction</vt:lpstr>
      <vt:lpstr>Example: Here is model-scaffold-fade method of teaching a 6th grade math concept</vt:lpstr>
      <vt:lpstr>Teaching with Productive Failure</vt:lpstr>
      <vt:lpstr>Teaching with Productive Struggle</vt:lpstr>
      <vt:lpstr>Productive struggle,  continued</vt:lpstr>
      <vt:lpstr>This Classroom Challenge has many phases over about one or two hours</vt:lpstr>
      <vt:lpstr>PowerPoint Presentation</vt:lpstr>
      <vt:lpstr>PowerPoint Presentation</vt:lpstr>
      <vt:lpstr>Why should students succeed at finding the correct concepts?</vt:lpstr>
      <vt:lpstr>Theoretical benefits of Projective Struggle over Productive Failure</vt:lpstr>
      <vt:lpstr>An evaluation of the Classroom Challenges (mentioned earlier)</vt:lpstr>
      <vt:lpstr>Why did such a short exposure cause such a large effect?</vt:lpstr>
      <vt:lpstr>But there is room for improvement</vt:lpstr>
      <vt:lpstr>Interpretation</vt:lpstr>
      <vt:lpstr>What should we do?</vt:lpstr>
      <vt:lpstr>FACT has two components</vt:lpstr>
      <vt:lpstr>Outline</vt:lpstr>
      <vt:lpstr>Every student has their own tablet even when working in group</vt:lpstr>
      <vt:lpstr>Circulating with tablet in hand</vt:lpstr>
      <vt:lpstr>Helping students re-engage</vt:lpstr>
      <vt:lpstr>FACT Student interface</vt:lpstr>
      <vt:lpstr>Student interface</vt:lpstr>
      <vt:lpstr>Student interface</vt:lpstr>
      <vt:lpstr>Teacher’s dashboard</vt:lpstr>
      <vt:lpstr>Smooth workflow</vt:lpstr>
      <vt:lpstr>Evaluations compare the FACT media system to paper-based</vt:lpstr>
      <vt:lpstr>Analyses of 3-camera synched videos</vt:lpstr>
      <vt:lpstr>Usability*</vt:lpstr>
      <vt:lpstr>ICAP coding for collaboration*</vt:lpstr>
      <vt:lpstr>Productive Struggle</vt:lpstr>
      <vt:lpstr>Outline</vt:lpstr>
      <vt:lpstr>Increasing awareness</vt:lpstr>
      <vt:lpstr>Teacher is peeking at Catwoman’s view of Group 2’s poster</vt:lpstr>
      <vt:lpstr>Teacher tapped/clicked on a red button and is viewing an alert</vt:lpstr>
      <vt:lpstr>A major technical challenge: Understanding students’ work</vt:lpstr>
      <vt:lpstr>PowerPoint Presentation</vt:lpstr>
      <vt:lpstr>PowerPoint Presentation</vt:lpstr>
      <vt:lpstr>PowerPoint Presentation</vt:lpstr>
      <vt:lpstr>How FACT analyzes students’ work</vt:lpstr>
      <vt:lpstr>Collaboration</vt:lpstr>
      <vt:lpstr>Productive struggle</vt:lpstr>
      <vt:lpstr>Summary of evaluations</vt:lpstr>
      <vt:lpstr>Outline</vt:lpstr>
      <vt:lpstr>Near term future work:   Add process awareness</vt:lpstr>
      <vt:lpstr>Long term future work: Automated teaching assistant</vt:lpstr>
      <vt:lpstr>Summary</vt:lpstr>
      <vt:lpstr>谢谢 </vt:lpstr>
    </vt:vector>
  </TitlesOfParts>
  <Company>University of Pittsburgh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LRDC</dc:creator>
  <cp:lastModifiedBy>Kurt VanLehn</cp:lastModifiedBy>
  <cp:revision>2785</cp:revision>
  <dcterms:created xsi:type="dcterms:W3CDTF">2002-03-03T18:53:49Z</dcterms:created>
  <dcterms:modified xsi:type="dcterms:W3CDTF">2018-10-08T09:32:48Z</dcterms:modified>
</cp:coreProperties>
</file>