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theme/themeOverride2.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tags/tag1.xml" ContentType="application/vnd.openxmlformats-officedocument.presentationml.tags+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14" r:id="rId2"/>
    <p:sldMasterId id="2147483716" r:id="rId3"/>
    <p:sldMasterId id="2147483734" r:id="rId4"/>
    <p:sldMasterId id="2147483777" r:id="rId5"/>
  </p:sldMasterIdLst>
  <p:notesMasterIdLst>
    <p:notesMasterId r:id="rId77"/>
  </p:notesMasterIdLst>
  <p:sldIdLst>
    <p:sldId id="378" r:id="rId6"/>
    <p:sldId id="1006" r:id="rId7"/>
    <p:sldId id="456" r:id="rId8"/>
    <p:sldId id="486" r:id="rId9"/>
    <p:sldId id="1020" r:id="rId10"/>
    <p:sldId id="500" r:id="rId11"/>
    <p:sldId id="501" r:id="rId12"/>
    <p:sldId id="975" r:id="rId13"/>
    <p:sldId id="976" r:id="rId14"/>
    <p:sldId id="1010" r:id="rId15"/>
    <p:sldId id="1015" r:id="rId16"/>
    <p:sldId id="1016" r:id="rId17"/>
    <p:sldId id="992" r:id="rId18"/>
    <p:sldId id="993" r:id="rId19"/>
    <p:sldId id="965" r:id="rId20"/>
    <p:sldId id="1021" r:id="rId21"/>
    <p:sldId id="503" r:id="rId22"/>
    <p:sldId id="515" r:id="rId23"/>
    <p:sldId id="270" r:id="rId24"/>
    <p:sldId id="516" r:id="rId25"/>
    <p:sldId id="267" r:id="rId26"/>
    <p:sldId id="268" r:id="rId27"/>
    <p:sldId id="273" r:id="rId28"/>
    <p:sldId id="277" r:id="rId29"/>
    <p:sldId id="278" r:id="rId30"/>
    <p:sldId id="279" r:id="rId31"/>
    <p:sldId id="1022" r:id="rId32"/>
    <p:sldId id="1026" r:id="rId33"/>
    <p:sldId id="437" r:id="rId34"/>
    <p:sldId id="488" r:id="rId35"/>
    <p:sldId id="523" r:id="rId36"/>
    <p:sldId id="1023" r:id="rId37"/>
    <p:sldId id="1024" r:id="rId38"/>
    <p:sldId id="1017" r:id="rId39"/>
    <p:sldId id="1018" r:id="rId40"/>
    <p:sldId id="518" r:id="rId41"/>
    <p:sldId id="527" r:id="rId42"/>
    <p:sldId id="536" r:id="rId43"/>
    <p:sldId id="959" r:id="rId44"/>
    <p:sldId id="537" r:id="rId45"/>
    <p:sldId id="1025" r:id="rId46"/>
    <p:sldId id="531" r:id="rId47"/>
    <p:sldId id="961" r:id="rId48"/>
    <p:sldId id="1007" r:id="rId49"/>
    <p:sldId id="522" r:id="rId50"/>
    <p:sldId id="533" r:id="rId51"/>
    <p:sldId id="535" r:id="rId52"/>
    <p:sldId id="534" r:id="rId53"/>
    <p:sldId id="526" r:id="rId54"/>
    <p:sldId id="525" r:id="rId55"/>
    <p:sldId id="1004" r:id="rId56"/>
    <p:sldId id="1003" r:id="rId57"/>
    <p:sldId id="520" r:id="rId58"/>
    <p:sldId id="483" r:id="rId59"/>
    <p:sldId id="532" r:id="rId60"/>
    <p:sldId id="524" r:id="rId61"/>
    <p:sldId id="521" r:id="rId62"/>
    <p:sldId id="995" r:id="rId63"/>
    <p:sldId id="996" r:id="rId64"/>
    <p:sldId id="997" r:id="rId65"/>
    <p:sldId id="1002" r:id="rId66"/>
    <p:sldId id="998" r:id="rId67"/>
    <p:sldId id="468" r:id="rId68"/>
    <p:sldId id="467" r:id="rId69"/>
    <p:sldId id="469" r:id="rId70"/>
    <p:sldId id="484" r:id="rId71"/>
    <p:sldId id="434" r:id="rId72"/>
    <p:sldId id="528" r:id="rId73"/>
    <p:sldId id="489" r:id="rId74"/>
    <p:sldId id="399" r:id="rId75"/>
    <p:sldId id="1019" r:id="rId7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Xiangen Hu"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1143" autoAdjust="0"/>
  </p:normalViewPr>
  <p:slideViewPr>
    <p:cSldViewPr>
      <p:cViewPr varScale="1">
        <p:scale>
          <a:sx n="55" d="100"/>
          <a:sy n="55" d="100"/>
        </p:scale>
        <p:origin x="1584" y="4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223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56.xml"/><Relationship Id="rId82"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commentAuthors" Target="commentAuthors.xml"/><Relationship Id="rId8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2" Type="http://schemas.openxmlformats.org/officeDocument/2006/relationships/oleObject" Target="Macintosh%20HD:Users:jeremiahsullins:Downloads:CohesionExampleTexts.xlsx" TargetMode="External"/><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2" Type="http://schemas.openxmlformats.org/officeDocument/2006/relationships/oleObject" Target="Macintosh%20HD:Users:jeremiahsullins:Downloads:CohesionExampleTexts.xlsx"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Obama </c:v>
                </c:pt>
              </c:strCache>
            </c:strRef>
          </c:tx>
          <c:invertIfNegative val="0"/>
          <c:cat>
            <c:strRef>
              <c:f>Sheet1!$A$2:$A$5</c:f>
              <c:strCache>
                <c:ptCount val="4"/>
                <c:pt idx="0">
                  <c:v>Authenticity</c:v>
                </c:pt>
                <c:pt idx="1">
                  <c:v>Optimism</c:v>
                </c:pt>
                <c:pt idx="2">
                  <c:v>Warmth</c:v>
                </c:pt>
                <c:pt idx="3">
                  <c:v>Language Style Matching</c:v>
                </c:pt>
              </c:strCache>
            </c:strRef>
          </c:cat>
          <c:val>
            <c:numRef>
              <c:f>Sheet1!$B$2:$B$5</c:f>
              <c:numCache>
                <c:formatCode>General</c:formatCode>
                <c:ptCount val="4"/>
                <c:pt idx="0">
                  <c:v>3.46</c:v>
                </c:pt>
                <c:pt idx="1">
                  <c:v>3.6</c:v>
                </c:pt>
                <c:pt idx="2">
                  <c:v>2.5</c:v>
                </c:pt>
                <c:pt idx="3">
                  <c:v>0.87000000000000022</c:v>
                </c:pt>
              </c:numCache>
            </c:numRef>
          </c:val>
          <c:extLst>
            <c:ext xmlns:c16="http://schemas.microsoft.com/office/drawing/2014/chart" uri="{C3380CC4-5D6E-409C-BE32-E72D297353CC}">
              <c16:uniqueId val="{00000000-8EBF-45D2-AABA-080F2ABAC7BA}"/>
            </c:ext>
          </c:extLst>
        </c:ser>
        <c:ser>
          <c:idx val="1"/>
          <c:order val="1"/>
          <c:tx>
            <c:strRef>
              <c:f>Sheet1!$C$1</c:f>
              <c:strCache>
                <c:ptCount val="1"/>
                <c:pt idx="0">
                  <c:v>Romney </c:v>
                </c:pt>
              </c:strCache>
            </c:strRef>
          </c:tx>
          <c:invertIfNegative val="0"/>
          <c:cat>
            <c:strRef>
              <c:f>Sheet1!$A$2:$A$5</c:f>
              <c:strCache>
                <c:ptCount val="4"/>
                <c:pt idx="0">
                  <c:v>Authenticity</c:v>
                </c:pt>
                <c:pt idx="1">
                  <c:v>Optimism</c:v>
                </c:pt>
                <c:pt idx="2">
                  <c:v>Warmth</c:v>
                </c:pt>
                <c:pt idx="3">
                  <c:v>Language Style Matching</c:v>
                </c:pt>
              </c:strCache>
            </c:strRef>
          </c:cat>
          <c:val>
            <c:numRef>
              <c:f>Sheet1!$C$2:$C$5</c:f>
              <c:numCache>
                <c:formatCode>General</c:formatCode>
                <c:ptCount val="4"/>
                <c:pt idx="0">
                  <c:v>4.3499999999999996</c:v>
                </c:pt>
                <c:pt idx="1">
                  <c:v>3</c:v>
                </c:pt>
                <c:pt idx="2">
                  <c:v>1.1000000000000001</c:v>
                </c:pt>
                <c:pt idx="3">
                  <c:v>0.86000000000000021</c:v>
                </c:pt>
              </c:numCache>
            </c:numRef>
          </c:val>
          <c:extLst>
            <c:ext xmlns:c16="http://schemas.microsoft.com/office/drawing/2014/chart" uri="{C3380CC4-5D6E-409C-BE32-E72D297353CC}">
              <c16:uniqueId val="{00000001-8EBF-45D2-AABA-080F2ABAC7BA}"/>
            </c:ext>
          </c:extLst>
        </c:ser>
        <c:dLbls>
          <c:showLegendKey val="0"/>
          <c:showVal val="0"/>
          <c:showCatName val="0"/>
          <c:showSerName val="0"/>
          <c:showPercent val="0"/>
          <c:showBubbleSize val="0"/>
        </c:dLbls>
        <c:gapWidth val="150"/>
        <c:axId val="1821051536"/>
        <c:axId val="1821058064"/>
      </c:barChart>
      <c:catAx>
        <c:axId val="1821051536"/>
        <c:scaling>
          <c:orientation val="minMax"/>
        </c:scaling>
        <c:delete val="0"/>
        <c:axPos val="b"/>
        <c:numFmt formatCode="General" sourceLinked="0"/>
        <c:majorTickMark val="out"/>
        <c:minorTickMark val="none"/>
        <c:tickLblPos val="nextTo"/>
        <c:crossAx val="1821058064"/>
        <c:crosses val="autoZero"/>
        <c:auto val="1"/>
        <c:lblAlgn val="ctr"/>
        <c:lblOffset val="100"/>
        <c:noMultiLvlLbl val="0"/>
      </c:catAx>
      <c:valAx>
        <c:axId val="1821058064"/>
        <c:scaling>
          <c:orientation val="minMax"/>
        </c:scaling>
        <c:delete val="0"/>
        <c:axPos val="l"/>
        <c:majorGridlines/>
        <c:numFmt formatCode="General" sourceLinked="1"/>
        <c:majorTickMark val="out"/>
        <c:minorTickMark val="none"/>
        <c:tickLblPos val="nextTo"/>
        <c:crossAx val="1821051536"/>
        <c:crosses val="autoZero"/>
        <c:crossBetween val="between"/>
      </c:valAx>
      <c:spPr>
        <a:gradFill>
          <a:gsLst>
            <a:gs pos="0">
              <a:srgbClr val="4F81BD">
                <a:tint val="66000"/>
                <a:satMod val="160000"/>
              </a:srgbClr>
            </a:gs>
            <a:gs pos="50000">
              <a:srgbClr val="4F81BD">
                <a:tint val="44500"/>
                <a:satMod val="160000"/>
              </a:srgbClr>
            </a:gs>
            <a:gs pos="100000">
              <a:srgbClr val="4F81BD">
                <a:tint val="23500"/>
                <a:satMod val="160000"/>
              </a:srgbClr>
            </a:gs>
          </a:gsLst>
          <a:lin ang="5400000" scaled="0"/>
        </a:gradFill>
      </c:spPr>
    </c:plotArea>
    <c:legend>
      <c:legendPos val="r"/>
      <c:overlay val="0"/>
    </c:legend>
    <c:plotVisOnly val="1"/>
    <c:dispBlanksAs val="gap"/>
    <c:showDLblsOverMax val="0"/>
  </c:chart>
  <c:txPr>
    <a:bodyPr/>
    <a:lstStyle/>
    <a:p>
      <a:pPr>
        <a:defRPr sz="1400" b="1">
          <a:solidFill>
            <a:schemeClr val="bg1"/>
          </a:solidFil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a:pPr>
            <a:r>
              <a:rPr lang="en-US"/>
              <a:t>Maps and Globes</a:t>
            </a:r>
          </a:p>
        </c:rich>
      </c:tx>
      <c:overlay val="0"/>
    </c:title>
    <c:autoTitleDeleted val="0"/>
    <c:plotArea>
      <c:layout/>
      <c:barChart>
        <c:barDir val="bar"/>
        <c:grouping val="clustered"/>
        <c:varyColors val="0"/>
        <c:ser>
          <c:idx val="0"/>
          <c:order val="0"/>
          <c:tx>
            <c:strRef>
              <c:f>Sheet1!$C$25</c:f>
              <c:strCache>
                <c:ptCount val="1"/>
              </c:strCache>
            </c:strRef>
          </c:tx>
          <c:invertIfNegative val="0"/>
          <c:cat>
            <c:strRef>
              <c:f>Sheet1!$B$26:$B$30</c:f>
              <c:strCache>
                <c:ptCount val="5"/>
                <c:pt idx="0">
                  <c:v>Deep Cohesion</c:v>
                </c:pt>
                <c:pt idx="1">
                  <c:v>Referential Cohesion</c:v>
                </c:pt>
                <c:pt idx="2">
                  <c:v>Word Concreteness</c:v>
                </c:pt>
                <c:pt idx="3">
                  <c:v>Syntactic Simplicity</c:v>
                </c:pt>
                <c:pt idx="4">
                  <c:v>Narrativity</c:v>
                </c:pt>
              </c:strCache>
            </c:strRef>
          </c:cat>
          <c:val>
            <c:numRef>
              <c:f>Sheet1!$C$26:$C$30</c:f>
              <c:numCache>
                <c:formatCode>General</c:formatCode>
                <c:ptCount val="5"/>
                <c:pt idx="0">
                  <c:v>23.27</c:v>
                </c:pt>
                <c:pt idx="1">
                  <c:v>41.290000000000013</c:v>
                </c:pt>
                <c:pt idx="2">
                  <c:v>98.460000000000022</c:v>
                </c:pt>
                <c:pt idx="3">
                  <c:v>59.48</c:v>
                </c:pt>
                <c:pt idx="4">
                  <c:v>18.14</c:v>
                </c:pt>
              </c:numCache>
            </c:numRef>
          </c:val>
          <c:extLst>
            <c:ext xmlns:c16="http://schemas.microsoft.com/office/drawing/2014/chart" uri="{C3380CC4-5D6E-409C-BE32-E72D297353CC}">
              <c16:uniqueId val="{00000000-11F3-40C3-A3D9-62A1DEFA723B}"/>
            </c:ext>
          </c:extLst>
        </c:ser>
        <c:dLbls>
          <c:showLegendKey val="0"/>
          <c:showVal val="0"/>
          <c:showCatName val="0"/>
          <c:showSerName val="0"/>
          <c:showPercent val="0"/>
          <c:showBubbleSize val="0"/>
        </c:dLbls>
        <c:gapWidth val="150"/>
        <c:axId val="1821060784"/>
        <c:axId val="1821061328"/>
      </c:barChart>
      <c:catAx>
        <c:axId val="1821060784"/>
        <c:scaling>
          <c:orientation val="minMax"/>
        </c:scaling>
        <c:delete val="0"/>
        <c:axPos val="l"/>
        <c:numFmt formatCode="General" sourceLinked="0"/>
        <c:majorTickMark val="out"/>
        <c:minorTickMark val="none"/>
        <c:tickLblPos val="nextTo"/>
        <c:crossAx val="1821061328"/>
        <c:crosses val="autoZero"/>
        <c:auto val="1"/>
        <c:lblAlgn val="ctr"/>
        <c:lblOffset val="100"/>
        <c:noMultiLvlLbl val="0"/>
      </c:catAx>
      <c:valAx>
        <c:axId val="1821061328"/>
        <c:scaling>
          <c:orientation val="minMax"/>
          <c:max val="100"/>
        </c:scaling>
        <c:delete val="0"/>
        <c:axPos val="b"/>
        <c:majorGridlines/>
        <c:title>
          <c:tx>
            <c:rich>
              <a:bodyPr/>
              <a:lstStyle/>
              <a:p>
                <a:pPr>
                  <a:defRPr/>
                </a:pPr>
                <a:r>
                  <a:rPr lang="en-US"/>
                  <a:t>Percentiles</a:t>
                </a:r>
              </a:p>
            </c:rich>
          </c:tx>
          <c:overlay val="0"/>
        </c:title>
        <c:numFmt formatCode="General" sourceLinked="1"/>
        <c:majorTickMark val="out"/>
        <c:minorTickMark val="none"/>
        <c:tickLblPos val="nextTo"/>
        <c:crossAx val="1821060784"/>
        <c:crosses val="autoZero"/>
        <c:crossBetween val="between"/>
      </c:valAx>
    </c:plotArea>
    <c:plotVisOnly val="1"/>
    <c:dispBlanksAs val="gap"/>
    <c:showDLblsOverMax val="0"/>
  </c:chart>
  <c:spPr>
    <a:solidFill>
      <a:srgbClr val="C00000"/>
    </a:solidFill>
  </c:spPr>
  <c:txPr>
    <a:bodyPr/>
    <a:lstStyle/>
    <a:p>
      <a:pPr>
        <a:defRPr>
          <a:solidFill>
            <a:schemeClr val="bg1"/>
          </a:solidFill>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a:pPr>
            <a:r>
              <a:rPr lang="en-US"/>
              <a:t>How the Camel Got His Hump Back</a:t>
            </a:r>
          </a:p>
        </c:rich>
      </c:tx>
      <c:overlay val="0"/>
    </c:title>
    <c:autoTitleDeleted val="0"/>
    <c:plotArea>
      <c:layout/>
      <c:barChart>
        <c:barDir val="bar"/>
        <c:grouping val="clustered"/>
        <c:varyColors val="0"/>
        <c:ser>
          <c:idx val="0"/>
          <c:order val="0"/>
          <c:tx>
            <c:strRef>
              <c:f>Sheet1!$F$25</c:f>
              <c:strCache>
                <c:ptCount val="1"/>
              </c:strCache>
            </c:strRef>
          </c:tx>
          <c:invertIfNegative val="0"/>
          <c:cat>
            <c:strRef>
              <c:f>Sheet1!$E$26:$E$30</c:f>
              <c:strCache>
                <c:ptCount val="5"/>
                <c:pt idx="0">
                  <c:v>Deep Cohesion</c:v>
                </c:pt>
                <c:pt idx="1">
                  <c:v>Referential Cohesion</c:v>
                </c:pt>
                <c:pt idx="2">
                  <c:v>Word Concreteness</c:v>
                </c:pt>
                <c:pt idx="3">
                  <c:v>Syntactic Simplicity</c:v>
                </c:pt>
                <c:pt idx="4">
                  <c:v>Narrativity</c:v>
                </c:pt>
              </c:strCache>
            </c:strRef>
          </c:cat>
          <c:val>
            <c:numRef>
              <c:f>Sheet1!$F$26:$F$30</c:f>
              <c:numCache>
                <c:formatCode>General</c:formatCode>
                <c:ptCount val="5"/>
                <c:pt idx="0">
                  <c:v>98.169999999999973</c:v>
                </c:pt>
                <c:pt idx="1">
                  <c:v>87.29</c:v>
                </c:pt>
                <c:pt idx="2">
                  <c:v>37.450000000000003</c:v>
                </c:pt>
                <c:pt idx="3">
                  <c:v>9.68</c:v>
                </c:pt>
                <c:pt idx="4">
                  <c:v>96.710000000000022</c:v>
                </c:pt>
              </c:numCache>
            </c:numRef>
          </c:val>
          <c:extLst>
            <c:ext xmlns:c16="http://schemas.microsoft.com/office/drawing/2014/chart" uri="{C3380CC4-5D6E-409C-BE32-E72D297353CC}">
              <c16:uniqueId val="{00000000-2CCC-4F19-AADF-97C8BF6ABD86}"/>
            </c:ext>
          </c:extLst>
        </c:ser>
        <c:dLbls>
          <c:showLegendKey val="0"/>
          <c:showVal val="0"/>
          <c:showCatName val="0"/>
          <c:showSerName val="0"/>
          <c:showPercent val="0"/>
          <c:showBubbleSize val="0"/>
        </c:dLbls>
        <c:gapWidth val="150"/>
        <c:axId val="1821063504"/>
        <c:axId val="1821064048"/>
      </c:barChart>
      <c:catAx>
        <c:axId val="1821063504"/>
        <c:scaling>
          <c:orientation val="minMax"/>
        </c:scaling>
        <c:delete val="0"/>
        <c:axPos val="l"/>
        <c:numFmt formatCode="General" sourceLinked="0"/>
        <c:majorTickMark val="out"/>
        <c:minorTickMark val="none"/>
        <c:tickLblPos val="nextTo"/>
        <c:crossAx val="1821064048"/>
        <c:crosses val="autoZero"/>
        <c:auto val="1"/>
        <c:lblAlgn val="ctr"/>
        <c:lblOffset val="100"/>
        <c:noMultiLvlLbl val="0"/>
      </c:catAx>
      <c:valAx>
        <c:axId val="1821064048"/>
        <c:scaling>
          <c:orientation val="minMax"/>
          <c:max val="100"/>
        </c:scaling>
        <c:delete val="0"/>
        <c:axPos val="b"/>
        <c:majorGridlines/>
        <c:title>
          <c:tx>
            <c:rich>
              <a:bodyPr/>
              <a:lstStyle/>
              <a:p>
                <a:pPr>
                  <a:defRPr/>
                </a:pPr>
                <a:r>
                  <a:rPr lang="en-US"/>
                  <a:t>Percentiles</a:t>
                </a:r>
              </a:p>
            </c:rich>
          </c:tx>
          <c:overlay val="0"/>
        </c:title>
        <c:numFmt formatCode="General" sourceLinked="1"/>
        <c:majorTickMark val="out"/>
        <c:minorTickMark val="none"/>
        <c:tickLblPos val="nextTo"/>
        <c:crossAx val="1821063504"/>
        <c:crosses val="autoZero"/>
        <c:crossBetween val="between"/>
      </c:valAx>
    </c:plotArea>
    <c:plotVisOnly val="1"/>
    <c:dispBlanksAs val="gap"/>
    <c:showDLblsOverMax val="0"/>
  </c:chart>
  <c:spPr>
    <a:solidFill>
      <a:srgbClr val="C00000"/>
    </a:solidFill>
  </c:spPr>
  <c:txPr>
    <a:bodyPr/>
    <a:lstStyle/>
    <a:p>
      <a:pPr>
        <a:defRPr>
          <a:solidFill>
            <a:schemeClr val="bg1"/>
          </a:solidFill>
        </a:defRPr>
      </a:pPr>
      <a:endParaRPr lang="en-US"/>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1689CB-AADD-4D23-9413-DCBEA994EC5A}"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AF2FDDF1-319D-4EA1-AFDD-7FDFF465A9D8}">
      <dgm:prSet phldrT="[Text]"/>
      <dgm:spPr/>
      <dgm:t>
        <a:bodyPr/>
        <a:lstStyle/>
        <a:p>
          <a:r>
            <a:rPr lang="zh-CN" altLang="en-US" dirty="0"/>
            <a:t>文</a:t>
          </a:r>
          <a:endParaRPr lang="en-US" dirty="0"/>
        </a:p>
      </dgm:t>
    </dgm:pt>
    <dgm:pt modelId="{557CC829-034F-4107-9124-86FBA8478D42}" type="parTrans" cxnId="{DDB54BAE-335B-4F11-9FE7-2BEC9AC577F8}">
      <dgm:prSet/>
      <dgm:spPr/>
      <dgm:t>
        <a:bodyPr/>
        <a:lstStyle/>
        <a:p>
          <a:endParaRPr lang="en-US"/>
        </a:p>
      </dgm:t>
    </dgm:pt>
    <dgm:pt modelId="{54E80D54-1D37-4A7C-B443-BFE4761BE39A}" type="sibTrans" cxnId="{DDB54BAE-335B-4F11-9FE7-2BEC9AC577F8}">
      <dgm:prSet/>
      <dgm:spPr/>
      <dgm:t>
        <a:bodyPr/>
        <a:lstStyle/>
        <a:p>
          <a:endParaRPr lang="en-US"/>
        </a:p>
      </dgm:t>
    </dgm:pt>
    <dgm:pt modelId="{464ECC3F-EF6C-419F-ACD0-AC1E49F22AE8}">
      <dgm:prSet phldrT="[Text]"/>
      <dgm:spPr/>
      <dgm:t>
        <a:bodyPr/>
        <a:lstStyle/>
        <a:p>
          <a:r>
            <a:rPr lang="zh-CN" altLang="en-US" dirty="0"/>
            <a:t>我</a:t>
          </a:r>
          <a:endParaRPr lang="en-US" dirty="0"/>
        </a:p>
      </dgm:t>
    </dgm:pt>
    <dgm:pt modelId="{C45068CB-1EB0-4125-BF45-4F49D07AE476}" type="parTrans" cxnId="{2CBAABF0-EB1A-4B28-8DE7-92D5248E6C56}">
      <dgm:prSet/>
      <dgm:spPr/>
      <dgm:t>
        <a:bodyPr/>
        <a:lstStyle/>
        <a:p>
          <a:endParaRPr lang="en-US"/>
        </a:p>
      </dgm:t>
    </dgm:pt>
    <dgm:pt modelId="{1150FCB4-00FA-4E97-9577-E4009ADB3EC8}" type="sibTrans" cxnId="{2CBAABF0-EB1A-4B28-8DE7-92D5248E6C56}">
      <dgm:prSet/>
      <dgm:spPr/>
      <dgm:t>
        <a:bodyPr/>
        <a:lstStyle/>
        <a:p>
          <a:endParaRPr lang="en-US"/>
        </a:p>
      </dgm:t>
    </dgm:pt>
    <dgm:pt modelId="{52FA454E-CDC5-4011-841D-7EF27F2438E9}">
      <dgm:prSet phldrT="[Text]"/>
      <dgm:spPr/>
      <dgm:t>
        <a:bodyPr/>
        <a:lstStyle/>
        <a:p>
          <a:r>
            <a:rPr lang="zh-CN" altLang="en-US" dirty="0"/>
            <a:t>物</a:t>
          </a:r>
          <a:endParaRPr lang="en-US" dirty="0"/>
        </a:p>
      </dgm:t>
    </dgm:pt>
    <dgm:pt modelId="{B66B6DA8-C3EE-48BD-8445-262F81F797B6}" type="parTrans" cxnId="{539E465E-2C85-435A-A7AA-04CD517846E8}">
      <dgm:prSet/>
      <dgm:spPr/>
      <dgm:t>
        <a:bodyPr/>
        <a:lstStyle/>
        <a:p>
          <a:endParaRPr lang="en-US"/>
        </a:p>
      </dgm:t>
    </dgm:pt>
    <dgm:pt modelId="{F6ED12EE-6057-4529-8EF9-14DC47618CAE}" type="sibTrans" cxnId="{539E465E-2C85-435A-A7AA-04CD517846E8}">
      <dgm:prSet/>
      <dgm:spPr/>
      <dgm:t>
        <a:bodyPr/>
        <a:lstStyle/>
        <a:p>
          <a:endParaRPr lang="en-US"/>
        </a:p>
      </dgm:t>
    </dgm:pt>
    <dgm:pt modelId="{C4BB5646-3703-4A1F-852F-C4BA05267E41}" type="pres">
      <dgm:prSet presAssocID="{4A1689CB-AADD-4D23-9413-DCBEA994EC5A}" presName="cycle" presStyleCnt="0">
        <dgm:presLayoutVars>
          <dgm:dir/>
          <dgm:resizeHandles val="exact"/>
        </dgm:presLayoutVars>
      </dgm:prSet>
      <dgm:spPr/>
    </dgm:pt>
    <dgm:pt modelId="{7413789A-0083-45E7-89B1-6592B4E191E8}" type="pres">
      <dgm:prSet presAssocID="{AF2FDDF1-319D-4EA1-AFDD-7FDFF465A9D8}" presName="node" presStyleLbl="node1" presStyleIdx="0" presStyleCnt="3">
        <dgm:presLayoutVars>
          <dgm:bulletEnabled val="1"/>
        </dgm:presLayoutVars>
      </dgm:prSet>
      <dgm:spPr/>
    </dgm:pt>
    <dgm:pt modelId="{F643E9D8-7F46-45E2-8885-796EEE581ABA}" type="pres">
      <dgm:prSet presAssocID="{54E80D54-1D37-4A7C-B443-BFE4761BE39A}" presName="sibTrans" presStyleLbl="sibTrans2D1" presStyleIdx="0" presStyleCnt="3"/>
      <dgm:spPr/>
    </dgm:pt>
    <dgm:pt modelId="{DFF40934-44A1-4F6B-9C99-77CFA0D92F61}" type="pres">
      <dgm:prSet presAssocID="{54E80D54-1D37-4A7C-B443-BFE4761BE39A}" presName="connectorText" presStyleLbl="sibTrans2D1" presStyleIdx="0" presStyleCnt="3"/>
      <dgm:spPr/>
    </dgm:pt>
    <dgm:pt modelId="{89BC3EC5-0F3C-4533-BC51-1F05265F3163}" type="pres">
      <dgm:prSet presAssocID="{464ECC3F-EF6C-419F-ACD0-AC1E49F22AE8}" presName="node" presStyleLbl="node1" presStyleIdx="1" presStyleCnt="3">
        <dgm:presLayoutVars>
          <dgm:bulletEnabled val="1"/>
        </dgm:presLayoutVars>
      </dgm:prSet>
      <dgm:spPr/>
    </dgm:pt>
    <dgm:pt modelId="{DD90E752-936D-49CF-B42D-D9F12C507865}" type="pres">
      <dgm:prSet presAssocID="{1150FCB4-00FA-4E97-9577-E4009ADB3EC8}" presName="sibTrans" presStyleLbl="sibTrans2D1" presStyleIdx="1" presStyleCnt="3"/>
      <dgm:spPr/>
    </dgm:pt>
    <dgm:pt modelId="{2C49D4CB-AD04-484A-9751-E458B5B47839}" type="pres">
      <dgm:prSet presAssocID="{1150FCB4-00FA-4E97-9577-E4009ADB3EC8}" presName="connectorText" presStyleLbl="sibTrans2D1" presStyleIdx="1" presStyleCnt="3"/>
      <dgm:spPr/>
    </dgm:pt>
    <dgm:pt modelId="{AF265906-5C8D-4FC6-AFB8-BFC38F623962}" type="pres">
      <dgm:prSet presAssocID="{52FA454E-CDC5-4011-841D-7EF27F2438E9}" presName="node" presStyleLbl="node1" presStyleIdx="2" presStyleCnt="3">
        <dgm:presLayoutVars>
          <dgm:bulletEnabled val="1"/>
        </dgm:presLayoutVars>
      </dgm:prSet>
      <dgm:spPr/>
    </dgm:pt>
    <dgm:pt modelId="{B57F3FBC-36AC-45F9-A6AA-06F45A37D460}" type="pres">
      <dgm:prSet presAssocID="{F6ED12EE-6057-4529-8EF9-14DC47618CAE}" presName="sibTrans" presStyleLbl="sibTrans2D1" presStyleIdx="2" presStyleCnt="3"/>
      <dgm:spPr/>
    </dgm:pt>
    <dgm:pt modelId="{1E2E5DCE-34BF-4183-B29E-21FB8781F36F}" type="pres">
      <dgm:prSet presAssocID="{F6ED12EE-6057-4529-8EF9-14DC47618CAE}" presName="connectorText" presStyleLbl="sibTrans2D1" presStyleIdx="2" presStyleCnt="3"/>
      <dgm:spPr/>
    </dgm:pt>
  </dgm:ptLst>
  <dgm:cxnLst>
    <dgm:cxn modelId="{F1F93413-4A7E-491D-A24F-85D93FF78F72}" type="presOf" srcId="{464ECC3F-EF6C-419F-ACD0-AC1E49F22AE8}" destId="{89BC3EC5-0F3C-4533-BC51-1F05265F3163}" srcOrd="0" destOrd="0" presId="urn:microsoft.com/office/officeart/2005/8/layout/cycle2"/>
    <dgm:cxn modelId="{EEF3EE5C-71B8-44F3-8E36-B62934F2A583}" type="presOf" srcId="{54E80D54-1D37-4A7C-B443-BFE4761BE39A}" destId="{DFF40934-44A1-4F6B-9C99-77CFA0D92F61}" srcOrd="1" destOrd="0" presId="urn:microsoft.com/office/officeart/2005/8/layout/cycle2"/>
    <dgm:cxn modelId="{539E465E-2C85-435A-A7AA-04CD517846E8}" srcId="{4A1689CB-AADD-4D23-9413-DCBEA994EC5A}" destId="{52FA454E-CDC5-4011-841D-7EF27F2438E9}" srcOrd="2" destOrd="0" parTransId="{B66B6DA8-C3EE-48BD-8445-262F81F797B6}" sibTransId="{F6ED12EE-6057-4529-8EF9-14DC47618CAE}"/>
    <dgm:cxn modelId="{03C7C860-560B-4526-A35D-EF473683B125}" type="presOf" srcId="{AF2FDDF1-319D-4EA1-AFDD-7FDFF465A9D8}" destId="{7413789A-0083-45E7-89B1-6592B4E191E8}" srcOrd="0" destOrd="0" presId="urn:microsoft.com/office/officeart/2005/8/layout/cycle2"/>
    <dgm:cxn modelId="{BFEFC06D-8EF3-4366-837F-1E3B65C57F91}" type="presOf" srcId="{F6ED12EE-6057-4529-8EF9-14DC47618CAE}" destId="{1E2E5DCE-34BF-4183-B29E-21FB8781F36F}" srcOrd="1" destOrd="0" presId="urn:microsoft.com/office/officeart/2005/8/layout/cycle2"/>
    <dgm:cxn modelId="{6AF62D77-491F-4E33-855C-54F52AAA8BD0}" type="presOf" srcId="{F6ED12EE-6057-4529-8EF9-14DC47618CAE}" destId="{B57F3FBC-36AC-45F9-A6AA-06F45A37D460}" srcOrd="0" destOrd="0" presId="urn:microsoft.com/office/officeart/2005/8/layout/cycle2"/>
    <dgm:cxn modelId="{DDB54BAE-335B-4F11-9FE7-2BEC9AC577F8}" srcId="{4A1689CB-AADD-4D23-9413-DCBEA994EC5A}" destId="{AF2FDDF1-319D-4EA1-AFDD-7FDFF465A9D8}" srcOrd="0" destOrd="0" parTransId="{557CC829-034F-4107-9124-86FBA8478D42}" sibTransId="{54E80D54-1D37-4A7C-B443-BFE4761BE39A}"/>
    <dgm:cxn modelId="{1FD204D5-7DD1-46BC-8071-8F653B12FBCA}" type="presOf" srcId="{1150FCB4-00FA-4E97-9577-E4009ADB3EC8}" destId="{DD90E752-936D-49CF-B42D-D9F12C507865}" srcOrd="0" destOrd="0" presId="urn:microsoft.com/office/officeart/2005/8/layout/cycle2"/>
    <dgm:cxn modelId="{70F9E8E1-D00C-4761-9E69-4D031CA15531}" type="presOf" srcId="{4A1689CB-AADD-4D23-9413-DCBEA994EC5A}" destId="{C4BB5646-3703-4A1F-852F-C4BA05267E41}" srcOrd="0" destOrd="0" presId="urn:microsoft.com/office/officeart/2005/8/layout/cycle2"/>
    <dgm:cxn modelId="{0930ACEE-3918-418F-A56C-CDE1B320B33B}" type="presOf" srcId="{52FA454E-CDC5-4011-841D-7EF27F2438E9}" destId="{AF265906-5C8D-4FC6-AFB8-BFC38F623962}" srcOrd="0" destOrd="0" presId="urn:microsoft.com/office/officeart/2005/8/layout/cycle2"/>
    <dgm:cxn modelId="{2CBAABF0-EB1A-4B28-8DE7-92D5248E6C56}" srcId="{4A1689CB-AADD-4D23-9413-DCBEA994EC5A}" destId="{464ECC3F-EF6C-419F-ACD0-AC1E49F22AE8}" srcOrd="1" destOrd="0" parTransId="{C45068CB-1EB0-4125-BF45-4F49D07AE476}" sibTransId="{1150FCB4-00FA-4E97-9577-E4009ADB3EC8}"/>
    <dgm:cxn modelId="{93E400F4-7A4B-47F2-A513-6CAA3928E745}" type="presOf" srcId="{54E80D54-1D37-4A7C-B443-BFE4761BE39A}" destId="{F643E9D8-7F46-45E2-8885-796EEE581ABA}" srcOrd="0" destOrd="0" presId="urn:microsoft.com/office/officeart/2005/8/layout/cycle2"/>
    <dgm:cxn modelId="{3D155CF8-AEF5-4DB4-9EDD-2EA4D41B2155}" type="presOf" srcId="{1150FCB4-00FA-4E97-9577-E4009ADB3EC8}" destId="{2C49D4CB-AD04-484A-9751-E458B5B47839}" srcOrd="1" destOrd="0" presId="urn:microsoft.com/office/officeart/2005/8/layout/cycle2"/>
    <dgm:cxn modelId="{47D08A18-2191-4F96-BDF5-3C0184E341C2}" type="presParOf" srcId="{C4BB5646-3703-4A1F-852F-C4BA05267E41}" destId="{7413789A-0083-45E7-89B1-6592B4E191E8}" srcOrd="0" destOrd="0" presId="urn:microsoft.com/office/officeart/2005/8/layout/cycle2"/>
    <dgm:cxn modelId="{F357C861-0894-45FF-9581-905E89CB3C00}" type="presParOf" srcId="{C4BB5646-3703-4A1F-852F-C4BA05267E41}" destId="{F643E9D8-7F46-45E2-8885-796EEE581ABA}" srcOrd="1" destOrd="0" presId="urn:microsoft.com/office/officeart/2005/8/layout/cycle2"/>
    <dgm:cxn modelId="{76F5F970-F269-47F2-B0F2-5BE870CC4C36}" type="presParOf" srcId="{F643E9D8-7F46-45E2-8885-796EEE581ABA}" destId="{DFF40934-44A1-4F6B-9C99-77CFA0D92F61}" srcOrd="0" destOrd="0" presId="urn:microsoft.com/office/officeart/2005/8/layout/cycle2"/>
    <dgm:cxn modelId="{48DAF217-1C01-46DE-A305-FFF7774FA15A}" type="presParOf" srcId="{C4BB5646-3703-4A1F-852F-C4BA05267E41}" destId="{89BC3EC5-0F3C-4533-BC51-1F05265F3163}" srcOrd="2" destOrd="0" presId="urn:microsoft.com/office/officeart/2005/8/layout/cycle2"/>
    <dgm:cxn modelId="{96EE8BB0-BFF8-4896-A0C1-6ADABFC80603}" type="presParOf" srcId="{C4BB5646-3703-4A1F-852F-C4BA05267E41}" destId="{DD90E752-936D-49CF-B42D-D9F12C507865}" srcOrd="3" destOrd="0" presId="urn:microsoft.com/office/officeart/2005/8/layout/cycle2"/>
    <dgm:cxn modelId="{03C53145-87C3-4B0C-B5D3-46E9F50358D9}" type="presParOf" srcId="{DD90E752-936D-49CF-B42D-D9F12C507865}" destId="{2C49D4CB-AD04-484A-9751-E458B5B47839}" srcOrd="0" destOrd="0" presId="urn:microsoft.com/office/officeart/2005/8/layout/cycle2"/>
    <dgm:cxn modelId="{2A27DBB8-BE69-4543-B35C-AAEA886C1196}" type="presParOf" srcId="{C4BB5646-3703-4A1F-852F-C4BA05267E41}" destId="{AF265906-5C8D-4FC6-AFB8-BFC38F623962}" srcOrd="4" destOrd="0" presId="urn:microsoft.com/office/officeart/2005/8/layout/cycle2"/>
    <dgm:cxn modelId="{5E88CD5E-59EF-4EC8-AAE9-A916C5F9C817}" type="presParOf" srcId="{C4BB5646-3703-4A1F-852F-C4BA05267E41}" destId="{B57F3FBC-36AC-45F9-A6AA-06F45A37D460}" srcOrd="5" destOrd="0" presId="urn:microsoft.com/office/officeart/2005/8/layout/cycle2"/>
    <dgm:cxn modelId="{EE28559F-59CC-40CC-A72A-76D3C4A1FFD7}" type="presParOf" srcId="{B57F3FBC-36AC-45F9-A6AA-06F45A37D460}" destId="{1E2E5DCE-34BF-4183-B29E-21FB8781F36F}" srcOrd="0" destOrd="0" presId="urn:microsoft.com/office/officeart/2005/8/layout/cycle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13789A-0083-45E7-89B1-6592B4E191E8}">
      <dsp:nvSpPr>
        <dsp:cNvPr id="0" name=""/>
        <dsp:cNvSpPr/>
      </dsp:nvSpPr>
      <dsp:spPr>
        <a:xfrm>
          <a:off x="2165505" y="277"/>
          <a:ext cx="926789" cy="92678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46990" rIns="46990" bIns="46990" numCol="1" spcCol="1270" anchor="ctr" anchorCtr="0">
          <a:noAutofit/>
        </a:bodyPr>
        <a:lstStyle/>
        <a:p>
          <a:pPr marL="0" lvl="0" indent="0" algn="ctr" defTabSz="1644650">
            <a:lnSpc>
              <a:spcPct val="90000"/>
            </a:lnSpc>
            <a:spcBef>
              <a:spcPct val="0"/>
            </a:spcBef>
            <a:spcAft>
              <a:spcPct val="35000"/>
            </a:spcAft>
            <a:buNone/>
          </a:pPr>
          <a:r>
            <a:rPr lang="zh-CN" altLang="en-US" sz="3700" kern="1200" dirty="0"/>
            <a:t>文</a:t>
          </a:r>
          <a:endParaRPr lang="en-US" sz="3700" kern="1200" dirty="0"/>
        </a:p>
      </dsp:txBody>
      <dsp:txXfrm>
        <a:off x="2301230" y="136002"/>
        <a:ext cx="655339" cy="655339"/>
      </dsp:txXfrm>
    </dsp:sp>
    <dsp:sp modelId="{F643E9D8-7F46-45E2-8885-796EEE581ABA}">
      <dsp:nvSpPr>
        <dsp:cNvPr id="0" name=""/>
        <dsp:cNvSpPr/>
      </dsp:nvSpPr>
      <dsp:spPr>
        <a:xfrm rot="3600000">
          <a:off x="2850110" y="904349"/>
          <a:ext cx="247019" cy="31279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2868637" y="934818"/>
        <a:ext cx="172913" cy="187675"/>
      </dsp:txXfrm>
    </dsp:sp>
    <dsp:sp modelId="{89BC3EC5-0F3C-4533-BC51-1F05265F3163}">
      <dsp:nvSpPr>
        <dsp:cNvPr id="0" name=""/>
        <dsp:cNvSpPr/>
      </dsp:nvSpPr>
      <dsp:spPr>
        <a:xfrm>
          <a:off x="2861937" y="1206533"/>
          <a:ext cx="926789" cy="92678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46990" rIns="46990" bIns="46990" numCol="1" spcCol="1270" anchor="ctr" anchorCtr="0">
          <a:noAutofit/>
        </a:bodyPr>
        <a:lstStyle/>
        <a:p>
          <a:pPr marL="0" lvl="0" indent="0" algn="ctr" defTabSz="1644650">
            <a:lnSpc>
              <a:spcPct val="90000"/>
            </a:lnSpc>
            <a:spcBef>
              <a:spcPct val="0"/>
            </a:spcBef>
            <a:spcAft>
              <a:spcPct val="35000"/>
            </a:spcAft>
            <a:buNone/>
          </a:pPr>
          <a:r>
            <a:rPr lang="zh-CN" altLang="en-US" sz="3700" kern="1200" dirty="0"/>
            <a:t>我</a:t>
          </a:r>
          <a:endParaRPr lang="en-US" sz="3700" kern="1200" dirty="0"/>
        </a:p>
      </dsp:txBody>
      <dsp:txXfrm>
        <a:off x="2997662" y="1342258"/>
        <a:ext cx="655339" cy="655339"/>
      </dsp:txXfrm>
    </dsp:sp>
    <dsp:sp modelId="{DD90E752-936D-49CF-B42D-D9F12C507865}">
      <dsp:nvSpPr>
        <dsp:cNvPr id="0" name=""/>
        <dsp:cNvSpPr/>
      </dsp:nvSpPr>
      <dsp:spPr>
        <a:xfrm rot="10800000">
          <a:off x="2512381" y="1513532"/>
          <a:ext cx="247019" cy="31279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rot="10800000">
        <a:off x="2586487" y="1576090"/>
        <a:ext cx="172913" cy="187675"/>
      </dsp:txXfrm>
    </dsp:sp>
    <dsp:sp modelId="{AF265906-5C8D-4FC6-AFB8-BFC38F623962}">
      <dsp:nvSpPr>
        <dsp:cNvPr id="0" name=""/>
        <dsp:cNvSpPr/>
      </dsp:nvSpPr>
      <dsp:spPr>
        <a:xfrm>
          <a:off x="1469072" y="1206533"/>
          <a:ext cx="926789" cy="92678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46990" rIns="46990" bIns="46990" numCol="1" spcCol="1270" anchor="ctr" anchorCtr="0">
          <a:noAutofit/>
        </a:bodyPr>
        <a:lstStyle/>
        <a:p>
          <a:pPr marL="0" lvl="0" indent="0" algn="ctr" defTabSz="1644650">
            <a:lnSpc>
              <a:spcPct val="90000"/>
            </a:lnSpc>
            <a:spcBef>
              <a:spcPct val="0"/>
            </a:spcBef>
            <a:spcAft>
              <a:spcPct val="35000"/>
            </a:spcAft>
            <a:buNone/>
          </a:pPr>
          <a:r>
            <a:rPr lang="zh-CN" altLang="en-US" sz="3700" kern="1200" dirty="0"/>
            <a:t>物</a:t>
          </a:r>
          <a:endParaRPr lang="en-US" sz="3700" kern="1200" dirty="0"/>
        </a:p>
      </dsp:txBody>
      <dsp:txXfrm>
        <a:off x="1604797" y="1342258"/>
        <a:ext cx="655339" cy="655339"/>
      </dsp:txXfrm>
    </dsp:sp>
    <dsp:sp modelId="{B57F3FBC-36AC-45F9-A6AA-06F45A37D460}">
      <dsp:nvSpPr>
        <dsp:cNvPr id="0" name=""/>
        <dsp:cNvSpPr/>
      </dsp:nvSpPr>
      <dsp:spPr>
        <a:xfrm rot="18000000">
          <a:off x="2153678" y="916458"/>
          <a:ext cx="247019" cy="31279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2172205" y="1011105"/>
        <a:ext cx="172913" cy="187675"/>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image" Target="../media/image3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59C9BE-FC5D-4DAE-A0C1-A8F53F68A4B0}" type="datetimeFigureOut">
              <a:rPr lang="en-US" smtClean="0"/>
              <a:t>10/11/2018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1CE3D6-F703-48C3-B57B-C839D0C13002}" type="slidenum">
              <a:rPr lang="en-US" smtClean="0"/>
              <a:t>‹#›</a:t>
            </a:fld>
            <a:endParaRPr lang="en-US"/>
          </a:p>
        </p:txBody>
      </p:sp>
    </p:spTree>
    <p:extLst>
      <p:ext uri="{BB962C8B-B14F-4D97-AF65-F5344CB8AC3E}">
        <p14:creationId xmlns:p14="http://schemas.microsoft.com/office/powerpoint/2010/main" val="29141286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1CE3D6-F703-48C3-B57B-C839D0C13002}" type="slidenum">
              <a:rPr lang="en-US" smtClean="0"/>
              <a:t>1</a:t>
            </a:fld>
            <a:endParaRPr lang="en-US"/>
          </a:p>
        </p:txBody>
      </p:sp>
    </p:spTree>
    <p:extLst>
      <p:ext uri="{BB962C8B-B14F-4D97-AF65-F5344CB8AC3E}">
        <p14:creationId xmlns:p14="http://schemas.microsoft.com/office/powerpoint/2010/main" val="31004261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1CE3D6-F703-48C3-B57B-C839D0C13002}" type="slidenum">
              <a:rPr lang="en-US" smtClean="0"/>
              <a:t>17</a:t>
            </a:fld>
            <a:endParaRPr lang="en-US"/>
          </a:p>
        </p:txBody>
      </p:sp>
    </p:spTree>
    <p:extLst>
      <p:ext uri="{BB962C8B-B14F-4D97-AF65-F5344CB8AC3E}">
        <p14:creationId xmlns:p14="http://schemas.microsoft.com/office/powerpoint/2010/main" val="42252418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1CE3D6-F703-48C3-B57B-C839D0C13002}" type="slidenum">
              <a:rPr lang="en-US" smtClean="0"/>
              <a:t>27</a:t>
            </a:fld>
            <a:endParaRPr lang="en-US"/>
          </a:p>
        </p:txBody>
      </p:sp>
    </p:spTree>
    <p:extLst>
      <p:ext uri="{BB962C8B-B14F-4D97-AF65-F5344CB8AC3E}">
        <p14:creationId xmlns:p14="http://schemas.microsoft.com/office/powerpoint/2010/main" val="24371497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1CE3D6-F703-48C3-B57B-C839D0C130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712735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1CE3D6-F703-48C3-B57B-C839D0C130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974407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1CE3D6-F703-48C3-B57B-C839D0C130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969950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1CE3D6-F703-48C3-B57B-C839D0C130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534697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1CE3D6-F703-48C3-B57B-C839D0C130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442938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plot of the rank versus frequency for the first 10 million words in 30 </a:t>
            </a:r>
            <a:r>
              <a:rPr lang="en-US" dirty="0" err="1"/>
              <a:t>Wikipedias</a:t>
            </a:r>
            <a:r>
              <a:rPr lang="en-US" dirty="0"/>
              <a:t> (dumps from October 2015) in a log-log scale.</a:t>
            </a:r>
          </a:p>
        </p:txBody>
      </p:sp>
      <p:sp>
        <p:nvSpPr>
          <p:cNvPr id="4" name="Slide Number Placeholder 3"/>
          <p:cNvSpPr>
            <a:spLocks noGrp="1"/>
          </p:cNvSpPr>
          <p:nvPr>
            <p:ph type="sldNum" sz="quarter" idx="5"/>
          </p:nvPr>
        </p:nvSpPr>
        <p:spPr/>
        <p:txBody>
          <a:bodyPr/>
          <a:lstStyle/>
          <a:p>
            <a:fld id="{AA1CE3D6-F703-48C3-B57B-C839D0C13002}" type="slidenum">
              <a:rPr lang="en-US" smtClean="0"/>
              <a:t>41</a:t>
            </a:fld>
            <a:endParaRPr lang="en-US"/>
          </a:p>
        </p:txBody>
      </p:sp>
    </p:spTree>
    <p:extLst>
      <p:ext uri="{BB962C8B-B14F-4D97-AF65-F5344CB8AC3E}">
        <p14:creationId xmlns:p14="http://schemas.microsoft.com/office/powerpoint/2010/main" val="16929342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1CE3D6-F703-48C3-B57B-C839D0C130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855037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1CE3D6-F703-48C3-B57B-C839D0C130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31806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1CE3D6-F703-48C3-B57B-C839D0C13002}" type="slidenum">
              <a:rPr lang="en-US" smtClean="0"/>
              <a:t>4</a:t>
            </a:fld>
            <a:endParaRPr lang="en-US"/>
          </a:p>
        </p:txBody>
      </p:sp>
    </p:spTree>
    <p:extLst>
      <p:ext uri="{BB962C8B-B14F-4D97-AF65-F5344CB8AC3E}">
        <p14:creationId xmlns:p14="http://schemas.microsoft.com/office/powerpoint/2010/main" val="22642156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1CE3D6-F703-48C3-B57B-C839D0C130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945458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1CE3D6-F703-48C3-B57B-C839D0C130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768398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1CE3D6-F703-48C3-B57B-C839D0C130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645333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1CE3D6-F703-48C3-B57B-C839D0C130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676410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1CE3D6-F703-48C3-B57B-C839D0C130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129722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1CE3D6-F703-48C3-B57B-C839D0C130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836002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1CE3D6-F703-48C3-B57B-C839D0C130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995113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1CE3D6-F703-48C3-B57B-C839D0C130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807045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1CE3D6-F703-48C3-B57B-C839D0C130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496133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1CE3D6-F703-48C3-B57B-C839D0C130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990555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1CE3D6-F703-48C3-B57B-C839D0C13002}" type="slidenum">
              <a:rPr lang="en-US" smtClean="0"/>
              <a:t>5</a:t>
            </a:fld>
            <a:endParaRPr lang="en-US"/>
          </a:p>
        </p:txBody>
      </p:sp>
    </p:spTree>
    <p:extLst>
      <p:ext uri="{BB962C8B-B14F-4D97-AF65-F5344CB8AC3E}">
        <p14:creationId xmlns:p14="http://schemas.microsoft.com/office/powerpoint/2010/main" val="33262069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1CE3D6-F703-48C3-B57B-C839D0C130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318652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1CE3D6-F703-48C3-B57B-C839D0C130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052183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1CE3D6-F703-48C3-B57B-C839D0C130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608755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4779074-A4D4-4FC0-9A4B-6A3916AAFE56}" type="slidenum">
              <a:rPr lang="en-US" smtClean="0">
                <a:solidFill>
                  <a:prstClr val="black"/>
                </a:solidFill>
              </a:rPr>
              <a:pPr/>
              <a:t>58</a:t>
            </a:fld>
            <a:endParaRPr lang="en-US">
              <a:solidFill>
                <a:prstClr val="black"/>
              </a:solidFill>
            </a:endParaRPr>
          </a:p>
        </p:txBody>
      </p:sp>
    </p:spTree>
    <p:extLst>
      <p:ext uri="{BB962C8B-B14F-4D97-AF65-F5344CB8AC3E}">
        <p14:creationId xmlns:p14="http://schemas.microsoft.com/office/powerpoint/2010/main" val="33754021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5275" y="8684826"/>
            <a:ext cx="2971092" cy="457711"/>
          </a:xfrm>
          <a:prstGeom prst="rect">
            <a:avLst/>
          </a:prstGeom>
          <a:ln/>
        </p:spPr>
        <p:txBody>
          <a:bodyPr/>
          <a:lstStyle/>
          <a:p>
            <a:fld id="{B0F7D768-3D93-4454-B0C9-19DA4CB6A908}" type="slidenum">
              <a:rPr lang="en-US" altLang="en-US"/>
              <a:pPr/>
              <a:t>59</a:t>
            </a:fld>
            <a:endParaRPr lang="en-US" altLang="en-US"/>
          </a:p>
        </p:txBody>
      </p:sp>
      <p:sp>
        <p:nvSpPr>
          <p:cNvPr id="814082" name="Rectangle 2"/>
          <p:cNvSpPr>
            <a:spLocks noGrp="1" noRot="1" noChangeAspect="1" noChangeArrowheads="1" noTextEdit="1"/>
          </p:cNvSpPr>
          <p:nvPr>
            <p:ph type="sldImg"/>
          </p:nvPr>
        </p:nvSpPr>
        <p:spPr>
          <a:xfrm>
            <a:off x="1143000" y="685800"/>
            <a:ext cx="4572000" cy="3429000"/>
          </a:xfrm>
          <a:ln/>
        </p:spPr>
      </p:sp>
      <p:sp>
        <p:nvSpPr>
          <p:cNvPr id="81408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2696180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5275" y="8684826"/>
            <a:ext cx="2971092" cy="457711"/>
          </a:xfrm>
          <a:prstGeom prst="rect">
            <a:avLst/>
          </a:prstGeom>
          <a:ln/>
        </p:spPr>
        <p:txBody>
          <a:bodyPr/>
          <a:lstStyle/>
          <a:p>
            <a:fld id="{4D9D60E2-2CD6-49AB-8CE1-12C88E1E8F33}" type="slidenum">
              <a:rPr lang="en-US" altLang="en-US"/>
              <a:pPr/>
              <a:t>60</a:t>
            </a:fld>
            <a:endParaRPr lang="en-US" altLang="en-US"/>
          </a:p>
        </p:txBody>
      </p:sp>
      <p:sp>
        <p:nvSpPr>
          <p:cNvPr id="795650" name="Rectangle 2"/>
          <p:cNvSpPr>
            <a:spLocks noGrp="1" noRot="1" noChangeAspect="1" noChangeArrowheads="1" noTextEdit="1"/>
          </p:cNvSpPr>
          <p:nvPr>
            <p:ph type="sldImg"/>
          </p:nvPr>
        </p:nvSpPr>
        <p:spPr>
          <a:xfrm>
            <a:off x="1143000" y="685800"/>
            <a:ext cx="4572000" cy="3429000"/>
          </a:xfrm>
          <a:ln/>
        </p:spPr>
      </p:sp>
      <p:sp>
        <p:nvSpPr>
          <p:cNvPr id="79565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8644358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1CE3D6-F703-48C3-B57B-C839D0C13002}" type="slidenum">
              <a:rPr lang="en-US" smtClean="0"/>
              <a:t>63</a:t>
            </a:fld>
            <a:endParaRPr lang="en-US"/>
          </a:p>
        </p:txBody>
      </p:sp>
    </p:spTree>
    <p:extLst>
      <p:ext uri="{BB962C8B-B14F-4D97-AF65-F5344CB8AC3E}">
        <p14:creationId xmlns:p14="http://schemas.microsoft.com/office/powerpoint/2010/main" val="36847668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1CE3D6-F703-48C3-B57B-C839D0C13002}" type="slidenum">
              <a:rPr lang="en-US" smtClean="0"/>
              <a:t>64</a:t>
            </a:fld>
            <a:endParaRPr lang="en-US"/>
          </a:p>
        </p:txBody>
      </p:sp>
    </p:spTree>
    <p:extLst>
      <p:ext uri="{BB962C8B-B14F-4D97-AF65-F5344CB8AC3E}">
        <p14:creationId xmlns:p14="http://schemas.microsoft.com/office/powerpoint/2010/main" val="160256526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1CE3D6-F703-48C3-B57B-C839D0C13002}" type="slidenum">
              <a:rPr lang="en-US" smtClean="0"/>
              <a:t>65</a:t>
            </a:fld>
            <a:endParaRPr lang="en-US"/>
          </a:p>
        </p:txBody>
      </p:sp>
    </p:spTree>
    <p:extLst>
      <p:ext uri="{BB962C8B-B14F-4D97-AF65-F5344CB8AC3E}">
        <p14:creationId xmlns:p14="http://schemas.microsoft.com/office/powerpoint/2010/main" val="178385945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1CE3D6-F703-48C3-B57B-C839D0C13002}" type="slidenum">
              <a:rPr lang="en-US" smtClean="0"/>
              <a:t>66</a:t>
            </a:fld>
            <a:endParaRPr lang="en-US"/>
          </a:p>
        </p:txBody>
      </p:sp>
    </p:spTree>
    <p:extLst>
      <p:ext uri="{BB962C8B-B14F-4D97-AF65-F5344CB8AC3E}">
        <p14:creationId xmlns:p14="http://schemas.microsoft.com/office/powerpoint/2010/main" val="20485316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this poem to demonstrate the process of text analysis. Emphasize how text is related to world.</a:t>
            </a:r>
          </a:p>
        </p:txBody>
      </p:sp>
      <p:sp>
        <p:nvSpPr>
          <p:cNvPr id="4" name="Slide Number Placeholder 3"/>
          <p:cNvSpPr>
            <a:spLocks noGrp="1"/>
          </p:cNvSpPr>
          <p:nvPr>
            <p:ph type="sldNum" sz="quarter" idx="5"/>
          </p:nvPr>
        </p:nvSpPr>
        <p:spPr/>
        <p:txBody>
          <a:bodyPr/>
          <a:lstStyle/>
          <a:p>
            <a:fld id="{64779074-A4D4-4FC0-9A4B-6A3916AAFE56}" type="slidenum">
              <a:rPr lang="en-US" smtClean="0"/>
              <a:pPr/>
              <a:t>6</a:t>
            </a:fld>
            <a:endParaRPr lang="en-US"/>
          </a:p>
        </p:txBody>
      </p:sp>
    </p:spTree>
    <p:extLst>
      <p:ext uri="{BB962C8B-B14F-4D97-AF65-F5344CB8AC3E}">
        <p14:creationId xmlns:p14="http://schemas.microsoft.com/office/powerpoint/2010/main" val="313633130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1CE3D6-F703-48C3-B57B-C839D0C13002}" type="slidenum">
              <a:rPr lang="en-US" smtClean="0"/>
              <a:t>67</a:t>
            </a:fld>
            <a:endParaRPr lang="en-US"/>
          </a:p>
        </p:txBody>
      </p:sp>
    </p:spTree>
    <p:extLst>
      <p:ext uri="{BB962C8B-B14F-4D97-AF65-F5344CB8AC3E}">
        <p14:creationId xmlns:p14="http://schemas.microsoft.com/office/powerpoint/2010/main" val="292082835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1CE3D6-F703-48C3-B57B-C839D0C130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7686559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1CE3D6-F703-48C3-B57B-C839D0C130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068923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Academic language of </a:t>
            </a:r>
            <a:r>
              <a:rPr lang="en-US" dirty="0" err="1"/>
              <a:t>CER</a:t>
            </a:r>
            <a:r>
              <a:rPr lang="en-US" dirty="0"/>
              <a:t> was measured by Coh-Metrix formality. Specifically, formality increases with more abstract words, syntactic complexity, high cohesion, and more informational text. </a:t>
            </a:r>
          </a:p>
          <a:p>
            <a:r>
              <a:rPr lang="en-US" dirty="0"/>
              <a:t>Our previous studies showed that formality of science reading for middle school students was slightly below 0. </a:t>
            </a:r>
          </a:p>
          <a:p>
            <a:r>
              <a:rPr lang="en-US" dirty="0"/>
              <a:t>Numbers higher than 0 represent more formal discourse. Numbers below 0 represent more informal discourse. </a:t>
            </a:r>
          </a:p>
          <a:p>
            <a:r>
              <a:rPr lang="en-US" dirty="0"/>
              <a:t>This implies that if student formality in writing reaches 0, their use of academic language is equivalent to the academic language used in their informational reading materials.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FDEAC2E-FB03-44FD-9152-A769DFD5D312}" type="slidenum">
              <a:rPr kumimoji="0" lang="en-US" sz="1200" b="0" i="0" u="none" strike="noStrike" kern="1200" cap="none" spc="0" normalizeH="0" baseline="0" noProof="0" smtClean="0">
                <a:ln>
                  <a:noFill/>
                </a:ln>
                <a:solidFill>
                  <a:prstClr val="black"/>
                </a:solidFill>
                <a:effectLst/>
                <a:uLnTx/>
                <a:uFillTx/>
                <a:latin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70</a:t>
            </a:fld>
            <a:endParaRPr kumimoji="0" lang="en-US" sz="1200" b="0" i="0" u="none" strike="noStrike" kern="1200" cap="none" spc="0" normalizeH="0" baseline="0" noProof="0">
              <a:ln>
                <a:noFill/>
              </a:ln>
              <a:solidFill>
                <a:prstClr val="black"/>
              </a:solidFill>
              <a:effectLst/>
              <a:uLnTx/>
              <a:uFillTx/>
              <a:latin typeface="Arial" charset="0"/>
            </a:endParaRPr>
          </a:p>
        </p:txBody>
      </p:sp>
    </p:spTree>
    <p:extLst>
      <p:ext uri="{BB962C8B-B14F-4D97-AF65-F5344CB8AC3E}">
        <p14:creationId xmlns:p14="http://schemas.microsoft.com/office/powerpoint/2010/main" val="28905171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1CE3D6-F703-48C3-B57B-C839D0C130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175618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1CE3D6-F703-48C3-B57B-C839D0C130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298881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F7200F5-A659-45FA-B5BD-7FD22CF02214}"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27104553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09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E8A5E9B-E7BF-481F-B2DB-E1195016016A}" type="slidenum">
              <a:rPr lang="en-US">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9543533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1CE3D6-F703-48C3-B57B-C839D0C13002}" type="slidenum">
              <a:rPr lang="en-US" smtClean="0"/>
              <a:t>16</a:t>
            </a:fld>
            <a:endParaRPr lang="en-US"/>
          </a:p>
        </p:txBody>
      </p:sp>
    </p:spTree>
    <p:extLst>
      <p:ext uri="{BB962C8B-B14F-4D97-AF65-F5344CB8AC3E}">
        <p14:creationId xmlns:p14="http://schemas.microsoft.com/office/powerpoint/2010/main" val="7396497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750148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05533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330407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en-US"/>
              <a:t>Click to edit Master title style</a:t>
            </a:r>
            <a:endParaRPr lang="en-US" dirty="0"/>
          </a:p>
        </p:txBody>
      </p:sp>
      <p:sp>
        <p:nvSpPr>
          <p:cNvPr id="3" name="Text Placeholder 2"/>
          <p:cNvSpPr>
            <a:spLocks noGrp="1"/>
          </p:cNvSpPr>
          <p:nvPr>
            <p:ph type="body" idx="1"/>
          </p:nvPr>
        </p:nvSpPr>
        <p:spPr>
          <a:xfrm>
            <a:off x="623888" y="4552634"/>
            <a:ext cx="78867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797206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33845" y="1828801"/>
            <a:ext cx="3886200" cy="4351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8801"/>
            <a:ext cx="3886200" cy="4351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10/11/2018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178923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1"/>
            <a:ext cx="386715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33845" y="2507551"/>
            <a:ext cx="3867150" cy="3680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851"/>
            <a:ext cx="38862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7551"/>
            <a:ext cx="3886201" cy="3680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0506347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D8BD707-D9CF-40AE-B4C6-C98DA3205C09}" type="datetimeFigureOut">
              <a:rPr lang="en-US" smtClean="0"/>
              <a:pPr/>
              <a:t>10/11/2018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851758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97640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2400" b="0"/>
            </a:lvl1pPr>
          </a:lstStyle>
          <a:p>
            <a:r>
              <a:rPr lang="en-US"/>
              <a:t>Click to edit Master title style</a:t>
            </a:r>
            <a:endParaRPr lang="en-US" dirty="0"/>
          </a:p>
        </p:txBody>
      </p:sp>
      <p:sp>
        <p:nvSpPr>
          <p:cNvPr id="3" name="Content Placeholder 2"/>
          <p:cNvSpPr>
            <a:spLocks noGrp="1"/>
          </p:cNvSpPr>
          <p:nvPr>
            <p:ph idx="1"/>
          </p:nvPr>
        </p:nvSpPr>
        <p:spPr>
          <a:xfrm>
            <a:off x="3886200"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052118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en-US"/>
              <a:t>Click to edit Master title style</a:t>
            </a:r>
            <a:endParaRPr lang="en-US" dirty="0"/>
          </a:p>
        </p:txBody>
      </p:sp>
      <p:sp>
        <p:nvSpPr>
          <p:cNvPr id="3" name="Picture Placeholder 2"/>
          <p:cNvSpPr>
            <a:spLocks noGrp="1"/>
          </p:cNvSpPr>
          <p:nvPr>
            <p:ph type="pic" idx="1"/>
          </p:nvPr>
        </p:nvSpPr>
        <p:spPr>
          <a:xfrm>
            <a:off x="3886200" y="990600"/>
            <a:ext cx="462915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157427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791134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0363"/>
            <a:ext cx="5800725" cy="58118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56883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41"/>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theme" Target="../theme/theme4.xml"/><Relationship Id="rId5" Type="http://schemas.openxmlformats.org/officeDocument/2006/relationships/image" Target="../media/image4.png"/><Relationship Id="rId4"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10/11/2018</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8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794" name="Title Placeholder 1"/>
          <p:cNvSpPr>
            <a:spLocks noGrp="1"/>
          </p:cNvSpPr>
          <p:nvPr>
            <p:ph type="title"/>
          </p:nvPr>
        </p:nvSpPr>
        <p:spPr bwMode="auto">
          <a:xfrm>
            <a:off x="457200" y="274639"/>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3795" name="Text Placeholder 2"/>
          <p:cNvSpPr>
            <a:spLocks noGrp="1"/>
          </p:cNvSpPr>
          <p:nvPr>
            <p:ph type="body" idx="1"/>
          </p:nvPr>
        </p:nvSpPr>
        <p:spPr bwMode="auto">
          <a:xfrm>
            <a:off x="457200" y="1600201"/>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b="0">
                <a:solidFill>
                  <a:prstClr val="black">
                    <a:tint val="75000"/>
                  </a:prstClr>
                </a:solidFill>
                <a:latin typeface="Calibri"/>
                <a:ea typeface="+mn-ea"/>
              </a:defRPr>
            </a:lvl1pPr>
          </a:lstStyle>
          <a:p>
            <a:pPr>
              <a:defRPr/>
            </a:pPr>
            <a:fld id="{A0529C34-CDD7-4372-A68C-E506E6E2306B}" type="datetimeFigureOut">
              <a:rPr lang="en-US"/>
              <a:pPr>
                <a:defRPr/>
              </a:pPr>
              <a:t>10/11/2018</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b="0">
                <a:solidFill>
                  <a:prstClr val="black">
                    <a:tint val="75000"/>
                  </a:prstClr>
                </a:solidFill>
                <a:latin typeface="Calibri"/>
                <a:ea typeface="+mn-ea"/>
              </a:defRPr>
            </a:lvl1pPr>
          </a:lstStyle>
          <a:p>
            <a:pPr>
              <a:defRPr/>
            </a:pPr>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b="0">
                <a:solidFill>
                  <a:prstClr val="black">
                    <a:tint val="75000"/>
                  </a:prstClr>
                </a:solidFill>
                <a:latin typeface="Calibri"/>
                <a:ea typeface="+mn-ea"/>
              </a:defRPr>
            </a:lvl1pPr>
          </a:lstStyle>
          <a:p>
            <a:pPr>
              <a:defRPr/>
            </a:pPr>
            <a:fld id="{94F1C9E0-FB08-438C-B40F-78200B6874F0}" type="slidenum">
              <a:rPr lang="en-US"/>
              <a:pPr>
                <a:defRPr/>
              </a:pPr>
              <a:t>‹#›</a:t>
            </a:fld>
            <a:endParaRPr lang="en-US"/>
          </a:p>
        </p:txBody>
      </p:sp>
    </p:spTree>
    <p:extLst>
      <p:ext uri="{BB962C8B-B14F-4D97-AF65-F5344CB8AC3E}">
        <p14:creationId xmlns:p14="http://schemas.microsoft.com/office/powerpoint/2010/main" val="536222962"/>
      </p:ext>
    </p:extLst>
  </p:cSld>
  <p:clrMap bg1="lt1" tx1="dk1" bg2="lt2" tx2="dk2" accent1="accent1" accent2="accent2" accent3="accent3" accent4="accent4" accent5="accent5" accent6="accent6" hlink="hlink" folHlink="folHlink"/>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794" name="Title Placeholder 1"/>
          <p:cNvSpPr>
            <a:spLocks noGrp="1"/>
          </p:cNvSpPr>
          <p:nvPr>
            <p:ph type="title"/>
          </p:nvPr>
        </p:nvSpPr>
        <p:spPr bwMode="auto">
          <a:xfrm>
            <a:off x="457200" y="274639"/>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3795" name="Text Placeholder 2"/>
          <p:cNvSpPr>
            <a:spLocks noGrp="1"/>
          </p:cNvSpPr>
          <p:nvPr>
            <p:ph type="body" idx="1"/>
          </p:nvPr>
        </p:nvSpPr>
        <p:spPr bwMode="auto">
          <a:xfrm>
            <a:off x="457200" y="1600201"/>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b="0">
                <a:solidFill>
                  <a:prstClr val="black">
                    <a:tint val="75000"/>
                  </a:prstClr>
                </a:solidFill>
                <a:latin typeface="Calibri"/>
                <a:ea typeface="+mn-ea"/>
              </a:defRPr>
            </a:lvl1pPr>
          </a:lstStyle>
          <a:p>
            <a:pPr>
              <a:defRPr/>
            </a:pPr>
            <a:fld id="{A0529C34-CDD7-4372-A68C-E506E6E2306B}" type="datetimeFigureOut">
              <a:rPr lang="en-US"/>
              <a:pPr>
                <a:defRPr/>
              </a:pPr>
              <a:t>10/11/2018</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b="0">
                <a:solidFill>
                  <a:prstClr val="black">
                    <a:tint val="75000"/>
                  </a:prstClr>
                </a:solidFill>
                <a:latin typeface="Calibri"/>
                <a:ea typeface="+mn-ea"/>
              </a:defRPr>
            </a:lvl1pPr>
          </a:lstStyle>
          <a:p>
            <a:pPr>
              <a:defRPr/>
            </a:pPr>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b="0">
                <a:solidFill>
                  <a:prstClr val="black">
                    <a:tint val="75000"/>
                  </a:prstClr>
                </a:solidFill>
                <a:latin typeface="Calibri"/>
                <a:ea typeface="+mn-ea"/>
              </a:defRPr>
            </a:lvl1pPr>
          </a:lstStyle>
          <a:p>
            <a:pPr>
              <a:defRPr/>
            </a:pPr>
            <a:fld id="{94F1C9E0-FB08-438C-B40F-78200B6874F0}" type="slidenum">
              <a:rPr lang="en-US"/>
              <a:pPr>
                <a:defRPr/>
              </a:pPr>
              <a:t>‹#›</a:t>
            </a:fld>
            <a:endParaRPr lang="en-US"/>
          </a:p>
        </p:txBody>
      </p:sp>
    </p:spTree>
    <p:extLst>
      <p:ext uri="{BB962C8B-B14F-4D97-AF65-F5344CB8AC3E}">
        <p14:creationId xmlns:p14="http://schemas.microsoft.com/office/powerpoint/2010/main" val="2815080683"/>
      </p:ext>
    </p:extLst>
  </p:cSld>
  <p:clrMap bg1="lt1" tx1="dk1" bg2="lt2" tx2="dk2" accent1="accent1" accent2="accent2" accent3="accent3" accent4="accent4" accent5="accent5" accent6="accent6" hlink="hlink" folHlink="folHlink"/>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70796" name="Picture 12" descr="clock_blu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248531" y="3646488"/>
            <a:ext cx="1895475" cy="320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70789" name="Rectangle 5"/>
          <p:cNvSpPr>
            <a:spLocks noGrp="1" noChangeArrowheads="1"/>
          </p:cNvSpPr>
          <p:nvPr>
            <p:ph type="title"/>
          </p:nvPr>
        </p:nvSpPr>
        <p:spPr bwMode="auto">
          <a:xfrm>
            <a:off x="0" y="762000"/>
            <a:ext cx="9144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270790" name="Rectangle 6"/>
          <p:cNvSpPr>
            <a:spLocks noGrp="1" noChangeArrowheads="1"/>
          </p:cNvSpPr>
          <p:nvPr>
            <p:ph type="body" idx="1"/>
          </p:nvPr>
        </p:nvSpPr>
        <p:spPr bwMode="auto">
          <a:xfrm>
            <a:off x="0" y="1752600"/>
            <a:ext cx="86868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70793" name="Picture 9" descr="footer_b"/>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6629400"/>
            <a:ext cx="9144000" cy="228600"/>
          </a:xfrm>
          <a:prstGeom prst="rect">
            <a:avLst/>
          </a:prstGeom>
          <a:noFill/>
          <a:extLst>
            <a:ext uri="{909E8E84-426E-40DD-AFC4-6F175D3DCCD1}">
              <a14:hiddenFill xmlns:a14="http://schemas.microsoft.com/office/drawing/2010/main">
                <a:solidFill>
                  <a:srgbClr val="FFFFFF"/>
                </a:solidFill>
              </a14:hiddenFill>
            </a:ext>
          </a:extLst>
        </p:spPr>
      </p:pic>
      <p:pic>
        <p:nvPicPr>
          <p:cNvPr id="1270795" name="Picture 11" descr="header_b"/>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0" y="1"/>
            <a:ext cx="9144000" cy="781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3949089"/>
      </p:ext>
    </p:extLst>
  </p:cSld>
  <p:clrMap bg1="lt1" tx1="dk1" bg2="lt2" tx2="dk2" accent1="accent1" accent2="accent2" accent3="accent3" accent4="accent4" accent5="accent5" accent6="accent6" hlink="hlink" folHlink="folHlink"/>
  <p:transition>
    <p:fade thruBlk="1"/>
  </p:transition>
  <p:txStyles>
    <p:titleStyle>
      <a:lvl1pPr algn="l" rtl="0" eaLnBrk="1" fontAlgn="base" hangingPunct="1">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4400" b="1">
          <a:solidFill>
            <a:schemeClr val="tx2"/>
          </a:solidFill>
          <a:latin typeface="Trebuchet MS" pitchFamily="34" charset="0"/>
        </a:defRPr>
      </a:lvl2pPr>
      <a:lvl3pPr algn="l" rtl="0" eaLnBrk="1" fontAlgn="base" hangingPunct="1">
        <a:spcBef>
          <a:spcPct val="0"/>
        </a:spcBef>
        <a:spcAft>
          <a:spcPct val="0"/>
        </a:spcAft>
        <a:defRPr sz="4400" b="1">
          <a:solidFill>
            <a:schemeClr val="tx2"/>
          </a:solidFill>
          <a:latin typeface="Trebuchet MS" pitchFamily="34" charset="0"/>
        </a:defRPr>
      </a:lvl3pPr>
      <a:lvl4pPr algn="l" rtl="0" eaLnBrk="1" fontAlgn="base" hangingPunct="1">
        <a:spcBef>
          <a:spcPct val="0"/>
        </a:spcBef>
        <a:spcAft>
          <a:spcPct val="0"/>
        </a:spcAft>
        <a:defRPr sz="4400" b="1">
          <a:solidFill>
            <a:schemeClr val="tx2"/>
          </a:solidFill>
          <a:latin typeface="Trebuchet MS" pitchFamily="34" charset="0"/>
        </a:defRPr>
      </a:lvl4pPr>
      <a:lvl5pPr algn="l" rtl="0" eaLnBrk="1" fontAlgn="base" hangingPunct="1">
        <a:spcBef>
          <a:spcPct val="0"/>
        </a:spcBef>
        <a:spcAft>
          <a:spcPct val="0"/>
        </a:spcAft>
        <a:defRPr sz="4400" b="1">
          <a:solidFill>
            <a:schemeClr val="tx2"/>
          </a:solidFill>
          <a:latin typeface="Trebuchet MS" pitchFamily="34" charset="0"/>
        </a:defRPr>
      </a:lvl5pPr>
      <a:lvl6pPr marL="457200" algn="l" rtl="0" eaLnBrk="1" fontAlgn="base" hangingPunct="1">
        <a:spcBef>
          <a:spcPct val="0"/>
        </a:spcBef>
        <a:spcAft>
          <a:spcPct val="0"/>
        </a:spcAft>
        <a:defRPr sz="4400" b="1">
          <a:solidFill>
            <a:schemeClr val="tx2"/>
          </a:solidFill>
          <a:latin typeface="Trebuchet MS" pitchFamily="34" charset="0"/>
        </a:defRPr>
      </a:lvl6pPr>
      <a:lvl7pPr marL="914400" algn="l" rtl="0" eaLnBrk="1" fontAlgn="base" hangingPunct="1">
        <a:spcBef>
          <a:spcPct val="0"/>
        </a:spcBef>
        <a:spcAft>
          <a:spcPct val="0"/>
        </a:spcAft>
        <a:defRPr sz="4400" b="1">
          <a:solidFill>
            <a:schemeClr val="tx2"/>
          </a:solidFill>
          <a:latin typeface="Trebuchet MS" pitchFamily="34" charset="0"/>
        </a:defRPr>
      </a:lvl7pPr>
      <a:lvl8pPr marL="1371600" algn="l" rtl="0" eaLnBrk="1" fontAlgn="base" hangingPunct="1">
        <a:spcBef>
          <a:spcPct val="0"/>
        </a:spcBef>
        <a:spcAft>
          <a:spcPct val="0"/>
        </a:spcAft>
        <a:defRPr sz="4400" b="1">
          <a:solidFill>
            <a:schemeClr val="tx2"/>
          </a:solidFill>
          <a:latin typeface="Trebuchet MS" pitchFamily="34" charset="0"/>
        </a:defRPr>
      </a:lvl8pPr>
      <a:lvl9pPr marL="1828800" algn="l" rtl="0" eaLnBrk="1" fontAlgn="base" hangingPunct="1">
        <a:spcBef>
          <a:spcPct val="0"/>
        </a:spcBef>
        <a:spcAft>
          <a:spcPct val="0"/>
        </a:spcAft>
        <a:defRPr sz="4400" b="1">
          <a:solidFill>
            <a:schemeClr val="tx2"/>
          </a:solidFill>
          <a:latin typeface="Trebuchet MS"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365760"/>
            <a:ext cx="7886700" cy="132556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33845" y="1828801"/>
            <a:ext cx="7886700" cy="43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fld id="{1D8BD707-D9CF-40AE-B4C6-C98DA3205C09}" type="datetimeFigureOut">
              <a:rPr lang="en-US" smtClean="0"/>
              <a:pPr/>
              <a:t>10/11/2018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6463145" y="6356351"/>
            <a:ext cx="2057400" cy="365125"/>
          </a:xfrm>
          <a:prstGeom prst="rect">
            <a:avLst/>
          </a:prstGeom>
        </p:spPr>
        <p:txBody>
          <a:bodyPr vert="horz" lIns="91440" tIns="45720" rIns="91440" bIns="45720" rtlCol="0" anchor="ctr"/>
          <a:lstStyle>
            <a:lvl1pPr algn="r">
              <a:defRPr sz="825">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213322584"/>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jpg"/></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33.emf"/><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32.emf"/><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2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 Id="rId5" Type="http://schemas.openxmlformats.org/officeDocument/2006/relationships/image" Target="../media/image56.png"/><Relationship Id="rId4" Type="http://schemas.openxmlformats.org/officeDocument/2006/relationships/image" Target="../media/image5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61.png"/><Relationship Id="rId4" Type="http://schemas.openxmlformats.org/officeDocument/2006/relationships/image" Target="../media/image60.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62.wmf"/><Relationship Id="rId5" Type="http://schemas.openxmlformats.org/officeDocument/2006/relationships/oleObject" Target="../embeddings/oleObject3.bin"/><Relationship Id="rId4" Type="http://schemas.openxmlformats.org/officeDocument/2006/relationships/image" Target="../media/image63.png"/></Relationships>
</file>

<file path=ppt/slides/_rels/slide4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6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8" Type="http://schemas.openxmlformats.org/officeDocument/2006/relationships/hyperlink" Target="http://ckroom203.wikispaces.com/" TargetMode="External"/><Relationship Id="rId3" Type="http://schemas.openxmlformats.org/officeDocument/2006/relationships/image" Target="../media/image71.jpeg"/><Relationship Id="rId7" Type="http://schemas.openxmlformats.org/officeDocument/2006/relationships/image" Target="../media/image73.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hyperlink" Target="http://commons.wikimedia.org/wiki/File:Nuvola_apps_bookcase.svg" TargetMode="External"/><Relationship Id="rId5" Type="http://schemas.openxmlformats.org/officeDocument/2006/relationships/image" Target="../media/image72.png"/><Relationship Id="rId10" Type="http://schemas.openxmlformats.org/officeDocument/2006/relationships/hyperlink" Target="http://englishedrissis.blogspot.com/2011/04/world-book-day.html" TargetMode="External"/><Relationship Id="rId4" Type="http://schemas.openxmlformats.org/officeDocument/2006/relationships/hyperlink" Target="http://ponderingtwo.blogspot.com/2013/09/seven-books-in-my-to-read-list.html" TargetMode="External"/><Relationship Id="rId9" Type="http://schemas.openxmlformats.org/officeDocument/2006/relationships/image" Target="../media/image74.jp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77.png"/><Relationship Id="rId4" Type="http://schemas.openxmlformats.org/officeDocument/2006/relationships/image" Target="../media/image76.png"/></Relationships>
</file>

<file path=ppt/slides/_rels/slide67.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hyperlink" Target="http://ponderingtwo.blogspot.com/2013/09/seven-books-in-my-to-read-list.html" TargetMode="Externa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0.jpeg"/><Relationship Id="rId7" Type="http://schemas.openxmlformats.org/officeDocument/2006/relationships/diagramColors" Target="../diagrams/colors1.xml"/><Relationship Id="rId2" Type="http://schemas.openxmlformats.org/officeDocument/2006/relationships/image" Target="../media/image19.jp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gif"/><Relationship Id="rId7" Type="http://schemas.openxmlformats.org/officeDocument/2006/relationships/image" Target="../media/image26.jp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g"/><Relationship Id="rId4" Type="http://schemas.openxmlformats.org/officeDocument/2006/relationships/image" Target="../media/image23.jpg"/></Relationships>
</file>

<file path=ppt/slides/_rels/slide9.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70645.17-UOM-New-Brand-PowerPoint-Template-Title-Blu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376100" cy="6953551"/>
          </a:xfrm>
          <a:prstGeom prst="rect">
            <a:avLst/>
          </a:prstGeom>
        </p:spPr>
      </p:pic>
      <p:sp>
        <p:nvSpPr>
          <p:cNvPr id="5" name="TextBox 4"/>
          <p:cNvSpPr txBox="1"/>
          <p:nvPr/>
        </p:nvSpPr>
        <p:spPr>
          <a:xfrm>
            <a:off x="192250" y="1991781"/>
            <a:ext cx="6477000" cy="2062103"/>
          </a:xfrm>
          <a:prstGeom prst="rect">
            <a:avLst/>
          </a:prstGeom>
          <a:noFill/>
        </p:spPr>
        <p:txBody>
          <a:bodyPr wrap="square" rtlCol="0">
            <a:spAutoFit/>
          </a:bodyPr>
          <a:lstStyle/>
          <a:p>
            <a:r>
              <a:rPr lang="en-US" sz="4800" b="1" dirty="0"/>
              <a:t>       </a:t>
            </a:r>
            <a:r>
              <a:rPr lang="en-US" sz="4800" b="1" dirty="0" err="1"/>
              <a:t>Coh</a:t>
            </a:r>
            <a:r>
              <a:rPr lang="en-US" sz="4800" b="1" dirty="0"/>
              <a:t>-Metrix:</a:t>
            </a:r>
          </a:p>
          <a:p>
            <a:r>
              <a:rPr lang="en-US" sz="4000" b="1" dirty="0"/>
              <a:t>A tool for analyzing text and discourse</a:t>
            </a:r>
          </a:p>
        </p:txBody>
      </p:sp>
      <p:sp>
        <p:nvSpPr>
          <p:cNvPr id="6" name="TextBox 5"/>
          <p:cNvSpPr txBox="1"/>
          <p:nvPr/>
        </p:nvSpPr>
        <p:spPr>
          <a:xfrm>
            <a:off x="3694608" y="4526946"/>
            <a:ext cx="5949283" cy="584775"/>
          </a:xfrm>
          <a:prstGeom prst="rect">
            <a:avLst/>
          </a:prstGeom>
          <a:noFill/>
        </p:spPr>
        <p:txBody>
          <a:bodyPr wrap="square" rtlCol="0">
            <a:spAutoFit/>
          </a:bodyPr>
          <a:lstStyle/>
          <a:p>
            <a:pPr defTabSz="457200"/>
            <a:r>
              <a:rPr lang="en-US" sz="3200" b="1" dirty="0">
                <a:solidFill>
                  <a:schemeClr val="bg1"/>
                </a:solidFill>
                <a:latin typeface="Arial" panose="020B0604020202020204" pitchFamily="34" charset="0"/>
                <a:cs typeface="Arial" panose="020B0604020202020204" pitchFamily="34" charset="0"/>
              </a:rPr>
              <a:t>Zhiqiang Cai &amp; </a:t>
            </a:r>
            <a:r>
              <a:rPr lang="en-US" sz="3200" b="1" dirty="0" err="1">
                <a:solidFill>
                  <a:schemeClr val="bg1"/>
                </a:solidFill>
                <a:latin typeface="Arial" panose="020B0604020202020204" pitchFamily="34" charset="0"/>
                <a:cs typeface="Arial" panose="020B0604020202020204" pitchFamily="34" charset="0"/>
              </a:rPr>
              <a:t>Xiangen</a:t>
            </a:r>
            <a:r>
              <a:rPr lang="en-US" sz="3200" b="1" dirty="0">
                <a:solidFill>
                  <a:schemeClr val="bg1"/>
                </a:solidFill>
                <a:latin typeface="Arial" panose="020B0604020202020204" pitchFamily="34" charset="0"/>
                <a:cs typeface="Arial" panose="020B0604020202020204" pitchFamily="34" charset="0"/>
              </a:rPr>
              <a:t> Hu</a:t>
            </a:r>
          </a:p>
        </p:txBody>
      </p:sp>
      <p:sp>
        <p:nvSpPr>
          <p:cNvPr id="13" name="AutoShape 4" descr="Image result for University of Oxford"/>
          <p:cNvSpPr>
            <a:spLocks noChangeAspect="1" noChangeArrowheads="1"/>
          </p:cNvSpPr>
          <p:nvPr/>
        </p:nvSpPr>
        <p:spPr bwMode="auto">
          <a:xfrm>
            <a:off x="307975" y="-772581"/>
            <a:ext cx="1524000" cy="2032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descr="IES.jpg">
            <a:extLst>
              <a:ext uri="{FF2B5EF4-FFF2-40B4-BE49-F238E27FC236}">
                <a16:creationId xmlns:a16="http://schemas.microsoft.com/office/drawing/2014/main" id="{59107E1D-F4DB-4346-A904-D89497BADABA}"/>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444223" y="405223"/>
            <a:ext cx="1905000" cy="776839"/>
          </a:xfrm>
          <a:prstGeom prst="rect">
            <a:avLst/>
          </a:prstGeom>
        </p:spPr>
      </p:pic>
      <p:pic>
        <p:nvPicPr>
          <p:cNvPr id="10" name="Picture 4" descr="nsf">
            <a:extLst>
              <a:ext uri="{FF2B5EF4-FFF2-40B4-BE49-F238E27FC236}">
                <a16:creationId xmlns:a16="http://schemas.microsoft.com/office/drawing/2014/main" id="{C84020E1-698F-46E4-8A77-D472CE37B0F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221" y="405223"/>
            <a:ext cx="1210379" cy="813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http://cera-web.org/logos/ETS-Logo-4C.JPG">
            <a:extLst>
              <a:ext uri="{FF2B5EF4-FFF2-40B4-BE49-F238E27FC236}">
                <a16:creationId xmlns:a16="http://schemas.microsoft.com/office/drawing/2014/main" id="{5350363F-83F4-4B09-AE85-BE308F4DC80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30750" y="407820"/>
            <a:ext cx="1295400" cy="788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5" descr="onr">
            <a:extLst>
              <a:ext uri="{FF2B5EF4-FFF2-40B4-BE49-F238E27FC236}">
                <a16:creationId xmlns:a16="http://schemas.microsoft.com/office/drawing/2014/main" id="{3D749F8F-47A6-4C38-8143-FE17C7FD3E4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02675" y="407820"/>
            <a:ext cx="1052513"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Shape 100">
            <a:extLst>
              <a:ext uri="{FF2B5EF4-FFF2-40B4-BE49-F238E27FC236}">
                <a16:creationId xmlns:a16="http://schemas.microsoft.com/office/drawing/2014/main" id="{539558EE-9788-4091-A937-FAFE89FBDA72}"/>
              </a:ext>
            </a:extLst>
          </p:cNvPr>
          <p:cNvSpPr>
            <a:spLocks noChangeArrowheads="1"/>
          </p:cNvSpPr>
          <p:nvPr/>
        </p:nvSpPr>
        <p:spPr bwMode="auto">
          <a:xfrm>
            <a:off x="5931713" y="392800"/>
            <a:ext cx="1079208" cy="757236"/>
          </a:xfrm>
          <a:prstGeom prst="rect">
            <a:avLst/>
          </a:prstGeom>
          <a:blipFill dpi="0" rotWithShape="1">
            <a:blip r:embed="rId8"/>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Font typeface="Wingdings" pitchFamily="2" charset="2"/>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gt;"/>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en-US" altLang="en-US" sz="1800">
              <a:latin typeface="Times New Roman" pitchFamily="18" charset="0"/>
            </a:endParaRPr>
          </a:p>
        </p:txBody>
      </p:sp>
    </p:spTree>
    <p:extLst>
      <p:ext uri="{BB962C8B-B14F-4D97-AF65-F5344CB8AC3E}">
        <p14:creationId xmlns:p14="http://schemas.microsoft.com/office/powerpoint/2010/main" val="42484403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2667801-FB4F-4603-B8F2-372158639A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E70195DD-F5CE-4217-9174-D0EE3C35C851}"/>
              </a:ext>
            </a:extLst>
          </p:cNvPr>
          <p:cNvSpPr>
            <a:spLocks noGrp="1"/>
          </p:cNvSpPr>
          <p:nvPr>
            <p:ph type="title"/>
          </p:nvPr>
        </p:nvSpPr>
        <p:spPr/>
        <p:txBody>
          <a:bodyPr>
            <a:normAutofit fontScale="90000"/>
          </a:bodyPr>
          <a:lstStyle/>
          <a:p>
            <a:r>
              <a:rPr lang="en-US" dirty="0">
                <a:solidFill>
                  <a:schemeClr val="bg1"/>
                </a:solidFill>
              </a:rPr>
              <a:t>Process of Text and Discourse Analysis</a:t>
            </a:r>
          </a:p>
        </p:txBody>
      </p:sp>
      <p:pic>
        <p:nvPicPr>
          <p:cNvPr id="8" name="Content Placeholder 7" descr="A large body of water&#10;&#10;Description generated with very high confidence">
            <a:extLst>
              <a:ext uri="{FF2B5EF4-FFF2-40B4-BE49-F238E27FC236}">
                <a16:creationId xmlns:a16="http://schemas.microsoft.com/office/drawing/2014/main" id="{14917F32-F35C-4944-8646-28E3B0E084E3}"/>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rot="10800000">
            <a:off x="548999" y="1600200"/>
            <a:ext cx="8046001" cy="452596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4" name="Date Placeholder 3">
            <a:extLst>
              <a:ext uri="{FF2B5EF4-FFF2-40B4-BE49-F238E27FC236}">
                <a16:creationId xmlns:a16="http://schemas.microsoft.com/office/drawing/2014/main" id="{DE7A7796-91E3-4D32-8324-35AEB04EF1AB}"/>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C2D0E145-2637-43F8-BEDD-C1588B67FCA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C995DFB-3905-4220-A162-F33FE0603067}"/>
              </a:ext>
            </a:extLst>
          </p:cNvPr>
          <p:cNvSpPr>
            <a:spLocks noGrp="1"/>
          </p:cNvSpPr>
          <p:nvPr>
            <p:ph type="sldNum" sz="quarter" idx="12"/>
          </p:nvPr>
        </p:nvSpPr>
        <p:spPr/>
        <p:txBody>
          <a:bodyPr/>
          <a:lstStyle/>
          <a:p>
            <a:fld id="{B6F15528-21DE-4FAA-801E-634DDDAF4B2B}" type="slidenum">
              <a:rPr lang="en-US" smtClean="0"/>
              <a:pPr/>
              <a:t>10</a:t>
            </a:fld>
            <a:endParaRPr lang="en-US"/>
          </a:p>
        </p:txBody>
      </p:sp>
      <p:sp>
        <p:nvSpPr>
          <p:cNvPr id="7" name="Rectangle 6">
            <a:extLst>
              <a:ext uri="{FF2B5EF4-FFF2-40B4-BE49-F238E27FC236}">
                <a16:creationId xmlns:a16="http://schemas.microsoft.com/office/drawing/2014/main" id="{ABDC803E-629F-4EB6-A208-B91AA9A5C174}"/>
              </a:ext>
            </a:extLst>
          </p:cNvPr>
          <p:cNvSpPr/>
          <p:nvPr/>
        </p:nvSpPr>
        <p:spPr>
          <a:xfrm>
            <a:off x="1051932" y="2022701"/>
            <a:ext cx="3520067" cy="255610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C519B495-CEFC-4E01-BE85-3609434CDA17}"/>
              </a:ext>
            </a:extLst>
          </p:cNvPr>
          <p:cNvSpPr txBox="1"/>
          <p:nvPr/>
        </p:nvSpPr>
        <p:spPr>
          <a:xfrm>
            <a:off x="1371600" y="2177366"/>
            <a:ext cx="3057247" cy="2246769"/>
          </a:xfrm>
          <a:prstGeom prst="rect">
            <a:avLst/>
          </a:prstGeom>
        </p:spPr>
        <p:style>
          <a:lnRef idx="3">
            <a:schemeClr val="lt1"/>
          </a:lnRef>
          <a:fillRef idx="1">
            <a:schemeClr val="dk1"/>
          </a:fillRef>
          <a:effectRef idx="1">
            <a:schemeClr val="dk1"/>
          </a:effectRef>
          <a:fontRef idx="minor">
            <a:schemeClr val="lt1"/>
          </a:fontRef>
        </p:style>
        <p:txBody>
          <a:bodyPr wrap="none" rtlCol="0">
            <a:spAutoFit/>
          </a:bodyPr>
          <a:lstStyle/>
          <a:p>
            <a:r>
              <a:rPr lang="en-US" altLang="zh-TW" sz="2800" dirty="0">
                <a:solidFill>
                  <a:schemeClr val="bg1"/>
                </a:solidFill>
                <a:latin typeface="KaiTi" panose="02010609060101010101" pitchFamily="49" charset="-122"/>
                <a:ea typeface="KaiTi" panose="02010609060101010101" pitchFamily="49" charset="-122"/>
              </a:rPr>
              <a:t>《</a:t>
            </a:r>
            <a:r>
              <a:rPr lang="zh-TW" altLang="en-US" sz="2800" dirty="0">
                <a:solidFill>
                  <a:schemeClr val="bg1"/>
                </a:solidFill>
                <a:latin typeface="KaiTi" panose="02010609060101010101" pitchFamily="49" charset="-122"/>
                <a:ea typeface="KaiTi" panose="02010609060101010101" pitchFamily="49" charset="-122"/>
              </a:rPr>
              <a:t>驚嘆號</a:t>
            </a:r>
            <a:r>
              <a:rPr lang="en-US" altLang="zh-CN" sz="2800" dirty="0">
                <a:solidFill>
                  <a:schemeClr val="bg1"/>
                </a:solidFill>
                <a:latin typeface="KaiTi" panose="02010609060101010101" pitchFamily="49" charset="-122"/>
                <a:ea typeface="KaiTi" panose="02010609060101010101" pitchFamily="49" charset="-122"/>
              </a:rPr>
              <a:t>》</a:t>
            </a:r>
            <a:endParaRPr lang="zh-TW" altLang="en-US" sz="2800" dirty="0">
              <a:solidFill>
                <a:schemeClr val="bg1"/>
              </a:solidFill>
              <a:latin typeface="KaiTi" panose="02010609060101010101" pitchFamily="49" charset="-122"/>
              <a:ea typeface="KaiTi" panose="02010609060101010101" pitchFamily="49" charset="-122"/>
            </a:endParaRPr>
          </a:p>
          <a:p>
            <a:r>
              <a:rPr lang="zh-TW" altLang="en-US" sz="2800" dirty="0">
                <a:solidFill>
                  <a:schemeClr val="bg1"/>
                </a:solidFill>
                <a:latin typeface="KaiTi" panose="02010609060101010101" pitchFamily="49" charset="-122"/>
                <a:ea typeface="KaiTi" panose="02010609060101010101" pitchFamily="49" charset="-122"/>
              </a:rPr>
              <a:t>雲寧似水水如雲，</a:t>
            </a:r>
          </a:p>
          <a:p>
            <a:r>
              <a:rPr lang="zh-TW" altLang="en-US" sz="2800" dirty="0">
                <a:solidFill>
                  <a:schemeClr val="bg1"/>
                </a:solidFill>
                <a:latin typeface="KaiTi" panose="02010609060101010101" pitchFamily="49" charset="-122"/>
                <a:ea typeface="KaiTi" panose="02010609060101010101" pitchFamily="49" charset="-122"/>
              </a:rPr>
              <a:t>長嘆聲來驚世人。</a:t>
            </a:r>
          </a:p>
          <a:p>
            <a:r>
              <a:rPr lang="zh-TW" altLang="en-US" sz="2800" dirty="0">
                <a:solidFill>
                  <a:schemeClr val="bg1"/>
                </a:solidFill>
                <a:latin typeface="KaiTi" panose="02010609060101010101" pitchFamily="49" charset="-122"/>
                <a:ea typeface="KaiTi" panose="02010609060101010101" pitchFamily="49" charset="-122"/>
              </a:rPr>
              <a:t>天地無言任顛倒，</a:t>
            </a:r>
          </a:p>
          <a:p>
            <a:r>
              <a:rPr lang="zh-TW" altLang="en-US" sz="2800" dirty="0">
                <a:solidFill>
                  <a:schemeClr val="bg1"/>
                </a:solidFill>
                <a:latin typeface="KaiTi" panose="02010609060101010101" pitchFamily="49" charset="-122"/>
                <a:ea typeface="KaiTi" panose="02010609060101010101" pitchFamily="49" charset="-122"/>
              </a:rPr>
              <a:t>等閑誰看日西</a:t>
            </a:r>
            <a:r>
              <a:rPr lang="zh-CN" altLang="en-US" sz="2800" dirty="0">
                <a:solidFill>
                  <a:schemeClr val="bg1"/>
                </a:solidFill>
                <a:latin typeface="KaiTi" panose="02010609060101010101" pitchFamily="49" charset="-122"/>
                <a:ea typeface="KaiTi" panose="02010609060101010101" pitchFamily="49" charset="-122"/>
              </a:rPr>
              <a:t>沉。</a:t>
            </a:r>
            <a:endParaRPr lang="en-US" sz="2800" dirty="0">
              <a:solidFill>
                <a:schemeClr val="bg1"/>
              </a:solidFill>
              <a:latin typeface="KaiTi" panose="02010609060101010101" pitchFamily="49" charset="-122"/>
              <a:ea typeface="KaiTi" panose="02010609060101010101" pitchFamily="49" charset="-122"/>
            </a:endParaRPr>
          </a:p>
        </p:txBody>
      </p:sp>
      <p:grpSp>
        <p:nvGrpSpPr>
          <p:cNvPr id="10" name="Group 9">
            <a:extLst>
              <a:ext uri="{FF2B5EF4-FFF2-40B4-BE49-F238E27FC236}">
                <a16:creationId xmlns:a16="http://schemas.microsoft.com/office/drawing/2014/main" id="{E5DA1597-CACB-49C3-9B93-9780E299D951}"/>
              </a:ext>
            </a:extLst>
          </p:cNvPr>
          <p:cNvGrpSpPr/>
          <p:nvPr/>
        </p:nvGrpSpPr>
        <p:grpSpPr>
          <a:xfrm>
            <a:off x="4748515" y="1833581"/>
            <a:ext cx="1423685" cy="3399365"/>
            <a:chOff x="4748515" y="1764937"/>
            <a:chExt cx="532011" cy="3399365"/>
          </a:xfrm>
        </p:grpSpPr>
        <p:sp>
          <p:nvSpPr>
            <p:cNvPr id="11" name="Freeform: Shape 10">
              <a:extLst>
                <a:ext uri="{FF2B5EF4-FFF2-40B4-BE49-F238E27FC236}">
                  <a16:creationId xmlns:a16="http://schemas.microsoft.com/office/drawing/2014/main" id="{91F294FB-CE64-48BD-8D42-792A6811A331}"/>
                </a:ext>
              </a:extLst>
            </p:cNvPr>
            <p:cNvSpPr/>
            <p:nvPr/>
          </p:nvSpPr>
          <p:spPr>
            <a:xfrm>
              <a:off x="4748515" y="1764937"/>
              <a:ext cx="532011" cy="760016"/>
            </a:xfrm>
            <a:custGeom>
              <a:avLst/>
              <a:gdLst>
                <a:gd name="connsiteX0" fmla="*/ 0 w 760015"/>
                <a:gd name="connsiteY0" fmla="*/ 0 h 532010"/>
                <a:gd name="connsiteX1" fmla="*/ 494010 w 760015"/>
                <a:gd name="connsiteY1" fmla="*/ 0 h 532010"/>
                <a:gd name="connsiteX2" fmla="*/ 760015 w 760015"/>
                <a:gd name="connsiteY2" fmla="*/ 266005 h 532010"/>
                <a:gd name="connsiteX3" fmla="*/ 494010 w 760015"/>
                <a:gd name="connsiteY3" fmla="*/ 532010 h 532010"/>
                <a:gd name="connsiteX4" fmla="*/ 0 w 760015"/>
                <a:gd name="connsiteY4" fmla="*/ 532010 h 532010"/>
                <a:gd name="connsiteX5" fmla="*/ 266005 w 760015"/>
                <a:gd name="connsiteY5" fmla="*/ 266005 h 532010"/>
                <a:gd name="connsiteX6" fmla="*/ 0 w 760015"/>
                <a:gd name="connsiteY6" fmla="*/ 0 h 532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0015" h="532010">
                  <a:moveTo>
                    <a:pt x="760014" y="0"/>
                  </a:moveTo>
                  <a:lnTo>
                    <a:pt x="760014" y="345807"/>
                  </a:lnTo>
                  <a:lnTo>
                    <a:pt x="380008" y="532010"/>
                  </a:lnTo>
                  <a:lnTo>
                    <a:pt x="1" y="345807"/>
                  </a:lnTo>
                  <a:lnTo>
                    <a:pt x="1" y="0"/>
                  </a:lnTo>
                  <a:lnTo>
                    <a:pt x="380008" y="186203"/>
                  </a:lnTo>
                  <a:lnTo>
                    <a:pt x="760014"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51" tIns="272355" rIns="6350" bIns="272356" numCol="1" spcCol="1270" anchor="ctr" anchorCtr="0">
              <a:noAutofit/>
            </a:bodyPr>
            <a:lstStyle/>
            <a:p>
              <a:pPr marL="0" lvl="0" indent="0" algn="ctr" defTabSz="444500">
                <a:lnSpc>
                  <a:spcPct val="90000"/>
                </a:lnSpc>
                <a:spcBef>
                  <a:spcPct val="0"/>
                </a:spcBef>
                <a:spcAft>
                  <a:spcPct val="35000"/>
                </a:spcAft>
                <a:buNone/>
              </a:pPr>
              <a:r>
                <a:rPr lang="zh-CN" altLang="en-US" sz="3200" kern="1200" dirty="0">
                  <a:latin typeface="KaiTi" panose="02010609060101010101" pitchFamily="49" charset="-122"/>
                  <a:ea typeface="KaiTi" panose="02010609060101010101" pitchFamily="49" charset="-122"/>
                </a:rPr>
                <a:t>断句</a:t>
              </a:r>
              <a:endParaRPr lang="en-US" sz="3200" kern="1200" dirty="0">
                <a:latin typeface="KaiTi" panose="02010609060101010101" pitchFamily="49" charset="-122"/>
                <a:ea typeface="KaiTi" panose="02010609060101010101" pitchFamily="49" charset="-122"/>
              </a:endParaRPr>
            </a:p>
          </p:txBody>
        </p:sp>
        <p:sp>
          <p:nvSpPr>
            <p:cNvPr id="14" name="Freeform: Shape 13">
              <a:extLst>
                <a:ext uri="{FF2B5EF4-FFF2-40B4-BE49-F238E27FC236}">
                  <a16:creationId xmlns:a16="http://schemas.microsoft.com/office/drawing/2014/main" id="{AEF53B02-A1C1-49AE-89DB-06B1DBE40560}"/>
                </a:ext>
              </a:extLst>
            </p:cNvPr>
            <p:cNvSpPr/>
            <p:nvPr/>
          </p:nvSpPr>
          <p:spPr>
            <a:xfrm>
              <a:off x="4748515" y="2424774"/>
              <a:ext cx="532011" cy="760016"/>
            </a:xfrm>
            <a:custGeom>
              <a:avLst/>
              <a:gdLst>
                <a:gd name="connsiteX0" fmla="*/ 0 w 760015"/>
                <a:gd name="connsiteY0" fmla="*/ 0 h 532010"/>
                <a:gd name="connsiteX1" fmla="*/ 494010 w 760015"/>
                <a:gd name="connsiteY1" fmla="*/ 0 h 532010"/>
                <a:gd name="connsiteX2" fmla="*/ 760015 w 760015"/>
                <a:gd name="connsiteY2" fmla="*/ 266005 h 532010"/>
                <a:gd name="connsiteX3" fmla="*/ 494010 w 760015"/>
                <a:gd name="connsiteY3" fmla="*/ 532010 h 532010"/>
                <a:gd name="connsiteX4" fmla="*/ 0 w 760015"/>
                <a:gd name="connsiteY4" fmla="*/ 532010 h 532010"/>
                <a:gd name="connsiteX5" fmla="*/ 266005 w 760015"/>
                <a:gd name="connsiteY5" fmla="*/ 266005 h 532010"/>
                <a:gd name="connsiteX6" fmla="*/ 0 w 760015"/>
                <a:gd name="connsiteY6" fmla="*/ 0 h 532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0015" h="532010">
                  <a:moveTo>
                    <a:pt x="760014" y="0"/>
                  </a:moveTo>
                  <a:lnTo>
                    <a:pt x="760014" y="345807"/>
                  </a:lnTo>
                  <a:lnTo>
                    <a:pt x="380008" y="532010"/>
                  </a:lnTo>
                  <a:lnTo>
                    <a:pt x="1" y="345807"/>
                  </a:lnTo>
                  <a:lnTo>
                    <a:pt x="1" y="0"/>
                  </a:lnTo>
                  <a:lnTo>
                    <a:pt x="380008" y="186203"/>
                  </a:lnTo>
                  <a:lnTo>
                    <a:pt x="760014"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51" tIns="272355" rIns="6350" bIns="272356" numCol="1" spcCol="1270" anchor="ctr" anchorCtr="0">
              <a:noAutofit/>
            </a:bodyPr>
            <a:lstStyle/>
            <a:p>
              <a:pPr marL="0" lvl="0" indent="0" algn="ctr" defTabSz="444500">
                <a:lnSpc>
                  <a:spcPct val="90000"/>
                </a:lnSpc>
                <a:spcBef>
                  <a:spcPct val="0"/>
                </a:spcBef>
                <a:spcAft>
                  <a:spcPct val="35000"/>
                </a:spcAft>
                <a:buNone/>
              </a:pPr>
              <a:r>
                <a:rPr lang="zh-CN" altLang="en-US" sz="3200" kern="1200" dirty="0">
                  <a:latin typeface="KaiTi" panose="02010609060101010101" pitchFamily="49" charset="-122"/>
                  <a:ea typeface="KaiTi" panose="02010609060101010101" pitchFamily="49" charset="-122"/>
                </a:rPr>
                <a:t>分词</a:t>
              </a:r>
              <a:endParaRPr lang="en-US" sz="3200" kern="1200" dirty="0">
                <a:latin typeface="KaiTi" panose="02010609060101010101" pitchFamily="49" charset="-122"/>
                <a:ea typeface="KaiTi" panose="02010609060101010101" pitchFamily="49" charset="-122"/>
              </a:endParaRPr>
            </a:p>
          </p:txBody>
        </p:sp>
        <p:sp>
          <p:nvSpPr>
            <p:cNvPr id="17" name="Freeform: Shape 16">
              <a:extLst>
                <a:ext uri="{FF2B5EF4-FFF2-40B4-BE49-F238E27FC236}">
                  <a16:creationId xmlns:a16="http://schemas.microsoft.com/office/drawing/2014/main" id="{AC7CCB95-560D-4F62-A6F6-1F449A20E680}"/>
                </a:ext>
              </a:extLst>
            </p:cNvPr>
            <p:cNvSpPr/>
            <p:nvPr/>
          </p:nvSpPr>
          <p:spPr>
            <a:xfrm>
              <a:off x="4748515" y="3084611"/>
              <a:ext cx="532011" cy="760016"/>
            </a:xfrm>
            <a:custGeom>
              <a:avLst/>
              <a:gdLst>
                <a:gd name="connsiteX0" fmla="*/ 0 w 760015"/>
                <a:gd name="connsiteY0" fmla="*/ 0 h 532010"/>
                <a:gd name="connsiteX1" fmla="*/ 494010 w 760015"/>
                <a:gd name="connsiteY1" fmla="*/ 0 h 532010"/>
                <a:gd name="connsiteX2" fmla="*/ 760015 w 760015"/>
                <a:gd name="connsiteY2" fmla="*/ 266005 h 532010"/>
                <a:gd name="connsiteX3" fmla="*/ 494010 w 760015"/>
                <a:gd name="connsiteY3" fmla="*/ 532010 h 532010"/>
                <a:gd name="connsiteX4" fmla="*/ 0 w 760015"/>
                <a:gd name="connsiteY4" fmla="*/ 532010 h 532010"/>
                <a:gd name="connsiteX5" fmla="*/ 266005 w 760015"/>
                <a:gd name="connsiteY5" fmla="*/ 266005 h 532010"/>
                <a:gd name="connsiteX6" fmla="*/ 0 w 760015"/>
                <a:gd name="connsiteY6" fmla="*/ 0 h 532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0015" h="532010">
                  <a:moveTo>
                    <a:pt x="760014" y="0"/>
                  </a:moveTo>
                  <a:lnTo>
                    <a:pt x="760014" y="345807"/>
                  </a:lnTo>
                  <a:lnTo>
                    <a:pt x="380008" y="532010"/>
                  </a:lnTo>
                  <a:lnTo>
                    <a:pt x="1" y="345807"/>
                  </a:lnTo>
                  <a:lnTo>
                    <a:pt x="1" y="0"/>
                  </a:lnTo>
                  <a:lnTo>
                    <a:pt x="380008" y="186203"/>
                  </a:lnTo>
                  <a:lnTo>
                    <a:pt x="760014"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51" tIns="272355" rIns="6350" bIns="272356" numCol="1" spcCol="1270" anchor="ctr" anchorCtr="0">
              <a:noAutofit/>
            </a:bodyPr>
            <a:lstStyle/>
            <a:p>
              <a:pPr marL="0" lvl="0" indent="0" algn="ctr" defTabSz="444500">
                <a:lnSpc>
                  <a:spcPct val="90000"/>
                </a:lnSpc>
                <a:spcBef>
                  <a:spcPct val="0"/>
                </a:spcBef>
                <a:spcAft>
                  <a:spcPct val="35000"/>
                </a:spcAft>
                <a:buNone/>
              </a:pPr>
              <a:r>
                <a:rPr lang="zh-CN" altLang="en-US" sz="3200" kern="1200" dirty="0">
                  <a:latin typeface="KaiTi" panose="02010609060101010101" pitchFamily="49" charset="-122"/>
                  <a:ea typeface="KaiTi" panose="02010609060101010101" pitchFamily="49" charset="-122"/>
                </a:rPr>
                <a:t>释词</a:t>
              </a:r>
              <a:endParaRPr lang="en-US" sz="3200" kern="1200" dirty="0">
                <a:latin typeface="KaiTi" panose="02010609060101010101" pitchFamily="49" charset="-122"/>
                <a:ea typeface="KaiTi" panose="02010609060101010101" pitchFamily="49" charset="-122"/>
              </a:endParaRPr>
            </a:p>
          </p:txBody>
        </p:sp>
        <p:sp>
          <p:nvSpPr>
            <p:cNvPr id="19" name="Freeform: Shape 18">
              <a:extLst>
                <a:ext uri="{FF2B5EF4-FFF2-40B4-BE49-F238E27FC236}">
                  <a16:creationId xmlns:a16="http://schemas.microsoft.com/office/drawing/2014/main" id="{FB924F25-22E7-4A83-83A2-FE6C1B850637}"/>
                </a:ext>
              </a:extLst>
            </p:cNvPr>
            <p:cNvSpPr/>
            <p:nvPr/>
          </p:nvSpPr>
          <p:spPr>
            <a:xfrm>
              <a:off x="4748515" y="3744449"/>
              <a:ext cx="532011" cy="760016"/>
            </a:xfrm>
            <a:custGeom>
              <a:avLst/>
              <a:gdLst>
                <a:gd name="connsiteX0" fmla="*/ 0 w 760015"/>
                <a:gd name="connsiteY0" fmla="*/ 0 h 532010"/>
                <a:gd name="connsiteX1" fmla="*/ 494010 w 760015"/>
                <a:gd name="connsiteY1" fmla="*/ 0 h 532010"/>
                <a:gd name="connsiteX2" fmla="*/ 760015 w 760015"/>
                <a:gd name="connsiteY2" fmla="*/ 266005 h 532010"/>
                <a:gd name="connsiteX3" fmla="*/ 494010 w 760015"/>
                <a:gd name="connsiteY3" fmla="*/ 532010 h 532010"/>
                <a:gd name="connsiteX4" fmla="*/ 0 w 760015"/>
                <a:gd name="connsiteY4" fmla="*/ 532010 h 532010"/>
                <a:gd name="connsiteX5" fmla="*/ 266005 w 760015"/>
                <a:gd name="connsiteY5" fmla="*/ 266005 h 532010"/>
                <a:gd name="connsiteX6" fmla="*/ 0 w 760015"/>
                <a:gd name="connsiteY6" fmla="*/ 0 h 532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0015" h="532010">
                  <a:moveTo>
                    <a:pt x="760014" y="0"/>
                  </a:moveTo>
                  <a:lnTo>
                    <a:pt x="760014" y="345807"/>
                  </a:lnTo>
                  <a:lnTo>
                    <a:pt x="380008" y="532010"/>
                  </a:lnTo>
                  <a:lnTo>
                    <a:pt x="1" y="345807"/>
                  </a:lnTo>
                  <a:lnTo>
                    <a:pt x="1" y="0"/>
                  </a:lnTo>
                  <a:lnTo>
                    <a:pt x="380008" y="186203"/>
                  </a:lnTo>
                  <a:lnTo>
                    <a:pt x="760014"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51" tIns="272355" rIns="6350" bIns="272356" numCol="1" spcCol="1270" anchor="ctr" anchorCtr="0">
              <a:noAutofit/>
            </a:bodyPr>
            <a:lstStyle/>
            <a:p>
              <a:pPr marL="0" lvl="0" indent="0" algn="ctr" defTabSz="444500">
                <a:lnSpc>
                  <a:spcPct val="90000"/>
                </a:lnSpc>
                <a:spcBef>
                  <a:spcPct val="0"/>
                </a:spcBef>
                <a:spcAft>
                  <a:spcPct val="35000"/>
                </a:spcAft>
                <a:buNone/>
              </a:pPr>
              <a:r>
                <a:rPr lang="zh-CN" altLang="en-US" sz="3200" kern="1200" dirty="0">
                  <a:latin typeface="KaiTi" panose="02010609060101010101" pitchFamily="49" charset="-122"/>
                  <a:ea typeface="KaiTi" panose="02010609060101010101" pitchFamily="49" charset="-122"/>
                </a:rPr>
                <a:t>释句</a:t>
              </a:r>
              <a:endParaRPr lang="en-US" sz="3200" kern="1200" dirty="0">
                <a:latin typeface="KaiTi" panose="02010609060101010101" pitchFamily="49" charset="-122"/>
                <a:ea typeface="KaiTi" panose="02010609060101010101" pitchFamily="49" charset="-122"/>
              </a:endParaRPr>
            </a:p>
          </p:txBody>
        </p:sp>
        <p:sp>
          <p:nvSpPr>
            <p:cNvPr id="21" name="Freeform: Shape 20">
              <a:extLst>
                <a:ext uri="{FF2B5EF4-FFF2-40B4-BE49-F238E27FC236}">
                  <a16:creationId xmlns:a16="http://schemas.microsoft.com/office/drawing/2014/main" id="{7158932C-B05B-43C4-A843-BE6C56D40242}"/>
                </a:ext>
              </a:extLst>
            </p:cNvPr>
            <p:cNvSpPr/>
            <p:nvPr/>
          </p:nvSpPr>
          <p:spPr>
            <a:xfrm>
              <a:off x="4748515" y="4404286"/>
              <a:ext cx="532011" cy="760016"/>
            </a:xfrm>
            <a:custGeom>
              <a:avLst/>
              <a:gdLst>
                <a:gd name="connsiteX0" fmla="*/ 0 w 760015"/>
                <a:gd name="connsiteY0" fmla="*/ 0 h 532010"/>
                <a:gd name="connsiteX1" fmla="*/ 494010 w 760015"/>
                <a:gd name="connsiteY1" fmla="*/ 0 h 532010"/>
                <a:gd name="connsiteX2" fmla="*/ 760015 w 760015"/>
                <a:gd name="connsiteY2" fmla="*/ 266005 h 532010"/>
                <a:gd name="connsiteX3" fmla="*/ 494010 w 760015"/>
                <a:gd name="connsiteY3" fmla="*/ 532010 h 532010"/>
                <a:gd name="connsiteX4" fmla="*/ 0 w 760015"/>
                <a:gd name="connsiteY4" fmla="*/ 532010 h 532010"/>
                <a:gd name="connsiteX5" fmla="*/ 266005 w 760015"/>
                <a:gd name="connsiteY5" fmla="*/ 266005 h 532010"/>
                <a:gd name="connsiteX6" fmla="*/ 0 w 760015"/>
                <a:gd name="connsiteY6" fmla="*/ 0 h 532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0015" h="532010">
                  <a:moveTo>
                    <a:pt x="760014" y="0"/>
                  </a:moveTo>
                  <a:lnTo>
                    <a:pt x="760014" y="345807"/>
                  </a:lnTo>
                  <a:lnTo>
                    <a:pt x="380008" y="532010"/>
                  </a:lnTo>
                  <a:lnTo>
                    <a:pt x="1" y="345807"/>
                  </a:lnTo>
                  <a:lnTo>
                    <a:pt x="1" y="0"/>
                  </a:lnTo>
                  <a:lnTo>
                    <a:pt x="380008" y="186203"/>
                  </a:lnTo>
                  <a:lnTo>
                    <a:pt x="760014"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51" tIns="272355" rIns="6350" bIns="272356" numCol="1" spcCol="1270" anchor="ctr" anchorCtr="0">
              <a:noAutofit/>
            </a:bodyPr>
            <a:lstStyle/>
            <a:p>
              <a:pPr marL="0" lvl="0" indent="0" algn="ctr" defTabSz="444500">
                <a:lnSpc>
                  <a:spcPct val="90000"/>
                </a:lnSpc>
                <a:spcBef>
                  <a:spcPct val="0"/>
                </a:spcBef>
                <a:spcAft>
                  <a:spcPct val="35000"/>
                </a:spcAft>
                <a:buNone/>
              </a:pPr>
              <a:r>
                <a:rPr lang="zh-CN" altLang="en-US" sz="3200" kern="1200" dirty="0">
                  <a:latin typeface="KaiTi" panose="02010609060101010101" pitchFamily="49" charset="-122"/>
                  <a:ea typeface="KaiTi" panose="02010609060101010101" pitchFamily="49" charset="-122"/>
                </a:rPr>
                <a:t>释篇</a:t>
              </a:r>
              <a:endParaRPr lang="en-US" sz="3200" kern="1200" dirty="0">
                <a:latin typeface="KaiTi" panose="02010609060101010101" pitchFamily="49" charset="-122"/>
                <a:ea typeface="KaiTi" panose="02010609060101010101" pitchFamily="49" charset="-122"/>
              </a:endParaRPr>
            </a:p>
          </p:txBody>
        </p:sp>
      </p:grpSp>
    </p:spTree>
    <p:extLst>
      <p:ext uri="{BB962C8B-B14F-4D97-AF65-F5344CB8AC3E}">
        <p14:creationId xmlns:p14="http://schemas.microsoft.com/office/powerpoint/2010/main" val="1524782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B3AE27CF-8C61-41DA-AC37-3049E5B71DCE}"/>
              </a:ext>
            </a:extLst>
          </p:cNvPr>
          <p:cNvSpPr txBox="1">
            <a:spLocks/>
          </p:cNvSpPr>
          <p:nvPr/>
        </p:nvSpPr>
        <p:spPr>
          <a:xfrm>
            <a:off x="152400" y="344372"/>
            <a:ext cx="9114262" cy="792161"/>
          </a:xfrm>
          <a:prstGeom prst="rect">
            <a:avLst/>
          </a:prstGeom>
          <a:no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chemeClr val="bg1"/>
                </a:solidFill>
              </a:rPr>
              <a:t>Parse Tree</a:t>
            </a:r>
          </a:p>
          <a:p>
            <a:endParaRPr lang="en-US" dirty="0">
              <a:solidFill>
                <a:schemeClr val="bg1"/>
              </a:solidFill>
            </a:endParaRPr>
          </a:p>
          <a:p>
            <a:endParaRPr lang="en-US" dirty="0">
              <a:solidFill>
                <a:schemeClr val="bg1"/>
              </a:solidFill>
            </a:endParaRPr>
          </a:p>
          <a:p>
            <a:endParaRPr lang="en-US" dirty="0">
              <a:solidFill>
                <a:schemeClr val="bg1"/>
              </a:solidFill>
            </a:endParaRPr>
          </a:p>
        </p:txBody>
      </p:sp>
      <p:pic>
        <p:nvPicPr>
          <p:cNvPr id="7" name="Picture 6">
            <a:extLst>
              <a:ext uri="{FF2B5EF4-FFF2-40B4-BE49-F238E27FC236}">
                <a16:creationId xmlns:a16="http://schemas.microsoft.com/office/drawing/2014/main" id="{4BE98D67-A1C6-4122-A131-33B40BAEDF18}"/>
              </a:ext>
            </a:extLst>
          </p:cNvPr>
          <p:cNvPicPr>
            <a:picLocks noChangeAspect="1"/>
          </p:cNvPicPr>
          <p:nvPr/>
        </p:nvPicPr>
        <p:blipFill>
          <a:blip r:embed="rId3"/>
          <a:stretch>
            <a:fillRect/>
          </a:stretch>
        </p:blipFill>
        <p:spPr>
          <a:xfrm>
            <a:off x="1356731" y="1295400"/>
            <a:ext cx="6705600" cy="5031303"/>
          </a:xfrm>
          <a:prstGeom prst="rect">
            <a:avLst/>
          </a:prstGeom>
        </p:spPr>
      </p:pic>
    </p:spTree>
    <p:extLst>
      <p:ext uri="{BB962C8B-B14F-4D97-AF65-F5344CB8AC3E}">
        <p14:creationId xmlns:p14="http://schemas.microsoft.com/office/powerpoint/2010/main" val="1951196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B3AE27CF-8C61-41DA-AC37-3049E5B71DCE}"/>
              </a:ext>
            </a:extLst>
          </p:cNvPr>
          <p:cNvSpPr txBox="1">
            <a:spLocks/>
          </p:cNvSpPr>
          <p:nvPr/>
        </p:nvSpPr>
        <p:spPr>
          <a:xfrm>
            <a:off x="152400" y="344372"/>
            <a:ext cx="9114262" cy="792161"/>
          </a:xfrm>
          <a:prstGeom prst="rect">
            <a:avLst/>
          </a:prstGeom>
          <a:no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chemeClr val="bg1"/>
                </a:solidFill>
              </a:rPr>
              <a:t>Indices: Word Information(IV)</a:t>
            </a:r>
          </a:p>
          <a:p>
            <a:r>
              <a:rPr lang="en-US" dirty="0">
                <a:solidFill>
                  <a:schemeClr val="bg1"/>
                </a:solidFill>
              </a:rPr>
              <a:t>WordNet </a:t>
            </a:r>
            <a:r>
              <a:rPr lang="en-US" dirty="0" err="1">
                <a:solidFill>
                  <a:schemeClr val="bg1"/>
                </a:solidFill>
              </a:rPr>
              <a:t>freatures</a:t>
            </a:r>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p:txBody>
      </p:sp>
      <p:pic>
        <p:nvPicPr>
          <p:cNvPr id="2" name="Picture 1">
            <a:extLst>
              <a:ext uri="{FF2B5EF4-FFF2-40B4-BE49-F238E27FC236}">
                <a16:creationId xmlns:a16="http://schemas.microsoft.com/office/drawing/2014/main" id="{EA45D525-A0FC-4747-A2A4-E0E89F16CE22}"/>
              </a:ext>
            </a:extLst>
          </p:cNvPr>
          <p:cNvPicPr>
            <a:picLocks noChangeAspect="1"/>
          </p:cNvPicPr>
          <p:nvPr/>
        </p:nvPicPr>
        <p:blipFill>
          <a:blip r:embed="rId3"/>
          <a:stretch>
            <a:fillRect/>
          </a:stretch>
        </p:blipFill>
        <p:spPr>
          <a:xfrm>
            <a:off x="-94445" y="0"/>
            <a:ext cx="9332890" cy="7774090"/>
          </a:xfrm>
          <a:prstGeom prst="rect">
            <a:avLst/>
          </a:prstGeom>
        </p:spPr>
      </p:pic>
      <p:sp>
        <p:nvSpPr>
          <p:cNvPr id="7" name="TextBox 6">
            <a:extLst>
              <a:ext uri="{FF2B5EF4-FFF2-40B4-BE49-F238E27FC236}">
                <a16:creationId xmlns:a16="http://schemas.microsoft.com/office/drawing/2014/main" id="{6C2BF092-FCD6-4AF4-BC1A-FF926554CCC6}"/>
              </a:ext>
            </a:extLst>
          </p:cNvPr>
          <p:cNvSpPr txBox="1"/>
          <p:nvPr/>
        </p:nvSpPr>
        <p:spPr>
          <a:xfrm>
            <a:off x="244997" y="683574"/>
            <a:ext cx="1524000" cy="461665"/>
          </a:xfrm>
          <a:prstGeom prst="rect">
            <a:avLst/>
          </a:prstGeom>
          <a:noFill/>
        </p:spPr>
        <p:txBody>
          <a:bodyPr wrap="square" rtlCol="0">
            <a:spAutoFit/>
          </a:bodyPr>
          <a:lstStyle/>
          <a:p>
            <a:r>
              <a:rPr lang="en-US" sz="2400" dirty="0">
                <a:solidFill>
                  <a:srgbClr val="FF0000"/>
                </a:solidFill>
                <a:highlight>
                  <a:srgbClr val="000000"/>
                </a:highlight>
              </a:rPr>
              <a:t>Abstract</a:t>
            </a:r>
          </a:p>
        </p:txBody>
      </p:sp>
      <p:sp>
        <p:nvSpPr>
          <p:cNvPr id="8" name="TextBox 7">
            <a:extLst>
              <a:ext uri="{FF2B5EF4-FFF2-40B4-BE49-F238E27FC236}">
                <a16:creationId xmlns:a16="http://schemas.microsoft.com/office/drawing/2014/main" id="{CDAFB932-0BD7-4F9E-A3F1-597CE9674B22}"/>
              </a:ext>
            </a:extLst>
          </p:cNvPr>
          <p:cNvSpPr txBox="1"/>
          <p:nvPr/>
        </p:nvSpPr>
        <p:spPr>
          <a:xfrm>
            <a:off x="228600" y="3887045"/>
            <a:ext cx="1828800" cy="461665"/>
          </a:xfrm>
          <a:prstGeom prst="rect">
            <a:avLst/>
          </a:prstGeom>
          <a:noFill/>
        </p:spPr>
        <p:txBody>
          <a:bodyPr wrap="square" rtlCol="0">
            <a:spAutoFit/>
          </a:bodyPr>
          <a:lstStyle/>
          <a:p>
            <a:r>
              <a:rPr lang="en-US" sz="2400" dirty="0">
                <a:solidFill>
                  <a:srgbClr val="FF0000"/>
                </a:solidFill>
                <a:highlight>
                  <a:srgbClr val="000000"/>
                </a:highlight>
              </a:rPr>
              <a:t>Concrete</a:t>
            </a:r>
          </a:p>
        </p:txBody>
      </p:sp>
      <p:sp>
        <p:nvSpPr>
          <p:cNvPr id="9" name="Arrow: Up-Down 8">
            <a:extLst>
              <a:ext uri="{FF2B5EF4-FFF2-40B4-BE49-F238E27FC236}">
                <a16:creationId xmlns:a16="http://schemas.microsoft.com/office/drawing/2014/main" id="{8EC53CEB-233F-4D6D-BD90-BDDD4328A479}"/>
              </a:ext>
            </a:extLst>
          </p:cNvPr>
          <p:cNvSpPr/>
          <p:nvPr/>
        </p:nvSpPr>
        <p:spPr>
          <a:xfrm>
            <a:off x="609600" y="1371600"/>
            <a:ext cx="457200" cy="228600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48070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28600" y="381000"/>
            <a:ext cx="8686800" cy="858549"/>
          </a:xfrm>
        </p:spPr>
        <p:txBody>
          <a:bodyPr>
            <a:normAutofit/>
          </a:bodyPr>
          <a:lstStyle/>
          <a:p>
            <a:r>
              <a:rPr lang="zh-CN" altLang="en-US" sz="3200" b="1" dirty="0">
                <a:solidFill>
                  <a:schemeClr val="bg1"/>
                </a:solidFill>
              </a:rPr>
              <a:t>语篇分析实例：美国总统大选辩论</a:t>
            </a:r>
          </a:p>
        </p:txBody>
      </p:sp>
      <p:graphicFrame>
        <p:nvGraphicFramePr>
          <p:cNvPr id="5" name="图表 4"/>
          <p:cNvGraphicFramePr/>
          <p:nvPr>
            <p:extLst/>
          </p:nvPr>
        </p:nvGraphicFramePr>
        <p:xfrm>
          <a:off x="2724150" y="3541643"/>
          <a:ext cx="6286500" cy="2243138"/>
        </p:xfrm>
        <a:graphic>
          <a:graphicData uri="http://schemas.openxmlformats.org/drawingml/2006/chart">
            <c:chart xmlns:c="http://schemas.openxmlformats.org/drawingml/2006/chart" xmlns:r="http://schemas.openxmlformats.org/officeDocument/2006/relationships" r:id="rId2"/>
          </a:graphicData>
        </a:graphic>
      </p:graphicFrame>
      <p:sp>
        <p:nvSpPr>
          <p:cNvPr id="10248" name="AutoShape 8" descr="http://www.debates.org/uploads/images/slideshow/denver2012-2.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pic>
        <p:nvPicPr>
          <p:cNvPr id="10250" name="Picture 10" descr="http://www.debates.org/uploads/images/slideshow/denver2012-2.jpg"/>
          <p:cNvPicPr>
            <a:picLocks noChangeAspect="1" noChangeArrowheads="1"/>
          </p:cNvPicPr>
          <p:nvPr/>
        </p:nvPicPr>
        <p:blipFill>
          <a:blip r:embed="rId3"/>
          <a:srcRect/>
          <a:stretch>
            <a:fillRect/>
          </a:stretch>
        </p:blipFill>
        <p:spPr bwMode="auto">
          <a:xfrm>
            <a:off x="381000" y="1603841"/>
            <a:ext cx="2971800" cy="1977559"/>
          </a:xfrm>
          <a:prstGeom prst="rect">
            <a:avLst/>
          </a:prstGeom>
          <a:noFill/>
        </p:spPr>
      </p:pic>
      <p:sp>
        <p:nvSpPr>
          <p:cNvPr id="11" name="右箭头 10"/>
          <p:cNvSpPr/>
          <p:nvPr/>
        </p:nvSpPr>
        <p:spPr>
          <a:xfrm>
            <a:off x="3429000" y="2286000"/>
            <a:ext cx="7620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下箭头 11"/>
          <p:cNvSpPr/>
          <p:nvPr/>
        </p:nvSpPr>
        <p:spPr>
          <a:xfrm>
            <a:off x="5448300" y="3135671"/>
            <a:ext cx="381000" cy="609600"/>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252" name="AutoShape 12" descr="http://t3.baidu.com/it/u=2539412260,3381856238&amp;fm=23&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pic>
        <p:nvPicPr>
          <p:cNvPr id="10255" name="Picture 15"/>
          <p:cNvPicPr>
            <a:picLocks noChangeAspect="1" noChangeArrowheads="1"/>
          </p:cNvPicPr>
          <p:nvPr/>
        </p:nvPicPr>
        <p:blipFill>
          <a:blip r:embed="rId4" cstate="print"/>
          <a:srcRect/>
          <a:stretch>
            <a:fillRect/>
          </a:stretch>
        </p:blipFill>
        <p:spPr bwMode="auto">
          <a:xfrm>
            <a:off x="4267200" y="1570711"/>
            <a:ext cx="2743200" cy="1542019"/>
          </a:xfrm>
          <a:prstGeom prst="rect">
            <a:avLst/>
          </a:prstGeom>
          <a:noFill/>
          <a:ln w="9525">
            <a:noFill/>
            <a:miter lim="800000"/>
            <a:headEnd/>
            <a:tailEnd/>
          </a:ln>
          <a:effectLst/>
        </p:spPr>
      </p:pic>
    </p:spTree>
    <p:extLst>
      <p:ext uri="{BB962C8B-B14F-4D97-AF65-F5344CB8AC3E}">
        <p14:creationId xmlns:p14="http://schemas.microsoft.com/office/powerpoint/2010/main" val="19436340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Title 1"/>
          <p:cNvSpPr>
            <a:spLocks noGrp="1"/>
          </p:cNvSpPr>
          <p:nvPr>
            <p:ph type="title"/>
          </p:nvPr>
        </p:nvSpPr>
        <p:spPr>
          <a:xfrm>
            <a:off x="228600" y="304800"/>
            <a:ext cx="8686800" cy="685800"/>
          </a:xfrm>
        </p:spPr>
        <p:txBody>
          <a:bodyPr>
            <a:noAutofit/>
          </a:bodyPr>
          <a:lstStyle/>
          <a:p>
            <a:r>
              <a:rPr lang="en-US" sz="3200" b="1" dirty="0">
                <a:solidFill>
                  <a:schemeClr val="bg1"/>
                </a:solidFill>
                <a:latin typeface="+mj-ea"/>
                <a:cs typeface="Arial" pitchFamily="34" charset="0"/>
              </a:rPr>
              <a:t> </a:t>
            </a:r>
            <a:r>
              <a:rPr lang="zh-CN" altLang="en-US" sz="3200" b="1" dirty="0">
                <a:solidFill>
                  <a:schemeClr val="bg1"/>
                </a:solidFill>
                <a:latin typeface="+mj-ea"/>
                <a:cs typeface="Arial" pitchFamily="34" charset="0"/>
              </a:rPr>
              <a:t>语篇分析实例：政治家语言连贯性的变化</a:t>
            </a:r>
            <a:endParaRPr lang="en-US" sz="3200" b="1" dirty="0">
              <a:solidFill>
                <a:schemeClr val="bg1"/>
              </a:solidFill>
              <a:latin typeface="+mj-ea"/>
              <a:cs typeface="Arial" pitchFamily="34" charset="0"/>
            </a:endParaRPr>
          </a:p>
        </p:txBody>
      </p:sp>
      <p:graphicFrame>
        <p:nvGraphicFramePr>
          <p:cNvPr id="1026" name="Content Placeholder 6"/>
          <p:cNvGraphicFramePr>
            <a:graphicFrameLocks noGrp="1"/>
          </p:cNvGraphicFramePr>
          <p:nvPr>
            <p:ph sz="half" idx="1"/>
            <p:extLst/>
          </p:nvPr>
        </p:nvGraphicFramePr>
        <p:xfrm>
          <a:off x="381000" y="990600"/>
          <a:ext cx="4038600" cy="4648200"/>
        </p:xfrm>
        <a:graphic>
          <a:graphicData uri="http://schemas.openxmlformats.org/presentationml/2006/ole">
            <mc:AlternateContent xmlns:mc="http://schemas.openxmlformats.org/markup-compatibility/2006">
              <mc:Choice xmlns:v="urn:schemas-microsoft-com:vml" Requires="v">
                <p:oleObj spid="_x0000_s2078" name="Worksheet" r:id="rId4" imgW="4038505" imgH="4648010" progId="Excel.Sheet.8">
                  <p:embed/>
                </p:oleObj>
              </mc:Choice>
              <mc:Fallback>
                <p:oleObj name="Worksheet" r:id="rId4" imgW="4038505" imgH="4648010" progId="Excel.Sheet.8">
                  <p:embed/>
                  <p:pic>
                    <p:nvPicPr>
                      <p:cNvPr id="1026" name="Content Placeholder 6"/>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990600"/>
                        <a:ext cx="4038600" cy="464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7" name="Content Placeholder 6"/>
          <p:cNvGraphicFramePr>
            <a:graphicFrameLocks noGrp="1"/>
          </p:cNvGraphicFramePr>
          <p:nvPr>
            <p:ph sz="half" idx="2"/>
            <p:extLst/>
          </p:nvPr>
        </p:nvGraphicFramePr>
        <p:xfrm>
          <a:off x="4724400" y="990600"/>
          <a:ext cx="4038600" cy="4600575"/>
        </p:xfrm>
        <a:graphic>
          <a:graphicData uri="http://schemas.openxmlformats.org/presentationml/2006/ole">
            <mc:AlternateContent xmlns:mc="http://schemas.openxmlformats.org/markup-compatibility/2006">
              <mc:Choice xmlns:v="urn:schemas-microsoft-com:vml" Requires="v">
                <p:oleObj spid="_x0000_s2079" name="Worksheet" r:id="rId6" imgW="4038505" imgH="4600432" progId="Excel.Sheet.8">
                  <p:embed/>
                </p:oleObj>
              </mc:Choice>
              <mc:Fallback>
                <p:oleObj name="Worksheet" r:id="rId6" imgW="4038505" imgH="4600432" progId="Excel.Sheet.8">
                  <p:embed/>
                  <p:pic>
                    <p:nvPicPr>
                      <p:cNvPr id="1027" name="Content Placeholder 6"/>
                      <p:cNvPicPr>
                        <a:picLocks noGrp="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24400" y="990600"/>
                        <a:ext cx="4038600" cy="4600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623208003"/>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defRPr/>
            </a:pPr>
            <a:r>
              <a:rPr lang="en-US" sz="2800" dirty="0">
                <a:solidFill>
                  <a:schemeClr val="bg1"/>
                </a:solidFill>
                <a:effectLst/>
                <a:latin typeface="Arial" pitchFamily="34" charset="0"/>
                <a:cs typeface="Arial" pitchFamily="34" charset="0"/>
              </a:rPr>
              <a:t>Maps and Globes vs. How the Camel Got His Hump Back (</a:t>
            </a:r>
            <a:r>
              <a:rPr lang="en-US" sz="2000" dirty="0">
                <a:solidFill>
                  <a:schemeClr val="bg1"/>
                </a:solidFill>
                <a:effectLst/>
                <a:latin typeface="Arial" pitchFamily="34" charset="0"/>
                <a:cs typeface="Arial" pitchFamily="34" charset="0"/>
              </a:rPr>
              <a:t>CC Grades 2-3, FK 6-7, 950/910 </a:t>
            </a:r>
            <a:r>
              <a:rPr lang="en-US" sz="2000" dirty="0" err="1">
                <a:solidFill>
                  <a:schemeClr val="bg1"/>
                </a:solidFill>
                <a:effectLst/>
                <a:latin typeface="Arial" pitchFamily="34" charset="0"/>
                <a:cs typeface="Arial" pitchFamily="34" charset="0"/>
              </a:rPr>
              <a:t>Lexile</a:t>
            </a:r>
            <a:r>
              <a:rPr lang="en-US" sz="2000" dirty="0">
                <a:solidFill>
                  <a:schemeClr val="bg1"/>
                </a:solidFill>
                <a:effectLst/>
                <a:latin typeface="Arial" pitchFamily="34" charset="0"/>
                <a:cs typeface="Arial" pitchFamily="34" charset="0"/>
              </a:rPr>
              <a:t>)</a:t>
            </a:r>
            <a:endParaRPr lang="en-US" sz="2800" dirty="0">
              <a:solidFill>
                <a:schemeClr val="bg1"/>
              </a:solidFill>
              <a:effectLst/>
              <a:latin typeface="Arial" pitchFamily="34" charset="0"/>
              <a:cs typeface="Arial" pitchFamily="34" charset="0"/>
            </a:endParaRPr>
          </a:p>
        </p:txBody>
      </p:sp>
      <p:graphicFrame>
        <p:nvGraphicFramePr>
          <p:cNvPr id="4" name="C 1"/>
          <p:cNvGraphicFramePr>
            <a:graphicFrameLocks noGrp="1"/>
          </p:cNvGraphicFramePr>
          <p:nvPr>
            <p:ph idx="1"/>
            <p:extLst/>
          </p:nvPr>
        </p:nvGraphicFramePr>
        <p:xfrm>
          <a:off x="0" y="1447800"/>
          <a:ext cx="4526280" cy="27340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 3"/>
          <p:cNvGraphicFramePr/>
          <p:nvPr>
            <p:extLst/>
          </p:nvPr>
        </p:nvGraphicFramePr>
        <p:xfrm>
          <a:off x="4617720" y="1447800"/>
          <a:ext cx="4526280" cy="2734056"/>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8"/>
          <p:cNvSpPr txBox="1">
            <a:spLocks noChangeArrowheads="1"/>
          </p:cNvSpPr>
          <p:nvPr/>
        </p:nvSpPr>
        <p:spPr bwMode="auto">
          <a:xfrm>
            <a:off x="1143000" y="4191000"/>
            <a:ext cx="3276600" cy="2586038"/>
          </a:xfrm>
          <a:prstGeom prst="rect">
            <a:avLst/>
          </a:prstGeom>
          <a:solidFill>
            <a:schemeClr val="bg2">
              <a:lumMod val="75000"/>
            </a:schemeClr>
          </a:solidFill>
          <a:ln w="9525">
            <a:noFill/>
            <a:miter lim="800000"/>
            <a:headEnd/>
            <a:tailEnd/>
          </a:ln>
        </p:spPr>
        <p:txBody>
          <a:bodyPr>
            <a:spAutoFit/>
          </a:bodyPr>
          <a:lstStyle/>
          <a:p>
            <a:pPr algn="just" fontAlgn="base">
              <a:spcBef>
                <a:spcPct val="0"/>
              </a:spcBef>
              <a:spcAft>
                <a:spcPct val="0"/>
              </a:spcAft>
              <a:defRPr/>
            </a:pPr>
            <a:r>
              <a:rPr lang="en-US">
                <a:solidFill>
                  <a:prstClr val="black"/>
                </a:solidFill>
                <a:latin typeface="Arial" charset="0"/>
              </a:rPr>
              <a:t>Thousands of years ago, our ancestors invented the map. </a:t>
            </a:r>
          </a:p>
          <a:p>
            <a:pPr algn="just" fontAlgn="base">
              <a:spcBef>
                <a:spcPct val="0"/>
              </a:spcBef>
              <a:spcAft>
                <a:spcPct val="0"/>
              </a:spcAft>
              <a:defRPr/>
            </a:pPr>
            <a:r>
              <a:rPr lang="en-US">
                <a:solidFill>
                  <a:prstClr val="black"/>
                </a:solidFill>
                <a:latin typeface="Arial" charset="0"/>
              </a:rPr>
              <a:t>Ancient maps were crude but very useful tools. They helped people find food, clean water, and the way back home--even when home was a cave. </a:t>
            </a:r>
          </a:p>
          <a:p>
            <a:pPr algn="just" fontAlgn="base">
              <a:spcBef>
                <a:spcPct val="0"/>
              </a:spcBef>
              <a:spcAft>
                <a:spcPct val="0"/>
              </a:spcAft>
              <a:defRPr/>
            </a:pPr>
            <a:r>
              <a:rPr lang="en-US">
                <a:solidFill>
                  <a:prstClr val="black"/>
                </a:solidFill>
                <a:latin typeface="Arial" charset="0"/>
              </a:rPr>
              <a:t>As civilizations grew, better maps were needed.</a:t>
            </a:r>
          </a:p>
        </p:txBody>
      </p:sp>
      <p:sp>
        <p:nvSpPr>
          <p:cNvPr id="7" name="Rectangle 6"/>
          <p:cNvSpPr/>
          <p:nvPr/>
        </p:nvSpPr>
        <p:spPr>
          <a:xfrm>
            <a:off x="5708650" y="4191000"/>
            <a:ext cx="3282950" cy="2586038"/>
          </a:xfrm>
          <a:prstGeom prst="rect">
            <a:avLst/>
          </a:prstGeom>
          <a:solidFill>
            <a:schemeClr val="bg2">
              <a:lumMod val="75000"/>
            </a:schemeClr>
          </a:solidFill>
        </p:spPr>
        <p:txBody>
          <a:bodyPr>
            <a:spAutoFit/>
          </a:bodyPr>
          <a:lstStyle/>
          <a:p>
            <a:pPr algn="just" fontAlgn="base">
              <a:spcBef>
                <a:spcPct val="0"/>
              </a:spcBef>
              <a:spcAft>
                <a:spcPct val="0"/>
              </a:spcAft>
              <a:defRPr/>
            </a:pPr>
            <a:r>
              <a:rPr lang="en-US" dirty="0">
                <a:solidFill>
                  <a:prstClr val="black"/>
                </a:solidFill>
                <a:latin typeface="Arial" charset="0"/>
              </a:rPr>
              <a:t>Now this is the next tale, and it tells how the Camel got his big hump. In the beginning of years, when the world was so new and all, and the Animals were just beginning to work for Man, there was a Camel, and he lived in the middle of a Howling Desert…</a:t>
            </a:r>
          </a:p>
        </p:txBody>
      </p:sp>
    </p:spTree>
    <p:extLst>
      <p:ext uri="{BB962C8B-B14F-4D97-AF65-F5344CB8AC3E}">
        <p14:creationId xmlns:p14="http://schemas.microsoft.com/office/powerpoint/2010/main" val="18531518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4"/>
          <p:cNvSpPr txBox="1">
            <a:spLocks/>
          </p:cNvSpPr>
          <p:nvPr/>
        </p:nvSpPr>
        <p:spPr>
          <a:xfrm>
            <a:off x="29738" y="427039"/>
            <a:ext cx="9114262" cy="792161"/>
          </a:xfrm>
          <a:prstGeom prst="rect">
            <a:avLst/>
          </a:prstGeom>
          <a:no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3600" b="1" dirty="0">
                <a:solidFill>
                  <a:schemeClr val="bg1"/>
                </a:solidFill>
                <a:latin typeface="Arial" panose="020B0604020202020204" pitchFamily="34" charset="0"/>
                <a:cs typeface="Arial" panose="020B0604020202020204" pitchFamily="34" charset="0"/>
              </a:rPr>
              <a:t>Overview</a:t>
            </a:r>
          </a:p>
        </p:txBody>
      </p:sp>
      <p:sp>
        <p:nvSpPr>
          <p:cNvPr id="2" name="TextBox 1">
            <a:extLst>
              <a:ext uri="{FF2B5EF4-FFF2-40B4-BE49-F238E27FC236}">
                <a16:creationId xmlns:a16="http://schemas.microsoft.com/office/drawing/2014/main" id="{D9B3D949-A01F-435F-B2AF-B60295BE8845}"/>
              </a:ext>
            </a:extLst>
          </p:cNvPr>
          <p:cNvSpPr txBox="1"/>
          <p:nvPr/>
        </p:nvSpPr>
        <p:spPr>
          <a:xfrm>
            <a:off x="457200" y="1447800"/>
            <a:ext cx="8153400" cy="5078313"/>
          </a:xfrm>
          <a:prstGeom prst="rect">
            <a:avLst/>
          </a:prstGeom>
          <a:noFill/>
        </p:spPr>
        <p:txBody>
          <a:bodyPr wrap="square" rtlCol="0">
            <a:spAutoFit/>
          </a:bodyPr>
          <a:lstStyle/>
          <a:p>
            <a:pPr marL="285750" indent="-285750">
              <a:buFont typeface="Arial" panose="020B0604020202020204" pitchFamily="34" charset="0"/>
              <a:buChar char="•"/>
            </a:pPr>
            <a:r>
              <a:rPr lang="en-US" sz="3600" dirty="0">
                <a:solidFill>
                  <a:schemeClr val="bg1">
                    <a:lumMod val="50000"/>
                  </a:schemeClr>
                </a:solidFill>
              </a:rPr>
              <a:t>Introduction to Text and Discourse Analysis</a:t>
            </a:r>
          </a:p>
          <a:p>
            <a:endParaRPr lang="en-US" sz="3600" dirty="0">
              <a:solidFill>
                <a:schemeClr val="bg1"/>
              </a:solidFill>
            </a:endParaRPr>
          </a:p>
          <a:p>
            <a:pPr marL="285750" indent="-285750">
              <a:buFont typeface="Arial" panose="020B0604020202020204" pitchFamily="34" charset="0"/>
              <a:buChar char="•"/>
            </a:pPr>
            <a:r>
              <a:rPr lang="en-US" sz="3600" dirty="0" err="1">
                <a:solidFill>
                  <a:schemeClr val="bg1"/>
                </a:solidFill>
              </a:rPr>
              <a:t>Coh</a:t>
            </a:r>
            <a:r>
              <a:rPr lang="en-US" sz="3600" dirty="0">
                <a:solidFill>
                  <a:schemeClr val="bg1"/>
                </a:solidFill>
              </a:rPr>
              <a:t>-Metrix tool walk through</a:t>
            </a:r>
          </a:p>
          <a:p>
            <a:endParaRPr lang="en-US" sz="3600" dirty="0">
              <a:solidFill>
                <a:schemeClr val="bg1">
                  <a:lumMod val="50000"/>
                </a:schemeClr>
              </a:solidFill>
            </a:endParaRPr>
          </a:p>
          <a:p>
            <a:pPr marL="285750" indent="-285750">
              <a:buFont typeface="Arial" panose="020B0604020202020204" pitchFamily="34" charset="0"/>
              <a:buChar char="•"/>
            </a:pPr>
            <a:r>
              <a:rPr lang="en-US" sz="3600" dirty="0">
                <a:solidFill>
                  <a:schemeClr val="bg1">
                    <a:lumMod val="50000"/>
                  </a:schemeClr>
                </a:solidFill>
              </a:rPr>
              <a:t>Break</a:t>
            </a:r>
          </a:p>
          <a:p>
            <a:endParaRPr lang="en-US" sz="3600" dirty="0">
              <a:solidFill>
                <a:schemeClr val="bg1">
                  <a:lumMod val="50000"/>
                </a:schemeClr>
              </a:solidFill>
            </a:endParaRPr>
          </a:p>
          <a:p>
            <a:pPr marL="285750" indent="-285750">
              <a:buFont typeface="Arial" panose="020B0604020202020204" pitchFamily="34" charset="0"/>
              <a:buChar char="•"/>
            </a:pPr>
            <a:r>
              <a:rPr lang="en-US" sz="3600" dirty="0">
                <a:solidFill>
                  <a:schemeClr val="bg1">
                    <a:lumMod val="50000"/>
                  </a:schemeClr>
                </a:solidFill>
              </a:rPr>
              <a:t>Indices in </a:t>
            </a:r>
            <a:r>
              <a:rPr lang="en-US" sz="3600" dirty="0" err="1">
                <a:solidFill>
                  <a:schemeClr val="bg1">
                    <a:lumMod val="50000"/>
                  </a:schemeClr>
                </a:solidFill>
              </a:rPr>
              <a:t>Coh</a:t>
            </a:r>
            <a:r>
              <a:rPr lang="en-US" sz="3600" dirty="0">
                <a:solidFill>
                  <a:schemeClr val="bg1">
                    <a:lumMod val="50000"/>
                  </a:schemeClr>
                </a:solidFill>
              </a:rPr>
              <a:t>-Metrix</a:t>
            </a:r>
          </a:p>
          <a:p>
            <a:endParaRPr lang="en-US" sz="3600" dirty="0">
              <a:solidFill>
                <a:schemeClr val="bg1"/>
              </a:solidFill>
            </a:endParaRPr>
          </a:p>
        </p:txBody>
      </p:sp>
    </p:spTree>
    <p:extLst>
      <p:ext uri="{BB962C8B-B14F-4D97-AF65-F5344CB8AC3E}">
        <p14:creationId xmlns:p14="http://schemas.microsoft.com/office/powerpoint/2010/main" val="26477673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4"/>
          <p:cNvSpPr txBox="1">
            <a:spLocks/>
          </p:cNvSpPr>
          <p:nvPr/>
        </p:nvSpPr>
        <p:spPr>
          <a:xfrm>
            <a:off x="30703" y="1828800"/>
            <a:ext cx="9114262" cy="792161"/>
          </a:xfrm>
          <a:prstGeom prst="rect">
            <a:avLst/>
          </a:prstGeom>
          <a:no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3600" b="1" dirty="0" err="1">
                <a:solidFill>
                  <a:schemeClr val="bg1"/>
                </a:solidFill>
                <a:latin typeface="Arial" panose="020B0604020202020204" pitchFamily="34" charset="0"/>
                <a:cs typeface="Arial" panose="020B0604020202020204" pitchFamily="34" charset="0"/>
              </a:rPr>
              <a:t>Coh</a:t>
            </a:r>
            <a:r>
              <a:rPr lang="en-US" altLang="en-US" sz="3600" b="1" dirty="0">
                <a:solidFill>
                  <a:schemeClr val="bg1"/>
                </a:solidFill>
                <a:latin typeface="Arial" panose="020B0604020202020204" pitchFamily="34" charset="0"/>
                <a:cs typeface="Arial" panose="020B0604020202020204" pitchFamily="34" charset="0"/>
              </a:rPr>
              <a:t>-Metrix Tool Walk Through</a:t>
            </a:r>
          </a:p>
        </p:txBody>
      </p:sp>
      <p:sp>
        <p:nvSpPr>
          <p:cNvPr id="2" name="TextBox 1">
            <a:extLst>
              <a:ext uri="{FF2B5EF4-FFF2-40B4-BE49-F238E27FC236}">
                <a16:creationId xmlns:a16="http://schemas.microsoft.com/office/drawing/2014/main" id="{5F1ADCAC-87B0-4619-8226-60F353BFA23B}"/>
              </a:ext>
            </a:extLst>
          </p:cNvPr>
          <p:cNvSpPr txBox="1"/>
          <p:nvPr/>
        </p:nvSpPr>
        <p:spPr>
          <a:xfrm>
            <a:off x="1905000" y="3429000"/>
            <a:ext cx="4495800" cy="2062103"/>
          </a:xfrm>
          <a:prstGeom prst="rect">
            <a:avLst/>
          </a:prstGeom>
          <a:noFill/>
        </p:spPr>
        <p:txBody>
          <a:bodyPr wrap="square" rtlCol="0">
            <a:spAutoFit/>
          </a:bodyPr>
          <a:lstStyle/>
          <a:p>
            <a:r>
              <a:rPr lang="en-US" sz="3200" dirty="0">
                <a:solidFill>
                  <a:schemeClr val="bg1"/>
                </a:solidFill>
              </a:rPr>
              <a:t>Thanks to </a:t>
            </a:r>
          </a:p>
          <a:p>
            <a:r>
              <a:rPr lang="en-US" sz="3200" dirty="0" err="1">
                <a:solidFill>
                  <a:schemeClr val="bg1"/>
                </a:solidFill>
              </a:rPr>
              <a:t>Bibing</a:t>
            </a:r>
            <a:r>
              <a:rPr lang="en-US" sz="3200" dirty="0">
                <a:solidFill>
                  <a:schemeClr val="bg1"/>
                </a:solidFill>
              </a:rPr>
              <a:t> Shi (</a:t>
            </a:r>
            <a:r>
              <a:rPr lang="zh-CN" altLang="en-US" sz="3200" dirty="0">
                <a:solidFill>
                  <a:schemeClr val="bg1"/>
                </a:solidFill>
              </a:rPr>
              <a:t>史碧冰</a:t>
            </a:r>
            <a:r>
              <a:rPr lang="en-US" sz="3200" dirty="0">
                <a:solidFill>
                  <a:schemeClr val="bg1"/>
                </a:solidFill>
              </a:rPr>
              <a:t>)</a:t>
            </a:r>
          </a:p>
          <a:p>
            <a:r>
              <a:rPr lang="en-US" altLang="zh-CN" sz="3200" dirty="0">
                <a:solidFill>
                  <a:schemeClr val="bg1"/>
                </a:solidFill>
              </a:rPr>
              <a:t> </a:t>
            </a:r>
            <a:endParaRPr lang="en-US" sz="3200" dirty="0">
              <a:solidFill>
                <a:schemeClr val="bg1"/>
              </a:solidFill>
            </a:endParaRPr>
          </a:p>
          <a:p>
            <a:endParaRPr lang="en-US" sz="3200" dirty="0">
              <a:solidFill>
                <a:schemeClr val="bg1"/>
              </a:solidFill>
            </a:endParaRPr>
          </a:p>
        </p:txBody>
      </p:sp>
      <p:pic>
        <p:nvPicPr>
          <p:cNvPr id="3" name="Picture 2">
            <a:extLst>
              <a:ext uri="{FF2B5EF4-FFF2-40B4-BE49-F238E27FC236}">
                <a16:creationId xmlns:a16="http://schemas.microsoft.com/office/drawing/2014/main" id="{F21657C9-C526-4B39-A252-4C6B52923573}"/>
              </a:ext>
            </a:extLst>
          </p:cNvPr>
          <p:cNvPicPr>
            <a:picLocks noChangeAspect="1"/>
          </p:cNvPicPr>
          <p:nvPr/>
        </p:nvPicPr>
        <p:blipFill>
          <a:blip r:embed="rId3"/>
          <a:stretch>
            <a:fillRect/>
          </a:stretch>
        </p:blipFill>
        <p:spPr>
          <a:xfrm>
            <a:off x="5928529" y="3048000"/>
            <a:ext cx="1310471" cy="1614296"/>
          </a:xfrm>
          <a:prstGeom prst="rect">
            <a:avLst/>
          </a:prstGeom>
        </p:spPr>
      </p:pic>
    </p:spTree>
    <p:extLst>
      <p:ext uri="{BB962C8B-B14F-4D97-AF65-F5344CB8AC3E}">
        <p14:creationId xmlns:p14="http://schemas.microsoft.com/office/powerpoint/2010/main" val="13161305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4"/>
          <p:cNvSpPr txBox="1">
            <a:spLocks/>
          </p:cNvSpPr>
          <p:nvPr/>
        </p:nvSpPr>
        <p:spPr>
          <a:xfrm>
            <a:off x="175459" y="381000"/>
            <a:ext cx="9144000" cy="792161"/>
          </a:xfrm>
          <a:prstGeom prst="rect">
            <a:avLst/>
          </a:prstGeom>
          <a:no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3600" b="1" dirty="0">
                <a:solidFill>
                  <a:schemeClr val="bg1"/>
                </a:solidFill>
                <a:latin typeface="Arial" panose="020B0604020202020204" pitchFamily="34" charset="0"/>
                <a:cs typeface="Arial" panose="020B0604020202020204" pitchFamily="34" charset="0"/>
              </a:rPr>
              <a:t>Tool Download</a:t>
            </a:r>
          </a:p>
        </p:txBody>
      </p:sp>
      <p:sp>
        <p:nvSpPr>
          <p:cNvPr id="2" name="TextBox 1">
            <a:extLst>
              <a:ext uri="{FF2B5EF4-FFF2-40B4-BE49-F238E27FC236}">
                <a16:creationId xmlns:a16="http://schemas.microsoft.com/office/drawing/2014/main" id="{85793AAD-DB34-4A51-AFEB-C61CEE3E357A}"/>
              </a:ext>
            </a:extLst>
          </p:cNvPr>
          <p:cNvSpPr txBox="1"/>
          <p:nvPr/>
        </p:nvSpPr>
        <p:spPr>
          <a:xfrm>
            <a:off x="533400" y="1447800"/>
            <a:ext cx="8077200" cy="3539430"/>
          </a:xfrm>
          <a:prstGeom prst="rect">
            <a:avLst/>
          </a:prstGeom>
          <a:noFill/>
        </p:spPr>
        <p:txBody>
          <a:bodyPr wrap="square" rtlCol="0">
            <a:spAutoFit/>
          </a:bodyPr>
          <a:lstStyle/>
          <a:p>
            <a:pPr algn="ctr"/>
            <a:r>
              <a:rPr lang="en-US" sz="2800" b="1" dirty="0">
                <a:solidFill>
                  <a:schemeClr val="bg1"/>
                </a:solidFill>
              </a:rPr>
              <a:t>English</a:t>
            </a:r>
          </a:p>
          <a:p>
            <a:pPr algn="ctr"/>
            <a:endParaRPr lang="en-US" sz="2800" b="1" dirty="0">
              <a:solidFill>
                <a:schemeClr val="bg1"/>
              </a:solidFill>
            </a:endParaRPr>
          </a:p>
          <a:p>
            <a:pPr algn="ctr"/>
            <a:r>
              <a:rPr lang="en-US" sz="2800" b="1" dirty="0">
                <a:solidFill>
                  <a:schemeClr val="bg1"/>
                </a:solidFill>
              </a:rPr>
              <a:t>http://141.225.41.245/download/cohmetrix2018.zip</a:t>
            </a:r>
          </a:p>
          <a:p>
            <a:pPr algn="ctr"/>
            <a:endParaRPr lang="en-US" sz="2800" b="1" dirty="0">
              <a:solidFill>
                <a:schemeClr val="bg1"/>
              </a:solidFill>
            </a:endParaRPr>
          </a:p>
          <a:p>
            <a:pPr algn="ctr"/>
            <a:r>
              <a:rPr lang="en-US" sz="2800" b="1" dirty="0">
                <a:solidFill>
                  <a:schemeClr val="bg1"/>
                </a:solidFill>
              </a:rPr>
              <a:t>Chinese</a:t>
            </a:r>
          </a:p>
          <a:p>
            <a:pPr algn="ctr"/>
            <a:endParaRPr lang="en-US" sz="2800" b="1" dirty="0">
              <a:solidFill>
                <a:schemeClr val="bg1"/>
              </a:solidFill>
            </a:endParaRPr>
          </a:p>
          <a:p>
            <a:pPr algn="ctr"/>
            <a:r>
              <a:rPr lang="en-US" sz="2800" b="1" dirty="0">
                <a:solidFill>
                  <a:schemeClr val="bg1"/>
                </a:solidFill>
              </a:rPr>
              <a:t>http://141.225.41.245/download/</a:t>
            </a:r>
          </a:p>
          <a:p>
            <a:pPr algn="ctr"/>
            <a:r>
              <a:rPr lang="en-US" sz="2800" b="1" dirty="0">
                <a:solidFill>
                  <a:schemeClr val="bg1"/>
                </a:solidFill>
              </a:rPr>
              <a:t>cohmetrixcn_release_2018_09_16.zip </a:t>
            </a:r>
          </a:p>
        </p:txBody>
      </p:sp>
    </p:spTree>
    <p:extLst>
      <p:ext uri="{BB962C8B-B14F-4D97-AF65-F5344CB8AC3E}">
        <p14:creationId xmlns:p14="http://schemas.microsoft.com/office/powerpoint/2010/main" val="39773164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05251" y="247887"/>
            <a:ext cx="8933498" cy="1324451"/>
          </a:xfrm>
        </p:spPr>
        <p:txBody>
          <a:bodyPr>
            <a:normAutofit fontScale="92500"/>
          </a:bodyPr>
          <a:lstStyle/>
          <a:p>
            <a:pPr marL="0" indent="0">
              <a:lnSpc>
                <a:spcPct val="130000"/>
              </a:lnSpc>
              <a:buNone/>
            </a:pPr>
            <a:r>
              <a:rPr lang="en-US" altLang="zh-CN" dirty="0">
                <a:solidFill>
                  <a:schemeClr val="bg1"/>
                </a:solidFill>
              </a:rPr>
              <a:t> </a:t>
            </a:r>
            <a:r>
              <a:rPr lang="en-US" altLang="zh-CN" b="1" dirty="0">
                <a:solidFill>
                  <a:schemeClr val="bg1"/>
                </a:solidFill>
              </a:rPr>
              <a:t>1. ：</a:t>
            </a:r>
            <a:r>
              <a:rPr lang="en-US" altLang="zh-CN" b="1" dirty="0" err="1">
                <a:solidFill>
                  <a:schemeClr val="bg1"/>
                </a:solidFill>
              </a:rPr>
              <a:t>将需要在Coh-Metrix软件上分析的文本，逐篇保存为txt.格式，统一放在某一个文件，如A类文本</a:t>
            </a:r>
            <a:r>
              <a:rPr lang="en-US" altLang="zh-CN" b="1" dirty="0">
                <a:solidFill>
                  <a:schemeClr val="bg1"/>
                </a:solidFill>
              </a:rPr>
              <a:t>。</a:t>
            </a:r>
          </a:p>
          <a:p>
            <a:pPr marL="0" indent="0">
              <a:lnSpc>
                <a:spcPct val="130000"/>
              </a:lnSpc>
              <a:buNone/>
            </a:pPr>
            <a:endParaRPr lang="en-US" altLang="zh-CN" b="1" dirty="0">
              <a:solidFill>
                <a:schemeClr val="bg1"/>
              </a:solidFill>
            </a:endParaRPr>
          </a:p>
        </p:txBody>
      </p:sp>
      <p:pic>
        <p:nvPicPr>
          <p:cNvPr id="2" name="图片 1" descr="1JPYJWH7T]T{{JG6J`D}PTJ"/>
          <p:cNvPicPr>
            <a:picLocks noChangeAspect="1"/>
          </p:cNvPicPr>
          <p:nvPr/>
        </p:nvPicPr>
        <p:blipFill>
          <a:blip r:embed="rId2"/>
          <a:stretch>
            <a:fillRect/>
          </a:stretch>
        </p:blipFill>
        <p:spPr>
          <a:xfrm>
            <a:off x="914400" y="1693546"/>
            <a:ext cx="7315200" cy="479546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76450" y="1369476"/>
            <a:ext cx="2097264" cy="2100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2057400" y="3397069"/>
            <a:ext cx="2116314" cy="369332"/>
          </a:xfrm>
          <a:prstGeom prst="rect">
            <a:avLst/>
          </a:prstGeom>
          <a:solidFill>
            <a:schemeClr val="bg1"/>
          </a:solidFill>
        </p:spPr>
        <p:txBody>
          <a:bodyPr wrap="square" rtlCol="0">
            <a:spAutoFit/>
          </a:bodyPr>
          <a:lstStyle/>
          <a:p>
            <a:pPr algn="ctr"/>
            <a:r>
              <a:rPr lang="en-US" dirty="0"/>
              <a:t>Zhiqiang Cai</a:t>
            </a:r>
          </a:p>
        </p:txBody>
      </p:sp>
      <p:pic>
        <p:nvPicPr>
          <p:cNvPr id="26" name="Picture 2" descr="Xiangen Hu, Ph.D.&#10;">
            <a:extLst>
              <a:ext uri="{FF2B5EF4-FFF2-40B4-BE49-F238E27FC236}">
                <a16:creationId xmlns:a16="http://schemas.microsoft.com/office/drawing/2014/main" id="{D288B796-3557-400A-922E-4B2324CBBD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5985" y="1347386"/>
            <a:ext cx="1883492" cy="2412263"/>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B8C6AF6F-357B-444F-86C2-DBF63EA34FCB}"/>
              </a:ext>
            </a:extLst>
          </p:cNvPr>
          <p:cNvSpPr txBox="1"/>
          <p:nvPr/>
        </p:nvSpPr>
        <p:spPr>
          <a:xfrm>
            <a:off x="5405111" y="3437581"/>
            <a:ext cx="1924050" cy="369332"/>
          </a:xfrm>
          <a:prstGeom prst="rect">
            <a:avLst/>
          </a:prstGeom>
          <a:solidFill>
            <a:schemeClr val="bg1"/>
          </a:solidFill>
        </p:spPr>
        <p:txBody>
          <a:bodyPr wrap="square" rtlCol="0">
            <a:spAutoFit/>
          </a:bodyPr>
          <a:lstStyle/>
          <a:p>
            <a:pPr algn="ctr"/>
            <a:r>
              <a:rPr lang="en-US" dirty="0" err="1"/>
              <a:t>Xiangen</a:t>
            </a:r>
            <a:r>
              <a:rPr lang="en-US" dirty="0"/>
              <a:t> Hu</a:t>
            </a:r>
          </a:p>
        </p:txBody>
      </p:sp>
    </p:spTree>
    <p:extLst>
      <p:ext uri="{BB962C8B-B14F-4D97-AF65-F5344CB8AC3E}">
        <p14:creationId xmlns:p14="http://schemas.microsoft.com/office/powerpoint/2010/main" val="3229857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67213" y="490061"/>
            <a:ext cx="7886700" cy="1324451"/>
          </a:xfrm>
        </p:spPr>
        <p:txBody>
          <a:bodyPr>
            <a:normAutofit fontScale="70000" lnSpcReduction="20000"/>
          </a:bodyPr>
          <a:lstStyle/>
          <a:p>
            <a:pPr marL="0" indent="0">
              <a:lnSpc>
                <a:spcPct val="130000"/>
              </a:lnSpc>
              <a:buNone/>
            </a:pPr>
            <a:r>
              <a:rPr lang="en-US" altLang="zh-CN" dirty="0">
                <a:solidFill>
                  <a:schemeClr val="bg1"/>
                </a:solidFill>
              </a:rPr>
              <a:t> </a:t>
            </a:r>
            <a:r>
              <a:rPr lang="en-US" altLang="zh-CN" b="1" dirty="0">
                <a:solidFill>
                  <a:schemeClr val="bg1"/>
                </a:solidFill>
              </a:rPr>
              <a:t>2.下载Coh-Metrix 3 </a:t>
            </a:r>
            <a:r>
              <a:rPr lang="zh-CN" altLang="en-US" b="1" dirty="0">
                <a:solidFill>
                  <a:schemeClr val="bg1"/>
                </a:solidFill>
              </a:rPr>
              <a:t>单机版</a:t>
            </a:r>
            <a:endParaRPr lang="en-US" altLang="zh-CN" b="1" dirty="0">
              <a:solidFill>
                <a:schemeClr val="bg1"/>
              </a:solidFill>
            </a:endParaRPr>
          </a:p>
          <a:p>
            <a:pPr marL="0" indent="0">
              <a:lnSpc>
                <a:spcPct val="130000"/>
              </a:lnSpc>
              <a:buNone/>
            </a:pPr>
            <a:r>
              <a:rPr lang="en-US" altLang="zh-CN" dirty="0" err="1">
                <a:solidFill>
                  <a:schemeClr val="bg1"/>
                </a:solidFill>
              </a:rPr>
              <a:t>下载地址：http://141.225.41.245/download/cohmetrix2018.zip ；</a:t>
            </a:r>
            <a:endParaRPr lang="zh-CN" altLang="en-US" dirty="0">
              <a:solidFill>
                <a:schemeClr val="bg1"/>
              </a:solidFill>
            </a:endParaRPr>
          </a:p>
        </p:txBody>
      </p:sp>
      <p:pic>
        <p:nvPicPr>
          <p:cNvPr id="4" name="图片 3" descr="KVZL@)A]7{3[QT4J59QPHDW"/>
          <p:cNvPicPr>
            <a:picLocks noChangeAspect="1"/>
          </p:cNvPicPr>
          <p:nvPr/>
        </p:nvPicPr>
        <p:blipFill>
          <a:blip r:embed="rId2"/>
          <a:stretch>
            <a:fillRect/>
          </a:stretch>
        </p:blipFill>
        <p:spPr>
          <a:xfrm>
            <a:off x="2422787" y="1600200"/>
            <a:ext cx="3516154" cy="2247900"/>
          </a:xfrm>
          <a:prstGeom prst="rect">
            <a:avLst/>
          </a:prstGeom>
        </p:spPr>
      </p:pic>
      <p:sp>
        <p:nvSpPr>
          <p:cNvPr id="7" name="内容占位符 2"/>
          <p:cNvSpPr>
            <a:spLocks noGrp="1"/>
          </p:cNvSpPr>
          <p:nvPr/>
        </p:nvSpPr>
        <p:spPr>
          <a:xfrm>
            <a:off x="264319" y="3907155"/>
            <a:ext cx="7886700" cy="681038"/>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US" altLang="zh-CN" sz="2100" b="1" dirty="0">
                <a:solidFill>
                  <a:schemeClr val="bg1"/>
                </a:solidFill>
              </a:rPr>
              <a:t>3. </a:t>
            </a:r>
            <a:r>
              <a:rPr lang="zh-CN" altLang="en-US" sz="2100" b="1" dirty="0">
                <a:solidFill>
                  <a:schemeClr val="bg1"/>
                </a:solidFill>
              </a:rPr>
              <a:t>解压后，点击打开</a:t>
            </a:r>
            <a:r>
              <a:rPr lang="en-US" altLang="zh-CN" sz="2100" b="1" dirty="0">
                <a:solidFill>
                  <a:schemeClr val="bg1"/>
                </a:solidFill>
              </a:rPr>
              <a:t>Release </a:t>
            </a:r>
            <a:r>
              <a:rPr lang="zh-CN" altLang="en-US" sz="2100" b="1" dirty="0">
                <a:solidFill>
                  <a:schemeClr val="bg1"/>
                </a:solidFill>
              </a:rPr>
              <a:t>文件夹；</a:t>
            </a:r>
          </a:p>
        </p:txBody>
      </p:sp>
      <p:pic>
        <p:nvPicPr>
          <p:cNvPr id="8" name="图片 7" descr="M{HMZ@V8NH`M(QYKG5I@FMQ"/>
          <p:cNvPicPr>
            <a:picLocks noChangeAspect="1"/>
          </p:cNvPicPr>
          <p:nvPr/>
        </p:nvPicPr>
        <p:blipFill>
          <a:blip r:embed="rId3"/>
          <a:stretch>
            <a:fillRect/>
          </a:stretch>
        </p:blipFill>
        <p:spPr>
          <a:xfrm>
            <a:off x="1114187" y="4800600"/>
            <a:ext cx="6186964" cy="1225391"/>
          </a:xfrm>
          <a:prstGeom prst="rect">
            <a:avLst/>
          </a:prstGeom>
        </p:spPr>
      </p:pic>
      <p:sp>
        <p:nvSpPr>
          <p:cNvPr id="9" name="矩形 8"/>
          <p:cNvSpPr/>
          <p:nvPr/>
        </p:nvSpPr>
        <p:spPr>
          <a:xfrm>
            <a:off x="2115503" y="5607844"/>
            <a:ext cx="3853339" cy="205740"/>
          </a:xfrm>
          <a:prstGeom prst="rect">
            <a:avLst/>
          </a:prstGeom>
          <a:noFill/>
          <a:ln w="158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sz="135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ox(in)">
                                      <p:cBhvr>
                                        <p:cTn id="25"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descr="RYQ2LKGMXZO`~N6}A7C`NBU"/>
          <p:cNvPicPr>
            <a:picLocks noChangeAspect="1"/>
          </p:cNvPicPr>
          <p:nvPr/>
        </p:nvPicPr>
        <p:blipFill>
          <a:blip r:embed="rId2"/>
          <a:stretch>
            <a:fillRect/>
          </a:stretch>
        </p:blipFill>
        <p:spPr>
          <a:xfrm>
            <a:off x="364332" y="1549241"/>
            <a:ext cx="5909786" cy="1589723"/>
          </a:xfrm>
          <a:prstGeom prst="rect">
            <a:avLst/>
          </a:prstGeom>
        </p:spPr>
      </p:pic>
      <p:sp>
        <p:nvSpPr>
          <p:cNvPr id="5" name="内容占位符 2"/>
          <p:cNvSpPr>
            <a:spLocks noGrp="1"/>
          </p:cNvSpPr>
          <p:nvPr/>
        </p:nvSpPr>
        <p:spPr>
          <a:xfrm>
            <a:off x="148113" y="508531"/>
            <a:ext cx="8847773" cy="681038"/>
          </a:xfrm>
          <a:prstGeom prst="rect">
            <a:avLst/>
          </a:prstGeom>
        </p:spPr>
        <p:txBody>
          <a:bodyPr vert="horz" lIns="68580" tIns="34290" rIns="68580" bIns="34290" rtlCol="0">
            <a:normAutofit fontScale="97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US" altLang="zh-CN" sz="2100" dirty="0">
                <a:solidFill>
                  <a:schemeClr val="bg1"/>
                </a:solidFill>
              </a:rPr>
              <a:t> </a:t>
            </a:r>
            <a:r>
              <a:rPr lang="en-US" altLang="zh-CN" sz="2100" b="1" dirty="0">
                <a:solidFill>
                  <a:schemeClr val="bg1"/>
                </a:solidFill>
              </a:rPr>
              <a:t>4. Release 文件夹中找到应用程序Coh-Metrix 3，点击出现Text Analyzer 对话框；</a:t>
            </a:r>
          </a:p>
          <a:p>
            <a:pPr marL="0" indent="0">
              <a:lnSpc>
                <a:spcPct val="150000"/>
              </a:lnSpc>
              <a:buNone/>
            </a:pPr>
            <a:endParaRPr lang="en-US" altLang="zh-CN" sz="2100" dirty="0">
              <a:solidFill>
                <a:schemeClr val="bg1"/>
              </a:solidFill>
            </a:endParaRPr>
          </a:p>
        </p:txBody>
      </p:sp>
      <p:sp>
        <p:nvSpPr>
          <p:cNvPr id="7" name="矩形 6"/>
          <p:cNvSpPr/>
          <p:nvPr/>
        </p:nvSpPr>
        <p:spPr>
          <a:xfrm>
            <a:off x="921068" y="2506980"/>
            <a:ext cx="5110639" cy="205740"/>
          </a:xfrm>
          <a:prstGeom prst="rect">
            <a:avLst/>
          </a:prstGeom>
          <a:noFill/>
          <a:ln w="158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sz="1350"/>
          </a:p>
        </p:txBody>
      </p:sp>
      <p:sp>
        <p:nvSpPr>
          <p:cNvPr id="8" name="右弧形箭头 7"/>
          <p:cNvSpPr/>
          <p:nvPr/>
        </p:nvSpPr>
        <p:spPr>
          <a:xfrm>
            <a:off x="6637497" y="2184083"/>
            <a:ext cx="1288256" cy="2489835"/>
          </a:xfrm>
          <a:prstGeom prst="curvedLeftArrow">
            <a:avLst/>
          </a:prstGeom>
          <a:noFill/>
          <a:ln w="34925">
            <a:solidFill>
              <a:srgbClr val="FF0000">
                <a:alpha val="99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pic>
        <p:nvPicPr>
          <p:cNvPr id="13" name="图片 12" descr="FA4%}UEKLD8F@2~QY@A%M`1"/>
          <p:cNvPicPr>
            <a:picLocks noChangeAspect="1"/>
          </p:cNvPicPr>
          <p:nvPr/>
        </p:nvPicPr>
        <p:blipFill>
          <a:blip r:embed="rId3"/>
          <a:stretch>
            <a:fillRect/>
          </a:stretch>
        </p:blipFill>
        <p:spPr>
          <a:xfrm>
            <a:off x="1714500" y="3528537"/>
            <a:ext cx="4139089" cy="222075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93357" y="365761"/>
            <a:ext cx="8963978" cy="490538"/>
          </a:xfrm>
        </p:spPr>
        <p:txBody>
          <a:bodyPr>
            <a:normAutofit/>
          </a:bodyPr>
          <a:lstStyle/>
          <a:p>
            <a:r>
              <a:rPr lang="en-US" altLang="zh-CN" sz="2100" b="1" dirty="0">
                <a:solidFill>
                  <a:schemeClr val="bg1"/>
                </a:solidFill>
                <a:latin typeface="+mn-lt"/>
                <a:ea typeface="+mn-ea"/>
                <a:cs typeface="+mn-cs"/>
                <a:sym typeface="+mn-ea"/>
              </a:rPr>
              <a:t>5. </a:t>
            </a:r>
            <a:r>
              <a:rPr lang="en-US" altLang="zh-CN" sz="2100" b="1" dirty="0" err="1">
                <a:solidFill>
                  <a:schemeClr val="bg1"/>
                </a:solidFill>
                <a:latin typeface="+mn-lt"/>
                <a:ea typeface="+mn-ea"/>
                <a:cs typeface="+mn-cs"/>
                <a:sym typeface="+mn-ea"/>
              </a:rPr>
              <a:t>导入文本</a:t>
            </a:r>
            <a:r>
              <a:rPr lang="zh-CN" altLang="en-US" sz="2100" b="1" dirty="0">
                <a:solidFill>
                  <a:schemeClr val="bg1"/>
                </a:solidFill>
                <a:latin typeface="+mn-lt"/>
                <a:ea typeface="+mn-ea"/>
                <a:cs typeface="+mn-cs"/>
                <a:sym typeface="+mn-ea"/>
              </a:rPr>
              <a:t>预</a:t>
            </a:r>
            <a:r>
              <a:rPr lang="en-US" altLang="zh-CN" sz="2100" b="1" dirty="0" err="1">
                <a:solidFill>
                  <a:schemeClr val="bg1"/>
                </a:solidFill>
                <a:latin typeface="+mn-lt"/>
                <a:ea typeface="+mn-ea"/>
                <a:cs typeface="+mn-cs"/>
                <a:sym typeface="+mn-ea"/>
              </a:rPr>
              <a:t>处理</a:t>
            </a:r>
            <a:endParaRPr lang="en-US" altLang="zh-CN" sz="2100" b="1" dirty="0">
              <a:solidFill>
                <a:schemeClr val="bg1"/>
              </a:solidFill>
              <a:latin typeface="+mn-lt"/>
              <a:ea typeface="+mn-ea"/>
              <a:cs typeface="+mn-cs"/>
            </a:endParaRPr>
          </a:p>
        </p:txBody>
      </p:sp>
      <p:pic>
        <p:nvPicPr>
          <p:cNvPr id="5" name="图片 4" descr="N2@LYB7OND_F%D~]4XK4]ST"/>
          <p:cNvPicPr>
            <a:picLocks noChangeAspect="1"/>
          </p:cNvPicPr>
          <p:nvPr/>
        </p:nvPicPr>
        <p:blipFill>
          <a:blip r:embed="rId2"/>
          <a:stretch>
            <a:fillRect/>
          </a:stretch>
        </p:blipFill>
        <p:spPr>
          <a:xfrm>
            <a:off x="4587717" y="1049179"/>
            <a:ext cx="4512469" cy="3852863"/>
          </a:xfrm>
          <a:prstGeom prst="rect">
            <a:avLst/>
          </a:prstGeom>
        </p:spPr>
      </p:pic>
      <p:sp>
        <p:nvSpPr>
          <p:cNvPr id="15" name="文本框 14"/>
          <p:cNvSpPr txBox="1"/>
          <p:nvPr/>
        </p:nvSpPr>
        <p:spPr>
          <a:xfrm>
            <a:off x="798672" y="1412558"/>
            <a:ext cx="2190274" cy="369332"/>
          </a:xfrm>
          <a:prstGeom prst="rect">
            <a:avLst/>
          </a:prstGeom>
          <a:noFill/>
          <a:ln w="15875">
            <a:solidFill>
              <a:schemeClr val="accent1"/>
            </a:solidFill>
          </a:ln>
        </p:spPr>
        <p:txBody>
          <a:bodyPr wrap="square" rtlCol="0">
            <a:spAutoFit/>
          </a:bodyPr>
          <a:lstStyle/>
          <a:p>
            <a:r>
              <a:rPr lang="en-US" altLang="zh-CN" b="1" dirty="0">
                <a:solidFill>
                  <a:schemeClr val="bg1"/>
                </a:solidFill>
                <a:sym typeface="+mn-ea"/>
              </a:rPr>
              <a:t>点击Corpus Viewer</a:t>
            </a:r>
          </a:p>
        </p:txBody>
      </p:sp>
      <p:cxnSp>
        <p:nvCxnSpPr>
          <p:cNvPr id="9" name="直接箭头连接符 8"/>
          <p:cNvCxnSpPr/>
          <p:nvPr/>
        </p:nvCxnSpPr>
        <p:spPr>
          <a:xfrm flipH="1">
            <a:off x="1766888" y="1814037"/>
            <a:ext cx="4286" cy="271939"/>
          </a:xfrm>
          <a:prstGeom prst="straightConnector1">
            <a:avLst/>
          </a:prstGeom>
          <a:ln w="28575" cmpd="sng">
            <a:solidFill>
              <a:srgbClr val="C0000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150019" y="2151698"/>
            <a:ext cx="3648075" cy="646331"/>
          </a:xfrm>
          <a:prstGeom prst="rect">
            <a:avLst/>
          </a:prstGeom>
          <a:noFill/>
          <a:ln w="15875">
            <a:solidFill>
              <a:schemeClr val="accent1"/>
            </a:solidFill>
          </a:ln>
        </p:spPr>
        <p:txBody>
          <a:bodyPr wrap="square" rtlCol="0">
            <a:spAutoFit/>
          </a:bodyPr>
          <a:lstStyle/>
          <a:p>
            <a:r>
              <a:rPr lang="en-US" altLang="zh-CN" b="1" dirty="0">
                <a:solidFill>
                  <a:schemeClr val="bg1"/>
                </a:solidFill>
                <a:sym typeface="+mn-ea"/>
              </a:rPr>
              <a:t>点击 Open Corpus Folder，导入所要分析的文本文件夹，如A类文本</a:t>
            </a:r>
          </a:p>
        </p:txBody>
      </p:sp>
      <p:cxnSp>
        <p:nvCxnSpPr>
          <p:cNvPr id="11" name="直接箭头连接符 10"/>
          <p:cNvCxnSpPr/>
          <p:nvPr/>
        </p:nvCxnSpPr>
        <p:spPr>
          <a:xfrm flipH="1">
            <a:off x="1762602" y="2839879"/>
            <a:ext cx="4286" cy="271939"/>
          </a:xfrm>
          <a:prstGeom prst="straightConnector1">
            <a:avLst/>
          </a:prstGeom>
          <a:ln w="28575" cmpd="sng">
            <a:solidFill>
              <a:srgbClr val="C0000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4463415" y="1228249"/>
            <a:ext cx="1456373" cy="337661"/>
          </a:xfrm>
          <a:prstGeom prst="rect">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sz="1350"/>
          </a:p>
        </p:txBody>
      </p:sp>
      <p:pic>
        <p:nvPicPr>
          <p:cNvPr id="4" name="图片 3" descr="@]R~HD9@}YMID$QUF18ISO8"/>
          <p:cNvPicPr>
            <a:picLocks noChangeAspect="1"/>
          </p:cNvPicPr>
          <p:nvPr/>
        </p:nvPicPr>
        <p:blipFill>
          <a:blip r:embed="rId3"/>
          <a:stretch>
            <a:fillRect/>
          </a:stretch>
        </p:blipFill>
        <p:spPr>
          <a:xfrm>
            <a:off x="4561523" y="2382202"/>
            <a:ext cx="4492466" cy="3302318"/>
          </a:xfrm>
          <a:prstGeom prst="rect">
            <a:avLst/>
          </a:prstGeom>
        </p:spPr>
      </p:pic>
      <p:sp>
        <p:nvSpPr>
          <p:cNvPr id="13" name="矩形 12"/>
          <p:cNvSpPr/>
          <p:nvPr/>
        </p:nvSpPr>
        <p:spPr>
          <a:xfrm>
            <a:off x="4892040" y="4332447"/>
            <a:ext cx="1456373" cy="283369"/>
          </a:xfrm>
          <a:prstGeom prst="rect">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sz="1350"/>
          </a:p>
        </p:txBody>
      </p:sp>
      <p:sp>
        <p:nvSpPr>
          <p:cNvPr id="14" name="标题 4"/>
          <p:cNvSpPr>
            <a:spLocks noGrp="1"/>
          </p:cNvSpPr>
          <p:nvPr/>
        </p:nvSpPr>
        <p:spPr>
          <a:xfrm>
            <a:off x="90012" y="3186112"/>
            <a:ext cx="4188619" cy="3306127"/>
          </a:xfrm>
          <a:prstGeom prst="rect">
            <a:avLst/>
          </a:prstGeom>
          <a:ln w="19050">
            <a:noFill/>
          </a:ln>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57175" indent="-257175">
              <a:lnSpc>
                <a:spcPct val="150000"/>
              </a:lnSpc>
              <a:buFont typeface="Wingdings" panose="05000000000000000000" charset="0"/>
              <a:buChar char="l"/>
            </a:pPr>
            <a:r>
              <a:rPr lang="en-US" altLang="zh-CN" sz="1575" b="1" dirty="0">
                <a:solidFill>
                  <a:schemeClr val="bg1"/>
                </a:solidFill>
                <a:latin typeface="+mn-lt"/>
                <a:ea typeface="+mn-ea"/>
                <a:cs typeface="+mn-cs"/>
                <a:sym typeface="+mn-ea"/>
              </a:rPr>
              <a:t>导入成功后（如右图），在Text框可</a:t>
            </a:r>
            <a:r>
              <a:rPr lang="zh-CN" altLang="en-US" sz="1575" b="1" dirty="0">
                <a:solidFill>
                  <a:schemeClr val="bg1"/>
                </a:solidFill>
                <a:latin typeface="+mn-lt"/>
                <a:ea typeface="+mn-ea"/>
                <a:cs typeface="+mn-cs"/>
                <a:sym typeface="+mn-ea"/>
              </a:rPr>
              <a:t>看到相应</a:t>
            </a:r>
            <a:r>
              <a:rPr lang="en-US" altLang="zh-CN" sz="1575" b="1" dirty="0">
                <a:solidFill>
                  <a:schemeClr val="bg1"/>
                </a:solidFill>
                <a:latin typeface="+mn-lt"/>
                <a:ea typeface="+mn-ea"/>
                <a:cs typeface="+mn-cs"/>
                <a:sym typeface="+mn-ea"/>
              </a:rPr>
              <a:t>原始文本。</a:t>
            </a:r>
          </a:p>
          <a:p>
            <a:pPr marL="257175" indent="-257175">
              <a:lnSpc>
                <a:spcPct val="150000"/>
              </a:lnSpc>
              <a:buFont typeface="Wingdings" panose="05000000000000000000" charset="0"/>
              <a:buChar char="l"/>
            </a:pPr>
            <a:r>
              <a:rPr lang="en-US" altLang="zh-CN" sz="1575" b="1" dirty="0">
                <a:solidFill>
                  <a:schemeClr val="bg1"/>
                </a:solidFill>
                <a:latin typeface="+mn-lt"/>
                <a:ea typeface="+mn-ea"/>
                <a:cs typeface="+mn-cs"/>
                <a:sym typeface="+mn-ea"/>
              </a:rPr>
              <a:t>研究者可在Text框或New Window 中检查</a:t>
            </a:r>
            <a:r>
              <a:rPr lang="zh-CN" altLang="en-US" sz="1575" b="1" dirty="0">
                <a:solidFill>
                  <a:schemeClr val="bg1"/>
                </a:solidFill>
                <a:latin typeface="+mn-lt"/>
                <a:ea typeface="+mn-ea"/>
                <a:cs typeface="+mn-cs"/>
                <a:sym typeface="+mn-ea"/>
              </a:rPr>
              <a:t>导入的</a:t>
            </a:r>
            <a:r>
              <a:rPr lang="en-US" altLang="zh-CN" sz="1575" b="1" dirty="0">
                <a:solidFill>
                  <a:schemeClr val="bg1"/>
                </a:solidFill>
                <a:latin typeface="+mn-lt"/>
                <a:ea typeface="+mn-ea"/>
                <a:cs typeface="+mn-cs"/>
                <a:sym typeface="+mn-ea"/>
              </a:rPr>
              <a:t>文本是否存在问题，比如出现不能识别的字符，或者超长的不合语法的句子等等；并可根据研究实际，在上面</a:t>
            </a:r>
            <a:r>
              <a:rPr lang="zh-CN" altLang="en-US" sz="1575" b="1" dirty="0">
                <a:solidFill>
                  <a:schemeClr val="bg1"/>
                </a:solidFill>
                <a:latin typeface="+mn-lt"/>
                <a:ea typeface="+mn-ea"/>
                <a:cs typeface="+mn-cs"/>
                <a:sym typeface="+mn-ea"/>
              </a:rPr>
              <a:t>稍</a:t>
            </a:r>
            <a:r>
              <a:rPr lang="en-US" altLang="zh-CN" sz="1575" b="1" dirty="0">
                <a:solidFill>
                  <a:schemeClr val="bg1"/>
                </a:solidFill>
                <a:latin typeface="+mn-lt"/>
                <a:ea typeface="+mn-ea"/>
                <a:cs typeface="+mn-cs"/>
                <a:sym typeface="+mn-ea"/>
              </a:rPr>
              <a:t>作修改，以保证后期文本的顺利分析；</a:t>
            </a:r>
          </a:p>
          <a:p>
            <a:pPr marL="257175" indent="-257175">
              <a:lnSpc>
                <a:spcPct val="150000"/>
              </a:lnSpc>
              <a:buFont typeface="Wingdings" panose="05000000000000000000" charset="0"/>
              <a:buChar char="l"/>
            </a:pPr>
            <a:r>
              <a:rPr lang="en-US" altLang="zh-CN" sz="1575" b="1" dirty="0">
                <a:solidFill>
                  <a:schemeClr val="bg1"/>
                </a:solidFill>
                <a:latin typeface="+mn-lt"/>
                <a:ea typeface="+mn-ea"/>
                <a:cs typeface="+mn-cs"/>
                <a:sym typeface="+mn-ea"/>
              </a:rPr>
              <a:t>如作了修改，需点击Save change保存。</a:t>
            </a:r>
          </a:p>
        </p:txBody>
      </p:sp>
      <p:pic>
        <p:nvPicPr>
          <p:cNvPr id="16" name="图片 15" descr="KR8Q(X}5A0D3WO[P(7}[SPB"/>
          <p:cNvPicPr>
            <a:picLocks noChangeAspect="1"/>
          </p:cNvPicPr>
          <p:nvPr/>
        </p:nvPicPr>
        <p:blipFill>
          <a:blip r:embed="rId4"/>
          <a:stretch>
            <a:fillRect/>
          </a:stretch>
        </p:blipFill>
        <p:spPr>
          <a:xfrm>
            <a:off x="4297204" y="922021"/>
            <a:ext cx="5093494" cy="5069681"/>
          </a:xfrm>
          <a:prstGeom prst="rect">
            <a:avLst/>
          </a:prstGeom>
        </p:spPr>
      </p:pic>
      <p:sp>
        <p:nvSpPr>
          <p:cNvPr id="17" name="矩形 16"/>
          <p:cNvSpPr/>
          <p:nvPr/>
        </p:nvSpPr>
        <p:spPr>
          <a:xfrm>
            <a:off x="6482239" y="1455420"/>
            <a:ext cx="650558" cy="260033"/>
          </a:xfrm>
          <a:prstGeom prst="rect">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sz="1350"/>
          </a:p>
        </p:txBody>
      </p:sp>
      <p:sp>
        <p:nvSpPr>
          <p:cNvPr id="18" name="矩形 17"/>
          <p:cNvSpPr/>
          <p:nvPr/>
        </p:nvSpPr>
        <p:spPr>
          <a:xfrm>
            <a:off x="6596062" y="3458527"/>
            <a:ext cx="1006793" cy="260033"/>
          </a:xfrm>
          <a:prstGeom prst="rect">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sz="1350"/>
          </a:p>
        </p:txBody>
      </p:sp>
      <p:sp>
        <p:nvSpPr>
          <p:cNvPr id="19" name="矩形 18"/>
          <p:cNvSpPr/>
          <p:nvPr/>
        </p:nvSpPr>
        <p:spPr>
          <a:xfrm>
            <a:off x="8361045" y="3458527"/>
            <a:ext cx="796290" cy="260033"/>
          </a:xfrm>
          <a:prstGeom prst="rect">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sz="1350"/>
          </a:p>
        </p:txBody>
      </p:sp>
      <p:sp>
        <p:nvSpPr>
          <p:cNvPr id="20" name="矩形 19"/>
          <p:cNvSpPr/>
          <p:nvPr/>
        </p:nvSpPr>
        <p:spPr>
          <a:xfrm>
            <a:off x="84772" y="3184208"/>
            <a:ext cx="4195763" cy="3216592"/>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arn(inVertical)">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additive="base">
                                        <p:cTn id="26" dur="500" fill="hold"/>
                                        <p:tgtEl>
                                          <p:spTgt spid="4"/>
                                        </p:tgtEl>
                                        <p:attrNameLst>
                                          <p:attrName>ppt_x</p:attrName>
                                        </p:attrNameLst>
                                      </p:cBhvr>
                                      <p:tavLst>
                                        <p:tav tm="0">
                                          <p:val>
                                            <p:strVal val="#ppt_x"/>
                                          </p:val>
                                        </p:tav>
                                        <p:tav tm="100000">
                                          <p:val>
                                            <p:strVal val="#ppt_x"/>
                                          </p:val>
                                        </p:tav>
                                      </p:tavLst>
                                    </p:anim>
                                    <p:anim calcmode="lin" valueType="num">
                                      <p:cBhvr additive="base">
                                        <p:cTn id="2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arn(inVertical)">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ppt_x"/>
                                          </p:val>
                                        </p:tav>
                                        <p:tav tm="100000">
                                          <p:val>
                                            <p:strVal val="#ppt_x"/>
                                          </p:val>
                                        </p:tav>
                                      </p:tavLst>
                                    </p:anim>
                                    <p:anim calcmode="lin" valueType="num">
                                      <p:cBhvr additive="base">
                                        <p:cTn id="4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barn(inVertical)">
                                      <p:cBhvr>
                                        <p:cTn id="49" dur="500"/>
                                        <p:tgtEl>
                                          <p:spTgt spid="19"/>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14">
                                            <p:txEl>
                                              <p:pRg st="0" end="0"/>
                                            </p:txEl>
                                          </p:spTgt>
                                        </p:tgtEl>
                                        <p:attrNameLst>
                                          <p:attrName>style.visibility</p:attrName>
                                        </p:attrNameLst>
                                      </p:cBhvr>
                                      <p:to>
                                        <p:strVal val="visible"/>
                                      </p:to>
                                    </p:set>
                                    <p:anim calcmode="lin" valueType="num">
                                      <p:cBhvr additive="base">
                                        <p:cTn id="54"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14">
                                            <p:txEl>
                                              <p:pRg st="0" end="0"/>
                                            </p:txEl>
                                          </p:spTgt>
                                        </p:tgtEl>
                                        <p:attrNameLst>
                                          <p:attrName>ppt_y</p:attrName>
                                        </p:attrNameLst>
                                      </p:cBhvr>
                                      <p:tavLst>
                                        <p:tav tm="0">
                                          <p:val>
                                            <p:strVal val="1+#ppt_h/2"/>
                                          </p:val>
                                        </p:tav>
                                        <p:tav tm="100000">
                                          <p:val>
                                            <p:strVal val="#ppt_y"/>
                                          </p:val>
                                        </p:tav>
                                      </p:tavLst>
                                    </p:anim>
                                  </p:childTnLst>
                                </p:cTn>
                              </p:par>
                              <p:par>
                                <p:cTn id="56" presetID="2" presetClass="entr" presetSubtype="4" fill="hold" nodeType="with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ppt_x"/>
                                          </p:val>
                                        </p:tav>
                                        <p:tav tm="100000">
                                          <p:val>
                                            <p:strVal val="#ppt_x"/>
                                          </p:val>
                                        </p:tav>
                                      </p:tavLst>
                                    </p:anim>
                                    <p:anim calcmode="lin" valueType="num">
                                      <p:cBhvr additive="base">
                                        <p:cTn id="59"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barn(inVertical)">
                                      <p:cBhvr>
                                        <p:cTn id="64" dur="500"/>
                                        <p:tgtEl>
                                          <p:spTgt spid="17"/>
                                        </p:tgtEl>
                                      </p:cBhvr>
                                    </p:animEffect>
                                  </p:childTnLst>
                                </p:cTn>
                              </p:par>
                              <p:par>
                                <p:cTn id="65" presetID="16" presetClass="entr" presetSubtype="21" fill="hold" grpId="0" nodeType="with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barn(inVertical)">
                                      <p:cBhvr>
                                        <p:cTn id="67" dur="500"/>
                                        <p:tgtEl>
                                          <p:spTgt spid="18"/>
                                        </p:tgtEl>
                                      </p:cBhvr>
                                    </p:animEffect>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nodeType="clickEffect">
                                  <p:stCondLst>
                                    <p:cond delay="0"/>
                                  </p:stCondLst>
                                  <p:childTnLst>
                                    <p:set>
                                      <p:cBhvr>
                                        <p:cTn id="71" dur="1" fill="hold">
                                          <p:stCondLst>
                                            <p:cond delay="0"/>
                                          </p:stCondLst>
                                        </p:cTn>
                                        <p:tgtEl>
                                          <p:spTgt spid="14">
                                            <p:txEl>
                                              <p:pRg st="1" end="1"/>
                                            </p:txEl>
                                          </p:spTgt>
                                        </p:tgtEl>
                                        <p:attrNameLst>
                                          <p:attrName>style.visibility</p:attrName>
                                        </p:attrNameLst>
                                      </p:cBhvr>
                                      <p:to>
                                        <p:strVal val="visible"/>
                                      </p:to>
                                    </p:set>
                                    <p:anim calcmode="lin" valueType="num">
                                      <p:cBhvr additive="base">
                                        <p:cTn id="72"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nodeType="clickEffect">
                                  <p:stCondLst>
                                    <p:cond delay="0"/>
                                  </p:stCondLst>
                                  <p:childTnLst>
                                    <p:set>
                                      <p:cBhvr>
                                        <p:cTn id="77" dur="1" fill="hold">
                                          <p:stCondLst>
                                            <p:cond delay="0"/>
                                          </p:stCondLst>
                                        </p:cTn>
                                        <p:tgtEl>
                                          <p:spTgt spid="14">
                                            <p:txEl>
                                              <p:pRg st="2" end="2"/>
                                            </p:txEl>
                                          </p:spTgt>
                                        </p:tgtEl>
                                        <p:attrNameLst>
                                          <p:attrName>style.visibility</p:attrName>
                                        </p:attrNameLst>
                                      </p:cBhvr>
                                      <p:to>
                                        <p:strVal val="visible"/>
                                      </p:to>
                                    </p:set>
                                    <p:anim calcmode="lin" valueType="num">
                                      <p:cBhvr additive="base">
                                        <p:cTn id="78"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2" grpId="0" animBg="1"/>
      <p:bldP spid="13" grpId="0" animBg="1"/>
      <p:bldP spid="17" grpId="0" animBg="1"/>
      <p:bldP spid="18" grpId="0" bldLvl="0" animBg="1"/>
      <p:bldP spid="19" grpId="0" bldLvl="0" animBg="1"/>
      <p:bldP spid="20"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a:spLocks noGrp="1"/>
          </p:cNvSpPr>
          <p:nvPr/>
        </p:nvSpPr>
        <p:spPr>
          <a:xfrm>
            <a:off x="172402" y="906780"/>
            <a:ext cx="8847773" cy="1913573"/>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US" altLang="zh-CN" sz="2100" b="1" dirty="0">
                <a:solidFill>
                  <a:schemeClr val="bg1"/>
                </a:solidFill>
              </a:rPr>
              <a:t> 6. 文本分析：Coh-Metrix</a:t>
            </a:r>
            <a:endParaRPr lang="en-US" altLang="zh-CN" sz="4500" dirty="0">
              <a:solidFill>
                <a:schemeClr val="bg1"/>
              </a:solidFill>
            </a:endParaRPr>
          </a:p>
          <a:p>
            <a:pPr marL="0" indent="0">
              <a:lnSpc>
                <a:spcPct val="150000"/>
              </a:lnSpc>
              <a:buNone/>
            </a:pPr>
            <a:r>
              <a:rPr lang="en-US" altLang="zh-CN" sz="4500" dirty="0">
                <a:solidFill>
                  <a:schemeClr val="bg1"/>
                </a:solidFill>
              </a:rPr>
              <a:t>   </a:t>
            </a:r>
          </a:p>
          <a:p>
            <a:pPr marL="0" indent="0">
              <a:lnSpc>
                <a:spcPct val="150000"/>
              </a:lnSpc>
              <a:buNone/>
            </a:pPr>
            <a:endParaRPr lang="en-US" altLang="zh-CN" sz="2100" dirty="0">
              <a:solidFill>
                <a:schemeClr val="bg1"/>
              </a:solidFill>
            </a:endParaRPr>
          </a:p>
          <a:p>
            <a:pPr marL="0" indent="0">
              <a:lnSpc>
                <a:spcPct val="150000"/>
              </a:lnSpc>
              <a:buNone/>
            </a:pPr>
            <a:endParaRPr lang="en-US" altLang="zh-CN" sz="2100" dirty="0">
              <a:solidFill>
                <a:schemeClr val="bg1"/>
              </a:solidFill>
            </a:endParaRPr>
          </a:p>
        </p:txBody>
      </p:sp>
      <p:pic>
        <p:nvPicPr>
          <p:cNvPr id="2" name="图片 1" descr="6NNNHTW($WQ_AV3ZSURQQ5U"/>
          <p:cNvPicPr>
            <a:picLocks noChangeAspect="1"/>
          </p:cNvPicPr>
          <p:nvPr/>
        </p:nvPicPr>
        <p:blipFill>
          <a:blip r:embed="rId2"/>
          <a:stretch>
            <a:fillRect/>
          </a:stretch>
        </p:blipFill>
        <p:spPr>
          <a:xfrm>
            <a:off x="4765358" y="1061562"/>
            <a:ext cx="3317081" cy="1990249"/>
          </a:xfrm>
          <a:prstGeom prst="rect">
            <a:avLst/>
          </a:prstGeom>
        </p:spPr>
      </p:pic>
      <p:pic>
        <p:nvPicPr>
          <p:cNvPr id="3" name="图片 2" descr="I_)RG0(R1F~G(L[$@}9~`W4"/>
          <p:cNvPicPr>
            <a:picLocks noChangeAspect="1"/>
          </p:cNvPicPr>
          <p:nvPr/>
        </p:nvPicPr>
        <p:blipFill>
          <a:blip r:embed="rId3"/>
          <a:stretch>
            <a:fillRect/>
          </a:stretch>
        </p:blipFill>
        <p:spPr>
          <a:xfrm>
            <a:off x="4484370" y="922497"/>
            <a:ext cx="3598069" cy="2268379"/>
          </a:xfrm>
          <a:prstGeom prst="rect">
            <a:avLst/>
          </a:prstGeom>
        </p:spPr>
      </p:pic>
      <p:cxnSp>
        <p:nvCxnSpPr>
          <p:cNvPr id="6" name="直接箭头连接符 5"/>
          <p:cNvCxnSpPr/>
          <p:nvPr/>
        </p:nvCxnSpPr>
        <p:spPr>
          <a:xfrm flipH="1">
            <a:off x="1494949" y="1920717"/>
            <a:ext cx="4286" cy="271939"/>
          </a:xfrm>
          <a:prstGeom prst="straightConnector1">
            <a:avLst/>
          </a:prstGeom>
          <a:ln w="28575" cmpd="sng">
            <a:solidFill>
              <a:srgbClr val="C00000"/>
            </a:solidFill>
            <a:prstDash val="solid"/>
            <a:tailEnd type="arrow"/>
          </a:ln>
        </p:spPr>
        <p:style>
          <a:lnRef idx="1">
            <a:schemeClr val="accent1"/>
          </a:lnRef>
          <a:fillRef idx="0">
            <a:schemeClr val="accent1"/>
          </a:fillRef>
          <a:effectRef idx="0">
            <a:schemeClr val="accent1"/>
          </a:effectRef>
          <a:fontRef idx="minor">
            <a:schemeClr val="tx1"/>
          </a:fontRef>
        </p:style>
      </p:cxnSp>
      <p:pic>
        <p:nvPicPr>
          <p:cNvPr id="4" name="图片 3" descr="AVK$TKBE_4ANV%B`PBV6SVE"/>
          <p:cNvPicPr>
            <a:picLocks noChangeAspect="1"/>
          </p:cNvPicPr>
          <p:nvPr/>
        </p:nvPicPr>
        <p:blipFill>
          <a:blip r:embed="rId4"/>
          <a:stretch>
            <a:fillRect/>
          </a:stretch>
        </p:blipFill>
        <p:spPr>
          <a:xfrm>
            <a:off x="5773103" y="3191351"/>
            <a:ext cx="3394710" cy="2625090"/>
          </a:xfrm>
          <a:prstGeom prst="rect">
            <a:avLst/>
          </a:prstGeom>
        </p:spPr>
      </p:pic>
      <p:sp>
        <p:nvSpPr>
          <p:cNvPr id="15" name="文本框 14"/>
          <p:cNvSpPr txBox="1"/>
          <p:nvPr/>
        </p:nvSpPr>
        <p:spPr>
          <a:xfrm>
            <a:off x="690563" y="1575435"/>
            <a:ext cx="1992630" cy="369332"/>
          </a:xfrm>
          <a:prstGeom prst="rect">
            <a:avLst/>
          </a:prstGeom>
          <a:noFill/>
          <a:ln w="15875">
            <a:solidFill>
              <a:schemeClr val="accent1"/>
            </a:solidFill>
          </a:ln>
        </p:spPr>
        <p:txBody>
          <a:bodyPr wrap="square" rtlCol="0">
            <a:spAutoFit/>
          </a:bodyPr>
          <a:lstStyle/>
          <a:p>
            <a:r>
              <a:rPr lang="en-US" altLang="zh-CN" b="1" dirty="0">
                <a:solidFill>
                  <a:schemeClr val="bg1"/>
                </a:solidFill>
                <a:sym typeface="+mn-ea"/>
              </a:rPr>
              <a:t>点击Coh-Metrix</a:t>
            </a:r>
          </a:p>
        </p:txBody>
      </p:sp>
      <p:sp>
        <p:nvSpPr>
          <p:cNvPr id="16" name="文本框 15"/>
          <p:cNvSpPr txBox="1"/>
          <p:nvPr/>
        </p:nvSpPr>
        <p:spPr>
          <a:xfrm>
            <a:off x="94298" y="2252187"/>
            <a:ext cx="3434239" cy="646331"/>
          </a:xfrm>
          <a:prstGeom prst="rect">
            <a:avLst/>
          </a:prstGeom>
          <a:noFill/>
          <a:ln w="15875">
            <a:solidFill>
              <a:schemeClr val="accent1"/>
            </a:solidFill>
          </a:ln>
        </p:spPr>
        <p:txBody>
          <a:bodyPr wrap="square" rtlCol="0">
            <a:spAutoFit/>
          </a:bodyPr>
          <a:lstStyle/>
          <a:p>
            <a:r>
              <a:rPr lang="en-US" altLang="zh-CN" b="1" dirty="0">
                <a:solidFill>
                  <a:schemeClr val="bg1"/>
                </a:solidFill>
                <a:sym typeface="+mn-ea"/>
              </a:rPr>
              <a:t>点击Working，打开所要分析的文本文件夹，如A类文本文件夹；</a:t>
            </a:r>
          </a:p>
        </p:txBody>
      </p:sp>
      <p:sp>
        <p:nvSpPr>
          <p:cNvPr id="18" name="矩形 17"/>
          <p:cNvSpPr/>
          <p:nvPr/>
        </p:nvSpPr>
        <p:spPr>
          <a:xfrm>
            <a:off x="4484370" y="2820352"/>
            <a:ext cx="1084898" cy="448628"/>
          </a:xfrm>
          <a:prstGeom prst="rect">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sz="1350"/>
          </a:p>
        </p:txBody>
      </p:sp>
      <p:sp>
        <p:nvSpPr>
          <p:cNvPr id="19" name="矩形 18"/>
          <p:cNvSpPr/>
          <p:nvPr/>
        </p:nvSpPr>
        <p:spPr>
          <a:xfrm>
            <a:off x="6084570" y="4916329"/>
            <a:ext cx="1084898" cy="231934"/>
          </a:xfrm>
          <a:prstGeom prst="rect">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sz="135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ppt_x"/>
                                          </p:val>
                                        </p:tav>
                                        <p:tav tm="100000">
                                          <p:val>
                                            <p:strVal val="#ppt_x"/>
                                          </p:val>
                                        </p:tav>
                                      </p:tavLst>
                                    </p:anim>
                                    <p:anim calcmode="lin" valueType="num">
                                      <p:cBhvr additive="base">
                                        <p:cTn id="24" dur="500" fill="hold"/>
                                        <p:tgtEl>
                                          <p:spTgt spid="16"/>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ppt_x"/>
                                          </p:val>
                                        </p:tav>
                                        <p:tav tm="100000">
                                          <p:val>
                                            <p:strVal val="#ppt_x"/>
                                          </p:val>
                                        </p:tav>
                                      </p:tavLst>
                                    </p:anim>
                                    <p:anim calcmode="lin" valueType="num">
                                      <p:cBhvr additive="base">
                                        <p:cTn id="2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barn(inVertical)">
                                      <p:cBhvr>
                                        <p:cTn id="33" dur="5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additive="base">
                                        <p:cTn id="38" dur="500" fill="hold"/>
                                        <p:tgtEl>
                                          <p:spTgt spid="4"/>
                                        </p:tgtEl>
                                        <p:attrNameLst>
                                          <p:attrName>ppt_x</p:attrName>
                                        </p:attrNameLst>
                                      </p:cBhvr>
                                      <p:tavLst>
                                        <p:tav tm="0">
                                          <p:val>
                                            <p:strVal val="#ppt_x"/>
                                          </p:val>
                                        </p:tav>
                                        <p:tav tm="100000">
                                          <p:val>
                                            <p:strVal val="#ppt_x"/>
                                          </p:val>
                                        </p:tav>
                                      </p:tavLst>
                                    </p:anim>
                                    <p:anim calcmode="lin" valueType="num">
                                      <p:cBhvr additive="base">
                                        <p:cTn id="3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barn(inVertical)">
                                      <p:cBhvr>
                                        <p:cTn id="4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8" grpId="0" bldLvl="0" animBg="1"/>
      <p:bldP spid="19"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descr="FHK%GGU4_~74FSYAB_{(N17"/>
          <p:cNvPicPr>
            <a:picLocks noChangeAspect="1"/>
          </p:cNvPicPr>
          <p:nvPr/>
        </p:nvPicPr>
        <p:blipFill>
          <a:blip r:embed="rId2"/>
          <a:stretch>
            <a:fillRect/>
          </a:stretch>
        </p:blipFill>
        <p:spPr>
          <a:xfrm>
            <a:off x="5298282" y="709612"/>
            <a:ext cx="3408521" cy="2307908"/>
          </a:xfrm>
          <a:prstGeom prst="rect">
            <a:avLst/>
          </a:prstGeom>
        </p:spPr>
      </p:pic>
      <p:sp>
        <p:nvSpPr>
          <p:cNvPr id="5" name="内容占位符 2"/>
          <p:cNvSpPr>
            <a:spLocks noGrp="1"/>
          </p:cNvSpPr>
          <p:nvPr/>
        </p:nvSpPr>
        <p:spPr>
          <a:xfrm>
            <a:off x="172402" y="906780"/>
            <a:ext cx="8847773" cy="1913573"/>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US" altLang="zh-CN" sz="2100" b="1" dirty="0">
                <a:solidFill>
                  <a:schemeClr val="bg1"/>
                </a:solidFill>
              </a:rPr>
              <a:t> 6. 文本分析：Coh-Metrix</a:t>
            </a:r>
            <a:endParaRPr lang="en-US" altLang="zh-CN" sz="4500" dirty="0">
              <a:solidFill>
                <a:schemeClr val="bg1"/>
              </a:solidFill>
            </a:endParaRPr>
          </a:p>
          <a:p>
            <a:pPr marL="0" indent="0">
              <a:lnSpc>
                <a:spcPct val="150000"/>
              </a:lnSpc>
              <a:buNone/>
            </a:pPr>
            <a:r>
              <a:rPr lang="en-US" altLang="zh-CN" sz="4500" dirty="0">
                <a:solidFill>
                  <a:schemeClr val="bg1"/>
                </a:solidFill>
              </a:rPr>
              <a:t>   </a:t>
            </a:r>
          </a:p>
          <a:p>
            <a:pPr marL="0" indent="0">
              <a:lnSpc>
                <a:spcPct val="150000"/>
              </a:lnSpc>
              <a:buNone/>
            </a:pPr>
            <a:endParaRPr lang="en-US" altLang="zh-CN" sz="2100" dirty="0">
              <a:solidFill>
                <a:schemeClr val="bg1"/>
              </a:solidFill>
            </a:endParaRPr>
          </a:p>
          <a:p>
            <a:pPr marL="0" indent="0">
              <a:lnSpc>
                <a:spcPct val="150000"/>
              </a:lnSpc>
              <a:buNone/>
            </a:pPr>
            <a:endParaRPr lang="en-US" altLang="zh-CN" sz="2100" dirty="0">
              <a:solidFill>
                <a:schemeClr val="bg1"/>
              </a:solidFill>
            </a:endParaRPr>
          </a:p>
        </p:txBody>
      </p:sp>
      <p:cxnSp>
        <p:nvCxnSpPr>
          <p:cNvPr id="6" name="直接箭头连接符 5"/>
          <p:cNvCxnSpPr/>
          <p:nvPr/>
        </p:nvCxnSpPr>
        <p:spPr>
          <a:xfrm flipH="1">
            <a:off x="1494949" y="1920717"/>
            <a:ext cx="4286" cy="271939"/>
          </a:xfrm>
          <a:prstGeom prst="straightConnector1">
            <a:avLst/>
          </a:prstGeom>
          <a:ln w="28575" cmpd="sng">
            <a:solidFill>
              <a:srgbClr val="C0000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690563" y="1575435"/>
            <a:ext cx="1992630" cy="369332"/>
          </a:xfrm>
          <a:prstGeom prst="rect">
            <a:avLst/>
          </a:prstGeom>
          <a:noFill/>
          <a:ln w="15875">
            <a:solidFill>
              <a:schemeClr val="accent1"/>
            </a:solidFill>
          </a:ln>
        </p:spPr>
        <p:txBody>
          <a:bodyPr wrap="square" rtlCol="0">
            <a:spAutoFit/>
          </a:bodyPr>
          <a:lstStyle/>
          <a:p>
            <a:r>
              <a:rPr lang="en-US" altLang="zh-CN" b="1" dirty="0">
                <a:solidFill>
                  <a:schemeClr val="bg1"/>
                </a:solidFill>
                <a:sym typeface="+mn-ea"/>
              </a:rPr>
              <a:t>点击Coh-Metrix</a:t>
            </a:r>
          </a:p>
        </p:txBody>
      </p:sp>
      <p:sp>
        <p:nvSpPr>
          <p:cNvPr id="16" name="文本框 15"/>
          <p:cNvSpPr txBox="1"/>
          <p:nvPr/>
        </p:nvSpPr>
        <p:spPr>
          <a:xfrm>
            <a:off x="94298" y="2252187"/>
            <a:ext cx="3434239" cy="646331"/>
          </a:xfrm>
          <a:prstGeom prst="rect">
            <a:avLst/>
          </a:prstGeom>
          <a:noFill/>
          <a:ln w="15875">
            <a:solidFill>
              <a:schemeClr val="accent1"/>
            </a:solidFill>
          </a:ln>
        </p:spPr>
        <p:txBody>
          <a:bodyPr wrap="square" rtlCol="0">
            <a:spAutoFit/>
          </a:bodyPr>
          <a:lstStyle/>
          <a:p>
            <a:r>
              <a:rPr lang="en-US" altLang="zh-CN" b="1" dirty="0">
                <a:solidFill>
                  <a:schemeClr val="bg1"/>
                </a:solidFill>
                <a:sym typeface="+mn-ea"/>
              </a:rPr>
              <a:t>点击Working，打开所要分析的文本文件夹，如A类文本文件夹；</a:t>
            </a:r>
          </a:p>
        </p:txBody>
      </p:sp>
      <p:sp>
        <p:nvSpPr>
          <p:cNvPr id="19" name="矩形 18"/>
          <p:cNvSpPr/>
          <p:nvPr/>
        </p:nvSpPr>
        <p:spPr>
          <a:xfrm>
            <a:off x="6417469" y="2724627"/>
            <a:ext cx="969169" cy="292894"/>
          </a:xfrm>
          <a:prstGeom prst="rect">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sz="1350"/>
          </a:p>
        </p:txBody>
      </p:sp>
      <p:cxnSp>
        <p:nvCxnSpPr>
          <p:cNvPr id="8" name="直接箭头连接符 7"/>
          <p:cNvCxnSpPr/>
          <p:nvPr/>
        </p:nvCxnSpPr>
        <p:spPr>
          <a:xfrm flipH="1">
            <a:off x="1499236" y="2936082"/>
            <a:ext cx="4286" cy="271939"/>
          </a:xfrm>
          <a:prstGeom prst="straightConnector1">
            <a:avLst/>
          </a:prstGeom>
          <a:ln w="28575" cmpd="sng">
            <a:solidFill>
              <a:srgbClr val="C0000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27146" y="3208020"/>
            <a:ext cx="4465320" cy="1470787"/>
          </a:xfrm>
          <a:prstGeom prst="rect">
            <a:avLst/>
          </a:prstGeom>
          <a:noFill/>
          <a:ln w="15875">
            <a:solidFill>
              <a:schemeClr val="accent1"/>
            </a:solidFill>
          </a:ln>
        </p:spPr>
        <p:txBody>
          <a:bodyPr wrap="square" rtlCol="0">
            <a:spAutoFit/>
          </a:bodyPr>
          <a:lstStyle/>
          <a:p>
            <a:pPr marL="257175" indent="-257175">
              <a:lnSpc>
                <a:spcPct val="110000"/>
              </a:lnSpc>
              <a:buFont typeface="Wingdings" panose="05000000000000000000" charset="0"/>
              <a:buChar char="l"/>
            </a:pPr>
            <a:r>
              <a:rPr lang="zh-CN" altLang="en-US" sz="1650" b="1" dirty="0">
                <a:solidFill>
                  <a:schemeClr val="bg1"/>
                </a:solidFill>
                <a:sym typeface="+mn-ea"/>
              </a:rPr>
              <a:t>根据研究实际，选择分析</a:t>
            </a:r>
            <a:r>
              <a:rPr lang="en-US" altLang="zh-CN" sz="1650" b="1" dirty="0">
                <a:solidFill>
                  <a:schemeClr val="bg1"/>
                </a:solidFill>
                <a:sym typeface="+mn-ea"/>
              </a:rPr>
              <a:t>Unit </a:t>
            </a:r>
            <a:r>
              <a:rPr lang="zh-CN" altLang="en-US" sz="1650" b="1" dirty="0">
                <a:solidFill>
                  <a:schemeClr val="bg1"/>
                </a:solidFill>
                <a:sym typeface="+mn-ea"/>
              </a:rPr>
              <a:t>类型；</a:t>
            </a:r>
          </a:p>
          <a:p>
            <a:pPr marL="257175" indent="-257175">
              <a:lnSpc>
                <a:spcPct val="110000"/>
              </a:lnSpc>
              <a:buFont typeface="Wingdings" panose="05000000000000000000" charset="0"/>
              <a:buChar char="l"/>
            </a:pPr>
            <a:r>
              <a:rPr lang="en-US" altLang="zh-CN" sz="1650" b="1" dirty="0">
                <a:solidFill>
                  <a:schemeClr val="bg1"/>
                </a:solidFill>
                <a:sym typeface="+mn-ea"/>
              </a:rPr>
              <a:t>点击Run，在弹出的对话框自定义分析后的数据结果所要保存的位置并命名文件夹，</a:t>
            </a:r>
            <a:r>
              <a:rPr lang="zh-CN" altLang="en-US" sz="1650" b="1" dirty="0">
                <a:solidFill>
                  <a:schemeClr val="bg1"/>
                </a:solidFill>
                <a:sym typeface="+mn-ea"/>
              </a:rPr>
              <a:t>如</a:t>
            </a:r>
            <a:r>
              <a:rPr lang="en-US" altLang="zh-CN" sz="1650" b="1" dirty="0">
                <a:solidFill>
                  <a:schemeClr val="bg1"/>
                </a:solidFill>
                <a:sym typeface="+mn-ea"/>
              </a:rPr>
              <a:t>A</a:t>
            </a:r>
            <a:r>
              <a:rPr lang="zh-CN" altLang="en-US" sz="1650" b="1" dirty="0">
                <a:solidFill>
                  <a:schemeClr val="bg1"/>
                </a:solidFill>
                <a:sym typeface="+mn-ea"/>
              </a:rPr>
              <a:t>类数据结果，</a:t>
            </a:r>
            <a:r>
              <a:rPr lang="en-US" altLang="zh-CN" sz="1650" b="1" dirty="0">
                <a:solidFill>
                  <a:schemeClr val="bg1"/>
                </a:solidFill>
                <a:sym typeface="+mn-ea"/>
              </a:rPr>
              <a:t>点击保存(S)后，  Coh-Metrix便开始</a:t>
            </a:r>
            <a:r>
              <a:rPr lang="zh-CN" altLang="en-US" sz="1650" b="1" dirty="0">
                <a:solidFill>
                  <a:schemeClr val="bg1"/>
                </a:solidFill>
                <a:sym typeface="+mn-ea"/>
              </a:rPr>
              <a:t>自动</a:t>
            </a:r>
            <a:r>
              <a:rPr lang="en-US" altLang="zh-CN" sz="1650" b="1" dirty="0">
                <a:solidFill>
                  <a:schemeClr val="bg1"/>
                </a:solidFill>
                <a:sym typeface="+mn-ea"/>
              </a:rPr>
              <a:t>分析。</a:t>
            </a:r>
          </a:p>
        </p:txBody>
      </p:sp>
      <p:pic>
        <p:nvPicPr>
          <p:cNvPr id="12" name="图片 11" descr="ZH)W0{L}SG~}2]YU_(M_FFH"/>
          <p:cNvPicPr>
            <a:picLocks noChangeAspect="1"/>
          </p:cNvPicPr>
          <p:nvPr/>
        </p:nvPicPr>
        <p:blipFill>
          <a:blip r:embed="rId3"/>
          <a:stretch>
            <a:fillRect/>
          </a:stretch>
        </p:blipFill>
        <p:spPr>
          <a:xfrm>
            <a:off x="4627722" y="3117533"/>
            <a:ext cx="4854416" cy="2851309"/>
          </a:xfrm>
          <a:prstGeom prst="rect">
            <a:avLst/>
          </a:prstGeom>
        </p:spPr>
      </p:pic>
      <p:sp>
        <p:nvSpPr>
          <p:cNvPr id="13" name="矩形 12"/>
          <p:cNvSpPr/>
          <p:nvPr/>
        </p:nvSpPr>
        <p:spPr>
          <a:xfrm>
            <a:off x="5217319" y="5316855"/>
            <a:ext cx="1200626" cy="292894"/>
          </a:xfrm>
          <a:prstGeom prst="rect">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sz="1350"/>
          </a:p>
        </p:txBody>
      </p:sp>
      <p:sp>
        <p:nvSpPr>
          <p:cNvPr id="14" name="矩形 13"/>
          <p:cNvSpPr/>
          <p:nvPr/>
        </p:nvSpPr>
        <p:spPr>
          <a:xfrm>
            <a:off x="8002905" y="5675948"/>
            <a:ext cx="883444" cy="292894"/>
          </a:xfrm>
          <a:prstGeom prst="rect">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sz="1350"/>
          </a:p>
        </p:txBody>
      </p:sp>
      <p:sp>
        <p:nvSpPr>
          <p:cNvPr id="21" name="矩形 20"/>
          <p:cNvSpPr/>
          <p:nvPr/>
        </p:nvSpPr>
        <p:spPr>
          <a:xfrm>
            <a:off x="5298282" y="2354580"/>
            <a:ext cx="2403634" cy="292894"/>
          </a:xfrm>
          <a:prstGeom prst="rect">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sz="135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barn(inVertical)">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barn(inVertical)">
                                      <p:cBhvr>
                                        <p:cTn id="28" dur="5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ppt_x"/>
                                          </p:val>
                                        </p:tav>
                                        <p:tav tm="100000">
                                          <p:val>
                                            <p:strVal val="#ppt_x"/>
                                          </p:val>
                                        </p:tav>
                                      </p:tavLst>
                                    </p:anim>
                                    <p:anim calcmode="lin" valueType="num">
                                      <p:cBhvr additive="base">
                                        <p:cTn id="3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barn(inVertical)">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barn(inVertical)">
                                      <p:cBhvr>
                                        <p:cTn id="4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bldLvl="0" animBg="1"/>
      <p:bldP spid="13" grpId="0" animBg="1"/>
      <p:bldP spid="14" grpId="0" bldLvl="0" animBg="1"/>
      <p:bldP spid="21" grpId="0" bldLvl="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OH9LNTH}7%B$%)KJ[TNPKD"/>
          <p:cNvPicPr>
            <a:picLocks noChangeAspect="1"/>
          </p:cNvPicPr>
          <p:nvPr/>
        </p:nvPicPr>
        <p:blipFill>
          <a:blip r:embed="rId2"/>
          <a:stretch>
            <a:fillRect/>
          </a:stretch>
        </p:blipFill>
        <p:spPr>
          <a:xfrm>
            <a:off x="5217319" y="898208"/>
            <a:ext cx="3183731" cy="2494121"/>
          </a:xfrm>
          <a:prstGeom prst="rect">
            <a:avLst/>
          </a:prstGeom>
        </p:spPr>
      </p:pic>
      <p:sp>
        <p:nvSpPr>
          <p:cNvPr id="5" name="内容占位符 2"/>
          <p:cNvSpPr>
            <a:spLocks noGrp="1"/>
          </p:cNvSpPr>
          <p:nvPr/>
        </p:nvSpPr>
        <p:spPr>
          <a:xfrm>
            <a:off x="38576" y="791051"/>
            <a:ext cx="8847773" cy="1913573"/>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US" altLang="zh-CN" sz="2100" b="1" dirty="0">
                <a:solidFill>
                  <a:schemeClr val="bg1"/>
                </a:solidFill>
              </a:rPr>
              <a:t> 6. 文本分析：Coh-Metrix</a:t>
            </a:r>
            <a:endParaRPr lang="en-US" altLang="zh-CN" sz="4500" dirty="0">
              <a:solidFill>
                <a:schemeClr val="bg1"/>
              </a:solidFill>
            </a:endParaRPr>
          </a:p>
          <a:p>
            <a:pPr marL="0" indent="0">
              <a:lnSpc>
                <a:spcPct val="150000"/>
              </a:lnSpc>
              <a:buNone/>
            </a:pPr>
            <a:r>
              <a:rPr lang="en-US" altLang="zh-CN" sz="4500" dirty="0">
                <a:solidFill>
                  <a:schemeClr val="bg1"/>
                </a:solidFill>
              </a:rPr>
              <a:t>   </a:t>
            </a:r>
          </a:p>
          <a:p>
            <a:pPr marL="0" indent="0">
              <a:lnSpc>
                <a:spcPct val="150000"/>
              </a:lnSpc>
              <a:buNone/>
            </a:pPr>
            <a:endParaRPr lang="en-US" altLang="zh-CN" sz="2100" dirty="0">
              <a:solidFill>
                <a:schemeClr val="bg1"/>
              </a:solidFill>
            </a:endParaRPr>
          </a:p>
          <a:p>
            <a:pPr marL="0" indent="0">
              <a:lnSpc>
                <a:spcPct val="150000"/>
              </a:lnSpc>
              <a:buNone/>
            </a:pPr>
            <a:endParaRPr lang="en-US" altLang="zh-CN" sz="2100" dirty="0">
              <a:solidFill>
                <a:schemeClr val="bg1"/>
              </a:solidFill>
            </a:endParaRPr>
          </a:p>
        </p:txBody>
      </p:sp>
      <p:cxnSp>
        <p:nvCxnSpPr>
          <p:cNvPr id="6" name="直接箭头连接符 5"/>
          <p:cNvCxnSpPr/>
          <p:nvPr/>
        </p:nvCxnSpPr>
        <p:spPr>
          <a:xfrm flipH="1">
            <a:off x="1550194" y="1657350"/>
            <a:ext cx="4286" cy="271939"/>
          </a:xfrm>
          <a:prstGeom prst="straightConnector1">
            <a:avLst/>
          </a:prstGeom>
          <a:ln w="28575" cmpd="sng">
            <a:solidFill>
              <a:srgbClr val="C0000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690563" y="1312069"/>
            <a:ext cx="1992630" cy="369332"/>
          </a:xfrm>
          <a:prstGeom prst="rect">
            <a:avLst/>
          </a:prstGeom>
          <a:noFill/>
          <a:ln w="15875">
            <a:solidFill>
              <a:schemeClr val="accent1"/>
            </a:solidFill>
          </a:ln>
        </p:spPr>
        <p:txBody>
          <a:bodyPr wrap="square" rtlCol="0">
            <a:spAutoFit/>
          </a:bodyPr>
          <a:lstStyle/>
          <a:p>
            <a:r>
              <a:rPr lang="en-US" altLang="zh-CN" b="1" dirty="0">
                <a:solidFill>
                  <a:schemeClr val="bg1"/>
                </a:solidFill>
                <a:sym typeface="+mn-ea"/>
              </a:rPr>
              <a:t>点击Coh-Metrix</a:t>
            </a:r>
          </a:p>
        </p:txBody>
      </p:sp>
      <p:sp>
        <p:nvSpPr>
          <p:cNvPr id="16" name="文本框 15"/>
          <p:cNvSpPr txBox="1"/>
          <p:nvPr/>
        </p:nvSpPr>
        <p:spPr>
          <a:xfrm>
            <a:off x="110014" y="1929289"/>
            <a:ext cx="3434239" cy="646331"/>
          </a:xfrm>
          <a:prstGeom prst="rect">
            <a:avLst/>
          </a:prstGeom>
          <a:noFill/>
          <a:ln w="15875">
            <a:solidFill>
              <a:schemeClr val="accent1"/>
            </a:solidFill>
          </a:ln>
        </p:spPr>
        <p:txBody>
          <a:bodyPr wrap="square" rtlCol="0">
            <a:spAutoFit/>
          </a:bodyPr>
          <a:lstStyle/>
          <a:p>
            <a:r>
              <a:rPr lang="en-US" altLang="zh-CN" b="1" dirty="0">
                <a:solidFill>
                  <a:schemeClr val="bg1"/>
                </a:solidFill>
                <a:sym typeface="+mn-ea"/>
              </a:rPr>
              <a:t>点击Working，打开所要分析的文本文件夹，如A类文本文件夹；</a:t>
            </a:r>
          </a:p>
        </p:txBody>
      </p:sp>
      <p:sp>
        <p:nvSpPr>
          <p:cNvPr id="19" name="矩形 18"/>
          <p:cNvSpPr/>
          <p:nvPr/>
        </p:nvSpPr>
        <p:spPr>
          <a:xfrm>
            <a:off x="6246495" y="3046572"/>
            <a:ext cx="969169" cy="292894"/>
          </a:xfrm>
          <a:prstGeom prst="rect">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sz="1350"/>
          </a:p>
        </p:txBody>
      </p:sp>
      <p:cxnSp>
        <p:nvCxnSpPr>
          <p:cNvPr id="8" name="直接箭头连接符 7"/>
          <p:cNvCxnSpPr/>
          <p:nvPr/>
        </p:nvCxnSpPr>
        <p:spPr>
          <a:xfrm flipH="1">
            <a:off x="1554481" y="2551748"/>
            <a:ext cx="4286" cy="271939"/>
          </a:xfrm>
          <a:prstGeom prst="straightConnector1">
            <a:avLst/>
          </a:prstGeom>
          <a:ln w="28575" cmpd="sng">
            <a:solidFill>
              <a:srgbClr val="C0000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38576" y="2862739"/>
            <a:ext cx="4465320" cy="1361911"/>
          </a:xfrm>
          <a:prstGeom prst="rect">
            <a:avLst/>
          </a:prstGeom>
          <a:noFill/>
          <a:ln w="15875">
            <a:solidFill>
              <a:schemeClr val="accent1"/>
            </a:solidFill>
          </a:ln>
        </p:spPr>
        <p:txBody>
          <a:bodyPr wrap="square" rtlCol="0">
            <a:spAutoFit/>
          </a:bodyPr>
          <a:lstStyle/>
          <a:p>
            <a:pPr marL="257175" indent="-257175">
              <a:buFont typeface="Wingdings" panose="05000000000000000000" charset="0"/>
              <a:buChar char="l"/>
            </a:pPr>
            <a:r>
              <a:rPr lang="zh-CN" altLang="en-US" sz="1650" b="1" dirty="0">
                <a:solidFill>
                  <a:schemeClr val="bg1"/>
                </a:solidFill>
                <a:sym typeface="+mn-ea"/>
              </a:rPr>
              <a:t>根据研究实际，选择分析</a:t>
            </a:r>
            <a:r>
              <a:rPr lang="en-US" altLang="zh-CN" sz="1650" b="1" dirty="0">
                <a:solidFill>
                  <a:schemeClr val="bg1"/>
                </a:solidFill>
                <a:sym typeface="+mn-ea"/>
              </a:rPr>
              <a:t>Unit </a:t>
            </a:r>
            <a:r>
              <a:rPr lang="zh-CN" altLang="en-US" sz="1650" b="1" dirty="0">
                <a:solidFill>
                  <a:schemeClr val="bg1"/>
                </a:solidFill>
                <a:sym typeface="+mn-ea"/>
              </a:rPr>
              <a:t>类型；</a:t>
            </a:r>
          </a:p>
          <a:p>
            <a:pPr marL="257175" indent="-257175">
              <a:buFont typeface="Wingdings" panose="05000000000000000000" charset="0"/>
              <a:buChar char="l"/>
            </a:pPr>
            <a:r>
              <a:rPr lang="en-US" altLang="zh-CN" sz="1650" b="1" dirty="0">
                <a:solidFill>
                  <a:schemeClr val="bg1"/>
                </a:solidFill>
                <a:sym typeface="+mn-ea"/>
              </a:rPr>
              <a:t>点击Run，在弹出的对话框自定义分析后的数据结果所要保存的位置并命名文件夹，</a:t>
            </a:r>
            <a:r>
              <a:rPr lang="zh-CN" altLang="en-US" sz="1650" b="1" dirty="0">
                <a:solidFill>
                  <a:schemeClr val="bg1"/>
                </a:solidFill>
                <a:sym typeface="+mn-ea"/>
              </a:rPr>
              <a:t>如</a:t>
            </a:r>
            <a:r>
              <a:rPr lang="en-US" altLang="zh-CN" sz="1650" b="1" dirty="0">
                <a:solidFill>
                  <a:schemeClr val="bg1"/>
                </a:solidFill>
                <a:sym typeface="+mn-ea"/>
              </a:rPr>
              <a:t>A</a:t>
            </a:r>
            <a:r>
              <a:rPr lang="zh-CN" altLang="en-US" sz="1650" b="1" dirty="0">
                <a:solidFill>
                  <a:schemeClr val="bg1"/>
                </a:solidFill>
                <a:sym typeface="+mn-ea"/>
              </a:rPr>
              <a:t>类数据结果，</a:t>
            </a:r>
            <a:r>
              <a:rPr lang="en-US" altLang="zh-CN" sz="1650" b="1" dirty="0">
                <a:solidFill>
                  <a:schemeClr val="bg1"/>
                </a:solidFill>
                <a:sym typeface="+mn-ea"/>
              </a:rPr>
              <a:t>点击保存(S)后，  Coh-Metrix便开始</a:t>
            </a:r>
            <a:r>
              <a:rPr lang="zh-CN" altLang="en-US" sz="1650" b="1" dirty="0">
                <a:solidFill>
                  <a:schemeClr val="bg1"/>
                </a:solidFill>
                <a:sym typeface="+mn-ea"/>
              </a:rPr>
              <a:t>自动</a:t>
            </a:r>
            <a:r>
              <a:rPr lang="en-US" altLang="zh-CN" sz="1650" b="1" dirty="0">
                <a:solidFill>
                  <a:schemeClr val="bg1"/>
                </a:solidFill>
                <a:sym typeface="+mn-ea"/>
              </a:rPr>
              <a:t>分析。</a:t>
            </a:r>
          </a:p>
        </p:txBody>
      </p:sp>
      <p:cxnSp>
        <p:nvCxnSpPr>
          <p:cNvPr id="2" name="直接箭头连接符 1"/>
          <p:cNvCxnSpPr/>
          <p:nvPr/>
        </p:nvCxnSpPr>
        <p:spPr>
          <a:xfrm flipH="1">
            <a:off x="1615917" y="4256247"/>
            <a:ext cx="4286" cy="271939"/>
          </a:xfrm>
          <a:prstGeom prst="straightConnector1">
            <a:avLst/>
          </a:prstGeom>
          <a:ln w="28575" cmpd="sng">
            <a:solidFill>
              <a:srgbClr val="C0000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326708" y="4528185"/>
            <a:ext cx="3217545" cy="369332"/>
          </a:xfrm>
          <a:prstGeom prst="rect">
            <a:avLst/>
          </a:prstGeom>
          <a:noFill/>
          <a:ln w="15875">
            <a:solidFill>
              <a:schemeClr val="accent1"/>
            </a:solidFill>
          </a:ln>
        </p:spPr>
        <p:txBody>
          <a:bodyPr wrap="square" rtlCol="0">
            <a:spAutoFit/>
          </a:bodyPr>
          <a:lstStyle/>
          <a:p>
            <a:r>
              <a:rPr lang="zh-CN" altLang="en-US" b="1" dirty="0">
                <a:solidFill>
                  <a:schemeClr val="bg1"/>
                </a:solidFill>
                <a:sym typeface="+mn-ea"/>
              </a:rPr>
              <a:t>点击Stop，可中途暂停分析</a:t>
            </a:r>
          </a:p>
        </p:txBody>
      </p:sp>
      <p:cxnSp>
        <p:nvCxnSpPr>
          <p:cNvPr id="7" name="直接箭头连接符 6"/>
          <p:cNvCxnSpPr/>
          <p:nvPr/>
        </p:nvCxnSpPr>
        <p:spPr>
          <a:xfrm flipH="1">
            <a:off x="1620203" y="4954905"/>
            <a:ext cx="4286" cy="271939"/>
          </a:xfrm>
          <a:prstGeom prst="straightConnector1">
            <a:avLst/>
          </a:prstGeom>
          <a:ln w="28575" cmpd="sng">
            <a:solidFill>
              <a:srgbClr val="C0000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110014" y="5279232"/>
            <a:ext cx="4790599" cy="646331"/>
          </a:xfrm>
          <a:prstGeom prst="rect">
            <a:avLst/>
          </a:prstGeom>
          <a:noFill/>
          <a:ln w="15875">
            <a:solidFill>
              <a:schemeClr val="accent1"/>
            </a:solidFill>
          </a:ln>
        </p:spPr>
        <p:txBody>
          <a:bodyPr wrap="square" rtlCol="0">
            <a:spAutoFit/>
          </a:bodyPr>
          <a:lstStyle/>
          <a:p>
            <a:r>
              <a:rPr lang="zh-CN" altLang="en-US" b="1" dirty="0">
                <a:solidFill>
                  <a:schemeClr val="bg1"/>
                </a:solidFill>
                <a:sym typeface="+mn-ea"/>
              </a:rPr>
              <a:t>结束分析后，点击Output可直接查看数据结果（Excel）或从自定义的数据结果文件夹查看。</a:t>
            </a:r>
          </a:p>
        </p:txBody>
      </p:sp>
      <p:pic>
        <p:nvPicPr>
          <p:cNvPr id="17" name="图片 16" descr="F@YG)][Y{C658NHIMF][45G"/>
          <p:cNvPicPr>
            <a:picLocks noChangeAspect="1"/>
          </p:cNvPicPr>
          <p:nvPr/>
        </p:nvPicPr>
        <p:blipFill>
          <a:blip r:embed="rId3"/>
          <a:stretch>
            <a:fillRect/>
          </a:stretch>
        </p:blipFill>
        <p:spPr>
          <a:xfrm>
            <a:off x="5132071" y="3761423"/>
            <a:ext cx="3467576" cy="2023110"/>
          </a:xfrm>
          <a:prstGeom prst="rect">
            <a:avLst/>
          </a:prstGeom>
        </p:spPr>
      </p:pic>
      <p:sp>
        <p:nvSpPr>
          <p:cNvPr id="18" name="矩形 17"/>
          <p:cNvSpPr/>
          <p:nvPr/>
        </p:nvSpPr>
        <p:spPr>
          <a:xfrm>
            <a:off x="7448550" y="5455920"/>
            <a:ext cx="952500" cy="393383"/>
          </a:xfrm>
          <a:prstGeom prst="rect">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sz="135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barn(inVertical)">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ppt_x"/>
                                          </p:val>
                                        </p:tav>
                                        <p:tav tm="100000">
                                          <p:val>
                                            <p:strVal val="#ppt_x"/>
                                          </p:val>
                                        </p:tav>
                                      </p:tavLst>
                                    </p:anim>
                                    <p:anim calcmode="lin" valueType="num">
                                      <p:cBhvr additive="base">
                                        <p:cTn id="2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additive="base">
                                        <p:cTn id="34" dur="500" fill="hold"/>
                                        <p:tgtEl>
                                          <p:spTgt spid="17"/>
                                        </p:tgtEl>
                                        <p:attrNameLst>
                                          <p:attrName>ppt_x</p:attrName>
                                        </p:attrNameLst>
                                      </p:cBhvr>
                                      <p:tavLst>
                                        <p:tav tm="0">
                                          <p:val>
                                            <p:strVal val="#ppt_x"/>
                                          </p:val>
                                        </p:tav>
                                        <p:tav tm="100000">
                                          <p:val>
                                            <p:strVal val="#ppt_x"/>
                                          </p:val>
                                        </p:tav>
                                      </p:tavLst>
                                    </p:anim>
                                    <p:anim calcmode="lin" valueType="num">
                                      <p:cBhvr additive="base">
                                        <p:cTn id="3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additive="base">
                                        <p:cTn id="40" dur="500" fill="hold"/>
                                        <p:tgtEl>
                                          <p:spTgt spid="10"/>
                                        </p:tgtEl>
                                        <p:attrNameLst>
                                          <p:attrName>ppt_x</p:attrName>
                                        </p:attrNameLst>
                                      </p:cBhvr>
                                      <p:tavLst>
                                        <p:tav tm="0">
                                          <p:val>
                                            <p:strVal val="#ppt_x"/>
                                          </p:val>
                                        </p:tav>
                                        <p:tav tm="100000">
                                          <p:val>
                                            <p:strVal val="#ppt_x"/>
                                          </p:val>
                                        </p:tav>
                                      </p:tavLst>
                                    </p:anim>
                                    <p:anim calcmode="lin" valueType="num">
                                      <p:cBhvr additive="base">
                                        <p:cTn id="4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barn(inVertical)">
                                      <p:cBhvr>
                                        <p:cTn id="4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 grpId="0" bldLvl="0" animBg="1"/>
      <p:bldP spid="10" grpId="0" bldLvl="0" animBg="1"/>
      <p:bldP spid="1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18" name="内容占位符 17" descr="HU]RE1M%)TF6]951M`MTWVB"/>
          <p:cNvPicPr>
            <a:picLocks noGrp="1" noChangeAspect="1"/>
          </p:cNvPicPr>
          <p:nvPr>
            <p:ph idx="1"/>
          </p:nvPr>
        </p:nvPicPr>
        <p:blipFill>
          <a:blip r:embed="rId2"/>
          <a:stretch>
            <a:fillRect/>
          </a:stretch>
        </p:blipFill>
        <p:spPr>
          <a:xfrm>
            <a:off x="-128111" y="819150"/>
            <a:ext cx="9400699" cy="5219224"/>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4"/>
          <p:cNvSpPr txBox="1">
            <a:spLocks/>
          </p:cNvSpPr>
          <p:nvPr/>
        </p:nvSpPr>
        <p:spPr>
          <a:xfrm>
            <a:off x="29738" y="427039"/>
            <a:ext cx="9114262" cy="792161"/>
          </a:xfrm>
          <a:prstGeom prst="rect">
            <a:avLst/>
          </a:prstGeom>
          <a:no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3600" b="1" dirty="0">
                <a:solidFill>
                  <a:schemeClr val="bg1"/>
                </a:solidFill>
                <a:latin typeface="Arial" panose="020B0604020202020204" pitchFamily="34" charset="0"/>
                <a:cs typeface="Arial" panose="020B0604020202020204" pitchFamily="34" charset="0"/>
              </a:rPr>
              <a:t>Overview</a:t>
            </a:r>
          </a:p>
        </p:txBody>
      </p:sp>
      <p:sp>
        <p:nvSpPr>
          <p:cNvPr id="2" name="TextBox 1">
            <a:extLst>
              <a:ext uri="{FF2B5EF4-FFF2-40B4-BE49-F238E27FC236}">
                <a16:creationId xmlns:a16="http://schemas.microsoft.com/office/drawing/2014/main" id="{D9B3D949-A01F-435F-B2AF-B60295BE8845}"/>
              </a:ext>
            </a:extLst>
          </p:cNvPr>
          <p:cNvSpPr txBox="1"/>
          <p:nvPr/>
        </p:nvSpPr>
        <p:spPr>
          <a:xfrm>
            <a:off x="457200" y="1447800"/>
            <a:ext cx="8153400" cy="5078313"/>
          </a:xfrm>
          <a:prstGeom prst="rect">
            <a:avLst/>
          </a:prstGeom>
          <a:noFill/>
        </p:spPr>
        <p:txBody>
          <a:bodyPr wrap="square" rtlCol="0">
            <a:spAutoFit/>
          </a:bodyPr>
          <a:lstStyle/>
          <a:p>
            <a:pPr marL="285750" indent="-285750">
              <a:buFont typeface="Arial" panose="020B0604020202020204" pitchFamily="34" charset="0"/>
              <a:buChar char="•"/>
            </a:pPr>
            <a:r>
              <a:rPr lang="en-US" sz="3600" dirty="0">
                <a:solidFill>
                  <a:schemeClr val="bg1">
                    <a:lumMod val="50000"/>
                  </a:schemeClr>
                </a:solidFill>
              </a:rPr>
              <a:t>Introduction to Text and Discourse Analysis</a:t>
            </a:r>
          </a:p>
          <a:p>
            <a:endParaRPr lang="en-US" sz="3600" dirty="0">
              <a:solidFill>
                <a:schemeClr val="bg1"/>
              </a:solidFill>
            </a:endParaRPr>
          </a:p>
          <a:p>
            <a:pPr marL="285750" indent="-285750">
              <a:buFont typeface="Arial" panose="020B0604020202020204" pitchFamily="34" charset="0"/>
              <a:buChar char="•"/>
            </a:pPr>
            <a:r>
              <a:rPr lang="en-US" sz="3600" dirty="0" err="1">
                <a:solidFill>
                  <a:schemeClr val="bg1">
                    <a:lumMod val="50000"/>
                  </a:schemeClr>
                </a:solidFill>
              </a:rPr>
              <a:t>Coh</a:t>
            </a:r>
            <a:r>
              <a:rPr lang="en-US" sz="3600" dirty="0">
                <a:solidFill>
                  <a:schemeClr val="bg1">
                    <a:lumMod val="50000"/>
                  </a:schemeClr>
                </a:solidFill>
              </a:rPr>
              <a:t>-Metrix tool walk through</a:t>
            </a:r>
          </a:p>
          <a:p>
            <a:endParaRPr lang="en-US" sz="3600" dirty="0">
              <a:solidFill>
                <a:schemeClr val="bg1">
                  <a:lumMod val="50000"/>
                </a:schemeClr>
              </a:solidFill>
            </a:endParaRPr>
          </a:p>
          <a:p>
            <a:pPr marL="285750" indent="-285750">
              <a:buFont typeface="Arial" panose="020B0604020202020204" pitchFamily="34" charset="0"/>
              <a:buChar char="•"/>
            </a:pPr>
            <a:r>
              <a:rPr lang="en-US" sz="3600" dirty="0">
                <a:solidFill>
                  <a:schemeClr val="bg1"/>
                </a:solidFill>
              </a:rPr>
              <a:t>Break</a:t>
            </a:r>
          </a:p>
          <a:p>
            <a:endParaRPr lang="en-US" sz="3600" dirty="0">
              <a:solidFill>
                <a:schemeClr val="bg1">
                  <a:lumMod val="50000"/>
                </a:schemeClr>
              </a:solidFill>
            </a:endParaRPr>
          </a:p>
          <a:p>
            <a:pPr marL="285750" indent="-285750">
              <a:buFont typeface="Arial" panose="020B0604020202020204" pitchFamily="34" charset="0"/>
              <a:buChar char="•"/>
            </a:pPr>
            <a:r>
              <a:rPr lang="en-US" sz="3600" dirty="0">
                <a:solidFill>
                  <a:schemeClr val="bg1">
                    <a:lumMod val="50000"/>
                  </a:schemeClr>
                </a:solidFill>
              </a:rPr>
              <a:t>Indices in </a:t>
            </a:r>
            <a:r>
              <a:rPr lang="en-US" sz="3600" dirty="0" err="1">
                <a:solidFill>
                  <a:schemeClr val="bg1">
                    <a:lumMod val="50000"/>
                  </a:schemeClr>
                </a:solidFill>
              </a:rPr>
              <a:t>Coh</a:t>
            </a:r>
            <a:r>
              <a:rPr lang="en-US" sz="3600" dirty="0">
                <a:solidFill>
                  <a:schemeClr val="bg1">
                    <a:lumMod val="50000"/>
                  </a:schemeClr>
                </a:solidFill>
              </a:rPr>
              <a:t>-Metrix</a:t>
            </a:r>
          </a:p>
          <a:p>
            <a:endParaRPr lang="en-US" sz="3600" dirty="0">
              <a:solidFill>
                <a:schemeClr val="bg1"/>
              </a:solidFill>
            </a:endParaRPr>
          </a:p>
        </p:txBody>
      </p:sp>
    </p:spTree>
    <p:extLst>
      <p:ext uri="{BB962C8B-B14F-4D97-AF65-F5344CB8AC3E}">
        <p14:creationId xmlns:p14="http://schemas.microsoft.com/office/powerpoint/2010/main" val="2563808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50AF7-5F4C-4E6C-9648-0033AA6B7A92}"/>
              </a:ext>
            </a:extLst>
          </p:cNvPr>
          <p:cNvSpPr>
            <a:spLocks noGrp="1"/>
          </p:cNvSpPr>
          <p:nvPr>
            <p:ph type="title"/>
          </p:nvPr>
        </p:nvSpPr>
        <p:spPr/>
        <p:txBody>
          <a:bodyPr/>
          <a:lstStyle/>
          <a:p>
            <a:endParaRPr lang="en-US"/>
          </a:p>
        </p:txBody>
      </p:sp>
      <p:pic>
        <p:nvPicPr>
          <p:cNvPr id="5" name="Content Placeholder 4" descr="A close up of a piece of paper&#10;&#10;Description generated with high confidence">
            <a:extLst>
              <a:ext uri="{FF2B5EF4-FFF2-40B4-BE49-F238E27FC236}">
                <a16:creationId xmlns:a16="http://schemas.microsoft.com/office/drawing/2014/main" id="{85114008-40AF-42D9-89D3-0566EC7A42AB}"/>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09799" y="128693"/>
            <a:ext cx="4419601" cy="6531190"/>
          </a:xfrm>
        </p:spPr>
      </p:pic>
    </p:spTree>
    <p:extLst>
      <p:ext uri="{BB962C8B-B14F-4D97-AF65-F5344CB8AC3E}">
        <p14:creationId xmlns:p14="http://schemas.microsoft.com/office/powerpoint/2010/main" val="20805230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4"/>
          <p:cNvSpPr txBox="1">
            <a:spLocks/>
          </p:cNvSpPr>
          <p:nvPr/>
        </p:nvSpPr>
        <p:spPr>
          <a:xfrm>
            <a:off x="152400" y="3032919"/>
            <a:ext cx="9144000" cy="792161"/>
          </a:xfrm>
          <a:prstGeom prst="rect">
            <a:avLst/>
          </a:prstGeom>
          <a:no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3600" b="1" dirty="0">
                <a:solidFill>
                  <a:schemeClr val="bg1"/>
                </a:solidFill>
                <a:latin typeface="Arial" panose="020B0604020202020204" pitchFamily="34" charset="0"/>
                <a:cs typeface="Arial" panose="020B0604020202020204" pitchFamily="34" charset="0"/>
              </a:rPr>
              <a:t>Indices in </a:t>
            </a:r>
            <a:r>
              <a:rPr lang="en-US" altLang="en-US" sz="3600" b="1" dirty="0" err="1">
                <a:solidFill>
                  <a:schemeClr val="bg1"/>
                </a:solidFill>
                <a:latin typeface="Arial" panose="020B0604020202020204" pitchFamily="34" charset="0"/>
                <a:cs typeface="Arial" panose="020B0604020202020204" pitchFamily="34" charset="0"/>
              </a:rPr>
              <a:t>Coh</a:t>
            </a:r>
            <a:r>
              <a:rPr lang="en-US" altLang="en-US" sz="3600" b="1" dirty="0">
                <a:solidFill>
                  <a:schemeClr val="bg1"/>
                </a:solidFill>
                <a:latin typeface="Arial" panose="020B0604020202020204" pitchFamily="34" charset="0"/>
                <a:cs typeface="Arial" panose="020B0604020202020204" pitchFamily="34" charset="0"/>
              </a:rPr>
              <a:t>-Metrix</a:t>
            </a:r>
          </a:p>
        </p:txBody>
      </p:sp>
    </p:spTree>
    <p:extLst>
      <p:ext uri="{BB962C8B-B14F-4D97-AF65-F5344CB8AC3E}">
        <p14:creationId xmlns:p14="http://schemas.microsoft.com/office/powerpoint/2010/main" val="21169722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0620" y="3628171"/>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TextBox 18"/>
          <p:cNvSpPr txBox="1"/>
          <p:nvPr/>
        </p:nvSpPr>
        <p:spPr>
          <a:xfrm>
            <a:off x="6150619" y="5767244"/>
            <a:ext cx="2143126" cy="369332"/>
          </a:xfrm>
          <a:prstGeom prst="rect">
            <a:avLst/>
          </a:prstGeom>
          <a:solidFill>
            <a:schemeClr val="bg1"/>
          </a:solidFill>
        </p:spPr>
        <p:txBody>
          <a:bodyPr wrap="square" rtlCol="0">
            <a:spAutoFit/>
          </a:bodyPr>
          <a:lstStyle/>
          <a:p>
            <a:pPr algn="ctr"/>
            <a:r>
              <a:rPr lang="en-US" dirty="0"/>
              <a:t>Nia Dowell</a:t>
            </a:r>
          </a:p>
        </p:txBody>
      </p:sp>
      <p:pic>
        <p:nvPicPr>
          <p:cNvPr id="6148" name="Picture 4" descr="Arthur C. Graesser, Ph.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4362" y="690939"/>
            <a:ext cx="2129721" cy="2484675"/>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3508220" y="3020593"/>
            <a:ext cx="2129722" cy="369332"/>
          </a:xfrm>
          <a:prstGeom prst="rect">
            <a:avLst/>
          </a:prstGeom>
          <a:solidFill>
            <a:schemeClr val="bg1"/>
          </a:solidFill>
        </p:spPr>
        <p:txBody>
          <a:bodyPr wrap="square" rtlCol="0">
            <a:spAutoFit/>
          </a:bodyPr>
          <a:lstStyle/>
          <a:p>
            <a:pPr algn="ctr"/>
            <a:r>
              <a:rPr lang="en-US" dirty="0"/>
              <a:t>Art </a:t>
            </a:r>
            <a:r>
              <a:rPr lang="en-US" dirty="0" err="1"/>
              <a:t>Graesser</a:t>
            </a:r>
            <a:endParaRPr lang="en-US" dirty="0"/>
          </a:p>
        </p:txBody>
      </p:sp>
      <p:pic>
        <p:nvPicPr>
          <p:cNvPr id="6" name="Picture 6" descr="danielle">
            <a:extLst>
              <a:ext uri="{FF2B5EF4-FFF2-40B4-BE49-F238E27FC236}">
                <a16:creationId xmlns:a16="http://schemas.microsoft.com/office/drawing/2014/main" id="{8C3E7774-6C54-4500-B204-7031F2419F4F}"/>
              </a:ext>
            </a:extLst>
          </p:cNvPr>
          <p:cNvPicPr>
            <a:picLocks noChangeAspect="1" noChangeArrowheads="1"/>
          </p:cNvPicPr>
          <p:nvPr/>
        </p:nvPicPr>
        <p:blipFill>
          <a:blip r:embed="rId4" cstate="print"/>
          <a:srcRect/>
          <a:stretch>
            <a:fillRect/>
          </a:stretch>
        </p:blipFill>
        <p:spPr bwMode="auto">
          <a:xfrm>
            <a:off x="1066801" y="714668"/>
            <a:ext cx="1825602" cy="2305925"/>
          </a:xfrm>
          <a:prstGeom prst="rect">
            <a:avLst/>
          </a:prstGeom>
          <a:noFill/>
          <a:ln w="9525">
            <a:noFill/>
            <a:miter lim="800000"/>
            <a:headEnd/>
            <a:tailEnd/>
          </a:ln>
        </p:spPr>
      </p:pic>
      <p:sp>
        <p:nvSpPr>
          <p:cNvPr id="7" name="TextBox 6">
            <a:extLst>
              <a:ext uri="{FF2B5EF4-FFF2-40B4-BE49-F238E27FC236}">
                <a16:creationId xmlns:a16="http://schemas.microsoft.com/office/drawing/2014/main" id="{C3A6F406-459F-4668-84EF-846B8FBFE120}"/>
              </a:ext>
            </a:extLst>
          </p:cNvPr>
          <p:cNvSpPr txBox="1"/>
          <p:nvPr/>
        </p:nvSpPr>
        <p:spPr>
          <a:xfrm>
            <a:off x="928861" y="3032874"/>
            <a:ext cx="2143126" cy="369332"/>
          </a:xfrm>
          <a:prstGeom prst="rect">
            <a:avLst/>
          </a:prstGeom>
          <a:solidFill>
            <a:schemeClr val="bg1"/>
          </a:solidFill>
        </p:spPr>
        <p:txBody>
          <a:bodyPr wrap="square" rtlCol="0">
            <a:spAutoFit/>
          </a:bodyPr>
          <a:lstStyle/>
          <a:p>
            <a:pPr algn="ctr"/>
            <a:r>
              <a:rPr lang="en-US" dirty="0"/>
              <a:t>Danielle McNamara</a:t>
            </a:r>
          </a:p>
        </p:txBody>
      </p:sp>
      <p:pic>
        <p:nvPicPr>
          <p:cNvPr id="8" name="Picture 7">
            <a:extLst>
              <a:ext uri="{FF2B5EF4-FFF2-40B4-BE49-F238E27FC236}">
                <a16:creationId xmlns:a16="http://schemas.microsoft.com/office/drawing/2014/main" id="{B2674371-CBA3-41FB-A122-09B6EC175E47}"/>
              </a:ext>
            </a:extLst>
          </p:cNvPr>
          <p:cNvPicPr>
            <a:picLocks noChangeAspect="1"/>
          </p:cNvPicPr>
          <p:nvPr/>
        </p:nvPicPr>
        <p:blipFill>
          <a:blip r:embed="rId5"/>
          <a:stretch>
            <a:fillRect/>
          </a:stretch>
        </p:blipFill>
        <p:spPr>
          <a:xfrm>
            <a:off x="3443089" y="3682387"/>
            <a:ext cx="2190994" cy="2190994"/>
          </a:xfrm>
          <a:prstGeom prst="rect">
            <a:avLst/>
          </a:prstGeom>
        </p:spPr>
      </p:pic>
      <p:sp>
        <p:nvSpPr>
          <p:cNvPr id="9" name="TextBox 8">
            <a:extLst>
              <a:ext uri="{FF2B5EF4-FFF2-40B4-BE49-F238E27FC236}">
                <a16:creationId xmlns:a16="http://schemas.microsoft.com/office/drawing/2014/main" id="{B4B12F82-B54D-4CC1-BF53-9351F09C2F4C}"/>
              </a:ext>
            </a:extLst>
          </p:cNvPr>
          <p:cNvSpPr txBox="1"/>
          <p:nvPr/>
        </p:nvSpPr>
        <p:spPr>
          <a:xfrm>
            <a:off x="3427655" y="5796511"/>
            <a:ext cx="2206428" cy="369331"/>
          </a:xfrm>
          <a:prstGeom prst="rect">
            <a:avLst/>
          </a:prstGeom>
          <a:solidFill>
            <a:schemeClr val="bg1"/>
          </a:solidFill>
        </p:spPr>
        <p:txBody>
          <a:bodyPr wrap="square" rtlCol="0">
            <a:spAutoFit/>
          </a:bodyPr>
          <a:lstStyle/>
          <a:p>
            <a:pPr algn="ctr"/>
            <a:r>
              <a:rPr lang="en-US" dirty="0" err="1"/>
              <a:t>Haiying</a:t>
            </a:r>
            <a:r>
              <a:rPr lang="en-US" dirty="0"/>
              <a:t> Li</a:t>
            </a:r>
          </a:p>
        </p:txBody>
      </p:sp>
      <p:pic>
        <p:nvPicPr>
          <p:cNvPr id="2" name="Picture 1">
            <a:extLst>
              <a:ext uri="{FF2B5EF4-FFF2-40B4-BE49-F238E27FC236}">
                <a16:creationId xmlns:a16="http://schemas.microsoft.com/office/drawing/2014/main" id="{931EDDC8-E9E2-480C-A545-ECAB6E8F9D77}"/>
              </a:ext>
            </a:extLst>
          </p:cNvPr>
          <p:cNvPicPr>
            <a:picLocks noChangeAspect="1"/>
          </p:cNvPicPr>
          <p:nvPr/>
        </p:nvPicPr>
        <p:blipFill>
          <a:blip r:embed="rId6"/>
          <a:stretch>
            <a:fillRect/>
          </a:stretch>
        </p:blipFill>
        <p:spPr>
          <a:xfrm>
            <a:off x="6066458" y="721424"/>
            <a:ext cx="2311450" cy="2311450"/>
          </a:xfrm>
          <a:prstGeom prst="rect">
            <a:avLst/>
          </a:prstGeom>
        </p:spPr>
      </p:pic>
      <p:pic>
        <p:nvPicPr>
          <p:cNvPr id="3" name="Picture 2">
            <a:extLst>
              <a:ext uri="{FF2B5EF4-FFF2-40B4-BE49-F238E27FC236}">
                <a16:creationId xmlns:a16="http://schemas.microsoft.com/office/drawing/2014/main" id="{BA8A5234-F4F3-4491-A390-7246B3234332}"/>
              </a:ext>
            </a:extLst>
          </p:cNvPr>
          <p:cNvPicPr>
            <a:picLocks noChangeAspect="1"/>
          </p:cNvPicPr>
          <p:nvPr/>
        </p:nvPicPr>
        <p:blipFill>
          <a:blip r:embed="rId7"/>
          <a:stretch>
            <a:fillRect/>
          </a:stretch>
        </p:blipFill>
        <p:spPr>
          <a:xfrm>
            <a:off x="991651" y="3628171"/>
            <a:ext cx="2143124" cy="2143124"/>
          </a:xfrm>
          <a:prstGeom prst="rect">
            <a:avLst/>
          </a:prstGeom>
        </p:spPr>
      </p:pic>
      <p:sp>
        <p:nvSpPr>
          <p:cNvPr id="12" name="TextBox 11">
            <a:extLst>
              <a:ext uri="{FF2B5EF4-FFF2-40B4-BE49-F238E27FC236}">
                <a16:creationId xmlns:a16="http://schemas.microsoft.com/office/drawing/2014/main" id="{07A62322-ED36-4D32-A55D-1487B02CF264}"/>
              </a:ext>
            </a:extLst>
          </p:cNvPr>
          <p:cNvSpPr txBox="1"/>
          <p:nvPr/>
        </p:nvSpPr>
        <p:spPr>
          <a:xfrm>
            <a:off x="6085416" y="3020593"/>
            <a:ext cx="2292491" cy="369332"/>
          </a:xfrm>
          <a:prstGeom prst="rect">
            <a:avLst/>
          </a:prstGeom>
          <a:solidFill>
            <a:schemeClr val="bg1"/>
          </a:solidFill>
        </p:spPr>
        <p:txBody>
          <a:bodyPr wrap="square" rtlCol="0">
            <a:spAutoFit/>
          </a:bodyPr>
          <a:lstStyle/>
          <a:p>
            <a:pPr algn="ctr"/>
            <a:r>
              <a:rPr lang="en-US" dirty="0"/>
              <a:t>Max </a:t>
            </a:r>
            <a:r>
              <a:rPr lang="en-US" dirty="0" err="1"/>
              <a:t>Louwerse</a:t>
            </a:r>
            <a:endParaRPr lang="en-US" dirty="0"/>
          </a:p>
        </p:txBody>
      </p:sp>
      <p:sp>
        <p:nvSpPr>
          <p:cNvPr id="13" name="TextBox 12">
            <a:extLst>
              <a:ext uri="{FF2B5EF4-FFF2-40B4-BE49-F238E27FC236}">
                <a16:creationId xmlns:a16="http://schemas.microsoft.com/office/drawing/2014/main" id="{437C2DC1-D93B-4116-BADE-D280A29821E6}"/>
              </a:ext>
            </a:extLst>
          </p:cNvPr>
          <p:cNvSpPr txBox="1"/>
          <p:nvPr/>
        </p:nvSpPr>
        <p:spPr>
          <a:xfrm>
            <a:off x="936577" y="5774001"/>
            <a:ext cx="2206428" cy="369331"/>
          </a:xfrm>
          <a:prstGeom prst="rect">
            <a:avLst/>
          </a:prstGeom>
          <a:solidFill>
            <a:schemeClr val="bg1"/>
          </a:solidFill>
        </p:spPr>
        <p:txBody>
          <a:bodyPr wrap="square" rtlCol="0">
            <a:spAutoFit/>
          </a:bodyPr>
          <a:lstStyle/>
          <a:p>
            <a:pPr algn="ctr"/>
            <a:r>
              <a:rPr lang="en-US" dirty="0"/>
              <a:t>Phil McCarthy</a:t>
            </a:r>
          </a:p>
        </p:txBody>
      </p:sp>
    </p:spTree>
    <p:extLst>
      <p:ext uri="{BB962C8B-B14F-4D97-AF65-F5344CB8AC3E}">
        <p14:creationId xmlns:p14="http://schemas.microsoft.com/office/powerpoint/2010/main" val="24942881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ACD3CA22-5C5B-448D-B18C-A0B532460821}"/>
              </a:ext>
            </a:extLst>
          </p:cNvPr>
          <p:cNvSpPr txBox="1">
            <a:spLocks/>
          </p:cNvSpPr>
          <p:nvPr/>
        </p:nvSpPr>
        <p:spPr>
          <a:xfrm>
            <a:off x="152400" y="344372"/>
            <a:ext cx="9114262" cy="792161"/>
          </a:xfrm>
          <a:prstGeom prst="rect">
            <a:avLst/>
          </a:prstGeom>
          <a:no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altLang="en-US" sz="3600" b="1" dirty="0">
                <a:solidFill>
                  <a:prstClr val="white"/>
                </a:solidFill>
                <a:latin typeface="Arial" panose="020B0604020202020204" pitchFamily="34" charset="0"/>
                <a:cs typeface="Arial" panose="020B0604020202020204" pitchFamily="34" charset="0"/>
              </a:rPr>
              <a:t>Indices: </a:t>
            </a:r>
            <a:r>
              <a:rPr lang="en-US" altLang="en-US" sz="3600" b="1" dirty="0" err="1">
                <a:solidFill>
                  <a:prstClr val="white"/>
                </a:solidFill>
                <a:latin typeface="Arial" panose="020B0604020202020204" pitchFamily="34" charset="0"/>
                <a:cs typeface="Arial" panose="020B0604020202020204" pitchFamily="34" charset="0"/>
              </a:rPr>
              <a:t>Descriptives</a:t>
            </a:r>
            <a:endParaRPr kumimoji="0" lang="en-US" altLang="en-US" sz="36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endParaRPr>
          </a:p>
        </p:txBody>
      </p:sp>
      <p:sp>
        <p:nvSpPr>
          <p:cNvPr id="4" name="Rectangle 3">
            <a:extLst>
              <a:ext uri="{FF2B5EF4-FFF2-40B4-BE49-F238E27FC236}">
                <a16:creationId xmlns:a16="http://schemas.microsoft.com/office/drawing/2014/main" id="{7057D02E-BA9B-4F3C-9FD2-15E2F515EB77}"/>
              </a:ext>
            </a:extLst>
          </p:cNvPr>
          <p:cNvSpPr/>
          <p:nvPr/>
        </p:nvSpPr>
        <p:spPr>
          <a:xfrm>
            <a:off x="304800" y="1295400"/>
            <a:ext cx="8985976" cy="3456587"/>
          </a:xfrm>
          <a:prstGeom prst="rect">
            <a:avLst/>
          </a:prstGeom>
        </p:spPr>
        <p:txBody>
          <a:bodyPr wrap="square">
            <a:spAutoFit/>
          </a:bodyPr>
          <a:lstStyle/>
          <a:p>
            <a:pPr>
              <a:lnSpc>
                <a:spcPct val="107000"/>
              </a:lnSpc>
              <a:spcAft>
                <a:spcPts val="800"/>
              </a:spcAft>
            </a:pPr>
            <a:r>
              <a:rPr lang="en-US" sz="2400" dirty="0">
                <a:solidFill>
                  <a:schemeClr val="bg1"/>
                </a:solidFill>
                <a:latin typeface="Calibri" panose="020F0502020204030204" pitchFamily="34" charset="0"/>
                <a:ea typeface="DengXian" panose="03000509000000000000" pitchFamily="65" charset="-122"/>
                <a:cs typeface="Times New Roman" panose="02020603050405020304" pitchFamily="18" charset="0"/>
              </a:rPr>
              <a:t>1	DESPC		Paragraph count, number of paragraphs</a:t>
            </a:r>
          </a:p>
          <a:p>
            <a:pPr>
              <a:lnSpc>
                <a:spcPct val="107000"/>
              </a:lnSpc>
              <a:spcAft>
                <a:spcPts val="800"/>
              </a:spcAft>
            </a:pPr>
            <a:r>
              <a:rPr lang="en-US" sz="2400" dirty="0">
                <a:solidFill>
                  <a:schemeClr val="bg1"/>
                </a:solidFill>
                <a:latin typeface="Calibri" panose="020F0502020204030204" pitchFamily="34" charset="0"/>
                <a:ea typeface="DengXian" panose="03000509000000000000" pitchFamily="65" charset="-122"/>
                <a:cs typeface="Times New Roman" panose="02020603050405020304" pitchFamily="18" charset="0"/>
              </a:rPr>
              <a:t>2	DESSC		Sentence count, number of sentences</a:t>
            </a:r>
          </a:p>
          <a:p>
            <a:pPr>
              <a:lnSpc>
                <a:spcPct val="107000"/>
              </a:lnSpc>
              <a:spcAft>
                <a:spcPts val="800"/>
              </a:spcAft>
            </a:pPr>
            <a:r>
              <a:rPr lang="en-US" sz="2400" dirty="0">
                <a:solidFill>
                  <a:schemeClr val="bg1"/>
                </a:solidFill>
                <a:latin typeface="Calibri" panose="020F0502020204030204" pitchFamily="34" charset="0"/>
                <a:ea typeface="DengXian" panose="03000509000000000000" pitchFamily="65" charset="-122"/>
                <a:cs typeface="Times New Roman" panose="02020603050405020304" pitchFamily="18" charset="0"/>
              </a:rPr>
              <a:t>3	DESWC		Word count, number of words</a:t>
            </a:r>
          </a:p>
          <a:p>
            <a:pPr>
              <a:lnSpc>
                <a:spcPct val="107000"/>
              </a:lnSpc>
              <a:spcAft>
                <a:spcPts val="800"/>
              </a:spcAft>
            </a:pPr>
            <a:r>
              <a:rPr lang="en-US" sz="2400" dirty="0">
                <a:solidFill>
                  <a:schemeClr val="bg1"/>
                </a:solidFill>
                <a:latin typeface="Calibri" panose="020F0502020204030204" pitchFamily="34" charset="0"/>
                <a:ea typeface="DengXian" panose="03000509000000000000" pitchFamily="65" charset="-122"/>
                <a:cs typeface="Times New Roman" panose="02020603050405020304" pitchFamily="18" charset="0"/>
              </a:rPr>
              <a:t>4(5)	DESPL(d)	Paragraph length, number of sentences(std)</a:t>
            </a:r>
          </a:p>
          <a:p>
            <a:pPr>
              <a:lnSpc>
                <a:spcPct val="107000"/>
              </a:lnSpc>
              <a:spcAft>
                <a:spcPts val="800"/>
              </a:spcAft>
            </a:pPr>
            <a:r>
              <a:rPr lang="en-US" sz="2400" dirty="0">
                <a:solidFill>
                  <a:schemeClr val="bg1"/>
                </a:solidFill>
                <a:latin typeface="Calibri" panose="020F0502020204030204" pitchFamily="34" charset="0"/>
                <a:ea typeface="DengXian" panose="03000509000000000000" pitchFamily="65" charset="-122"/>
                <a:cs typeface="Times New Roman" panose="02020603050405020304" pitchFamily="18" charset="0"/>
              </a:rPr>
              <a:t>6(7)	DESSL(d)	Sentence length, number of words(std)</a:t>
            </a:r>
          </a:p>
          <a:p>
            <a:pPr>
              <a:lnSpc>
                <a:spcPct val="107000"/>
              </a:lnSpc>
              <a:spcAft>
                <a:spcPts val="800"/>
              </a:spcAft>
            </a:pPr>
            <a:r>
              <a:rPr lang="en-US" sz="2400" dirty="0">
                <a:solidFill>
                  <a:schemeClr val="bg1"/>
                </a:solidFill>
                <a:latin typeface="Calibri" panose="020F0502020204030204" pitchFamily="34" charset="0"/>
                <a:ea typeface="DengXian" panose="03000509000000000000" pitchFamily="65" charset="-122"/>
                <a:cs typeface="Times New Roman" panose="02020603050405020304" pitchFamily="18" charset="0"/>
              </a:rPr>
              <a:t>8(9)	</a:t>
            </a:r>
            <a:r>
              <a:rPr lang="en-US" sz="2400" dirty="0" err="1">
                <a:solidFill>
                  <a:schemeClr val="bg1"/>
                </a:solidFill>
                <a:latin typeface="Calibri" panose="020F0502020204030204" pitchFamily="34" charset="0"/>
                <a:ea typeface="DengXian" panose="03000509000000000000" pitchFamily="65" charset="-122"/>
                <a:cs typeface="Times New Roman" panose="02020603050405020304" pitchFamily="18" charset="0"/>
              </a:rPr>
              <a:t>DESWLsy</a:t>
            </a:r>
            <a:r>
              <a:rPr lang="en-US" sz="2400" dirty="0">
                <a:solidFill>
                  <a:schemeClr val="bg1"/>
                </a:solidFill>
                <a:latin typeface="Calibri" panose="020F0502020204030204" pitchFamily="34" charset="0"/>
                <a:ea typeface="DengXian" panose="03000509000000000000" pitchFamily="65" charset="-122"/>
                <a:cs typeface="Times New Roman" panose="02020603050405020304" pitchFamily="18" charset="0"/>
              </a:rPr>
              <a:t>(d)	 Word length, number of syllables(std)</a:t>
            </a:r>
          </a:p>
          <a:p>
            <a:pPr>
              <a:lnSpc>
                <a:spcPct val="107000"/>
              </a:lnSpc>
              <a:spcAft>
                <a:spcPts val="800"/>
              </a:spcAft>
            </a:pPr>
            <a:r>
              <a:rPr lang="en-US" sz="2400" dirty="0">
                <a:solidFill>
                  <a:schemeClr val="bg1"/>
                </a:solidFill>
                <a:latin typeface="Calibri" panose="020F0502020204030204" pitchFamily="34" charset="0"/>
                <a:ea typeface="DengXian" panose="03000509000000000000" pitchFamily="65" charset="-122"/>
                <a:cs typeface="Times New Roman" panose="02020603050405020304" pitchFamily="18" charset="0"/>
              </a:rPr>
              <a:t>10(11)	</a:t>
            </a:r>
            <a:r>
              <a:rPr lang="en-US" sz="2400" dirty="0" err="1">
                <a:solidFill>
                  <a:schemeClr val="bg1"/>
                </a:solidFill>
                <a:latin typeface="Calibri" panose="020F0502020204030204" pitchFamily="34" charset="0"/>
                <a:ea typeface="DengXian" panose="03000509000000000000" pitchFamily="65" charset="-122"/>
                <a:cs typeface="Times New Roman" panose="02020603050405020304" pitchFamily="18" charset="0"/>
              </a:rPr>
              <a:t>DESWLlt</a:t>
            </a:r>
            <a:r>
              <a:rPr lang="en-US" sz="2400" dirty="0">
                <a:solidFill>
                  <a:schemeClr val="bg1"/>
                </a:solidFill>
                <a:latin typeface="Calibri" panose="020F0502020204030204" pitchFamily="34" charset="0"/>
                <a:ea typeface="DengXian" panose="03000509000000000000" pitchFamily="65" charset="-122"/>
                <a:cs typeface="Times New Roman" panose="02020603050405020304" pitchFamily="18" charset="0"/>
              </a:rPr>
              <a:t>(d)	Word length, number of letters (std)</a:t>
            </a:r>
          </a:p>
        </p:txBody>
      </p:sp>
      <p:sp>
        <p:nvSpPr>
          <p:cNvPr id="5" name="TextBox 4">
            <a:extLst>
              <a:ext uri="{FF2B5EF4-FFF2-40B4-BE49-F238E27FC236}">
                <a16:creationId xmlns:a16="http://schemas.microsoft.com/office/drawing/2014/main" id="{D6282A91-BAB3-45B3-AAB5-47D7418CDC8B}"/>
              </a:ext>
            </a:extLst>
          </p:cNvPr>
          <p:cNvSpPr txBox="1"/>
          <p:nvPr/>
        </p:nvSpPr>
        <p:spPr>
          <a:xfrm>
            <a:off x="2321313" y="5105400"/>
            <a:ext cx="4776436" cy="584775"/>
          </a:xfrm>
          <a:prstGeom prst="rect">
            <a:avLst/>
          </a:prstGeom>
          <a:noFill/>
        </p:spPr>
        <p:txBody>
          <a:bodyPr wrap="none" rtlCol="0">
            <a:spAutoFit/>
          </a:bodyPr>
          <a:lstStyle/>
          <a:p>
            <a:r>
              <a:rPr lang="en-US" sz="3200" dirty="0">
                <a:solidFill>
                  <a:srgbClr val="FF0000"/>
                </a:solidFill>
                <a:highlight>
                  <a:srgbClr val="000000"/>
                </a:highlight>
              </a:rPr>
              <a:t>Short discussion: Why STD?</a:t>
            </a:r>
          </a:p>
        </p:txBody>
      </p:sp>
    </p:spTree>
    <p:extLst>
      <p:ext uri="{BB962C8B-B14F-4D97-AF65-F5344CB8AC3E}">
        <p14:creationId xmlns:p14="http://schemas.microsoft.com/office/powerpoint/2010/main" val="1183994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 calcmode="lin" valueType="num">
                                      <p:cBhvr additive="base">
                                        <p:cTn id="4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additive="base">
                                        <p:cTn id="49" dur="500" fill="hold"/>
                                        <p:tgtEl>
                                          <p:spTgt spid="5"/>
                                        </p:tgtEl>
                                        <p:attrNameLst>
                                          <p:attrName>ppt_x</p:attrName>
                                        </p:attrNameLst>
                                      </p:cBhvr>
                                      <p:tavLst>
                                        <p:tav tm="0">
                                          <p:val>
                                            <p:strVal val="#ppt_x"/>
                                          </p:val>
                                        </p:tav>
                                        <p:tav tm="100000">
                                          <p:val>
                                            <p:strVal val="#ppt_x"/>
                                          </p:val>
                                        </p:tav>
                                      </p:tavLst>
                                    </p:anim>
                                    <p:anim calcmode="lin" valueType="num">
                                      <p:cBhvr additive="base">
                                        <p:cTn id="5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B3AE27CF-8C61-41DA-AC37-3049E5B71DCE}"/>
              </a:ext>
            </a:extLst>
          </p:cNvPr>
          <p:cNvSpPr txBox="1">
            <a:spLocks/>
          </p:cNvSpPr>
          <p:nvPr/>
        </p:nvSpPr>
        <p:spPr>
          <a:xfrm>
            <a:off x="152400" y="344372"/>
            <a:ext cx="9114262" cy="792161"/>
          </a:xfrm>
          <a:prstGeom prst="rect">
            <a:avLst/>
          </a:prstGeom>
          <a:no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chemeClr val="bg1"/>
                </a:solidFill>
              </a:rPr>
              <a:t>Indices: Connectives</a:t>
            </a:r>
          </a:p>
          <a:p>
            <a:endParaRPr lang="en-US" dirty="0">
              <a:solidFill>
                <a:schemeClr val="bg1"/>
              </a:solidFill>
            </a:endParaRPr>
          </a:p>
          <a:p>
            <a:endParaRPr lang="en-US" dirty="0">
              <a:solidFill>
                <a:schemeClr val="bg1"/>
              </a:solidFill>
            </a:endParaRPr>
          </a:p>
        </p:txBody>
      </p:sp>
      <p:sp>
        <p:nvSpPr>
          <p:cNvPr id="4" name="Rectangle 3">
            <a:extLst>
              <a:ext uri="{FF2B5EF4-FFF2-40B4-BE49-F238E27FC236}">
                <a16:creationId xmlns:a16="http://schemas.microsoft.com/office/drawing/2014/main" id="{9179C413-06A4-4C0C-90E9-B0348F171666}"/>
              </a:ext>
            </a:extLst>
          </p:cNvPr>
          <p:cNvSpPr/>
          <p:nvPr/>
        </p:nvSpPr>
        <p:spPr>
          <a:xfrm>
            <a:off x="709113" y="1347340"/>
            <a:ext cx="8534400" cy="4532651"/>
          </a:xfrm>
          <a:prstGeom prst="rect">
            <a:avLst/>
          </a:prstGeom>
        </p:spPr>
        <p:txBody>
          <a:bodyPr wrap="square">
            <a:spAutoFit/>
          </a:bodyPr>
          <a:lstStyle/>
          <a:p>
            <a:r>
              <a:rPr lang="en-US" sz="2400" dirty="0">
                <a:solidFill>
                  <a:schemeClr val="bg1"/>
                </a:solidFill>
              </a:rPr>
              <a:t>52	</a:t>
            </a:r>
            <a:r>
              <a:rPr lang="en-US" sz="2400" dirty="0" err="1">
                <a:solidFill>
                  <a:schemeClr val="bg1"/>
                </a:solidFill>
              </a:rPr>
              <a:t>CNCAll</a:t>
            </a:r>
            <a:r>
              <a:rPr lang="en-US" sz="2400" dirty="0">
                <a:solidFill>
                  <a:schemeClr val="bg1"/>
                </a:solidFill>
              </a:rPr>
              <a:t>		All connectives</a:t>
            </a:r>
          </a:p>
          <a:p>
            <a:r>
              <a:rPr lang="en-US" sz="2400" dirty="0">
                <a:solidFill>
                  <a:schemeClr val="bg1"/>
                </a:solidFill>
              </a:rPr>
              <a:t>53	</a:t>
            </a:r>
            <a:r>
              <a:rPr lang="en-US" sz="2400" dirty="0" err="1">
                <a:solidFill>
                  <a:schemeClr val="bg1"/>
                </a:solidFill>
              </a:rPr>
              <a:t>CNCCaus</a:t>
            </a:r>
            <a:r>
              <a:rPr lang="en-US" sz="2400" dirty="0">
                <a:solidFill>
                  <a:schemeClr val="bg1"/>
                </a:solidFill>
              </a:rPr>
              <a:t>	Causal connectives</a:t>
            </a:r>
          </a:p>
          <a:p>
            <a:r>
              <a:rPr lang="en-US" sz="2400" dirty="0">
                <a:solidFill>
                  <a:schemeClr val="bg1"/>
                </a:solidFill>
              </a:rPr>
              <a:t>54	</a:t>
            </a:r>
            <a:r>
              <a:rPr lang="en-US" sz="2400" dirty="0" err="1">
                <a:solidFill>
                  <a:schemeClr val="bg1"/>
                </a:solidFill>
              </a:rPr>
              <a:t>CNCLogic</a:t>
            </a:r>
            <a:r>
              <a:rPr lang="en-US" sz="2400" dirty="0">
                <a:solidFill>
                  <a:schemeClr val="bg1"/>
                </a:solidFill>
              </a:rPr>
              <a:t>	Logical connectives</a:t>
            </a:r>
          </a:p>
          <a:p>
            <a:r>
              <a:rPr lang="en-US" sz="2400" dirty="0">
                <a:solidFill>
                  <a:schemeClr val="bg1"/>
                </a:solidFill>
              </a:rPr>
              <a:t>55	CNCADC	Adversative and contrastive incidence</a:t>
            </a:r>
          </a:p>
          <a:p>
            <a:r>
              <a:rPr lang="en-US" sz="2400" dirty="0">
                <a:solidFill>
                  <a:schemeClr val="bg1"/>
                </a:solidFill>
              </a:rPr>
              <a:t>56	</a:t>
            </a:r>
            <a:r>
              <a:rPr lang="en-US" sz="2400" dirty="0" err="1">
                <a:solidFill>
                  <a:schemeClr val="bg1"/>
                </a:solidFill>
              </a:rPr>
              <a:t>CNCTemp</a:t>
            </a:r>
            <a:r>
              <a:rPr lang="en-US" sz="2400" dirty="0">
                <a:solidFill>
                  <a:schemeClr val="bg1"/>
                </a:solidFill>
              </a:rPr>
              <a:t>	Temporal connectives incidence</a:t>
            </a:r>
          </a:p>
          <a:p>
            <a:r>
              <a:rPr lang="en-US" sz="2400" dirty="0">
                <a:solidFill>
                  <a:schemeClr val="bg1"/>
                </a:solidFill>
              </a:rPr>
              <a:t>57	</a:t>
            </a:r>
            <a:r>
              <a:rPr lang="en-US" sz="2400" dirty="0" err="1">
                <a:solidFill>
                  <a:schemeClr val="bg1"/>
                </a:solidFill>
              </a:rPr>
              <a:t>CNCTempx</a:t>
            </a:r>
            <a:r>
              <a:rPr lang="en-US" sz="2400" dirty="0">
                <a:solidFill>
                  <a:schemeClr val="bg1"/>
                </a:solidFill>
              </a:rPr>
              <a:t>	Expanded temporal connectives</a:t>
            </a:r>
          </a:p>
          <a:p>
            <a:r>
              <a:rPr lang="en-US" sz="2400" dirty="0">
                <a:solidFill>
                  <a:schemeClr val="bg1"/>
                </a:solidFill>
              </a:rPr>
              <a:t>58	</a:t>
            </a:r>
            <a:r>
              <a:rPr lang="en-US" sz="2400" dirty="0" err="1">
                <a:solidFill>
                  <a:schemeClr val="bg1"/>
                </a:solidFill>
              </a:rPr>
              <a:t>CNCAdd</a:t>
            </a:r>
            <a:r>
              <a:rPr lang="en-US" sz="2400" dirty="0">
                <a:solidFill>
                  <a:schemeClr val="bg1"/>
                </a:solidFill>
              </a:rPr>
              <a:t>	Additive connectives</a:t>
            </a:r>
          </a:p>
          <a:p>
            <a:r>
              <a:rPr lang="en-US" sz="2400" dirty="0">
                <a:solidFill>
                  <a:schemeClr val="bg1"/>
                </a:solidFill>
              </a:rPr>
              <a:t>59	</a:t>
            </a:r>
            <a:r>
              <a:rPr lang="en-US" sz="2400" dirty="0" err="1">
                <a:solidFill>
                  <a:schemeClr val="bg1"/>
                </a:solidFill>
              </a:rPr>
              <a:t>CNCPos</a:t>
            </a:r>
            <a:r>
              <a:rPr lang="en-US" sz="2400" dirty="0">
                <a:solidFill>
                  <a:schemeClr val="bg1"/>
                </a:solidFill>
              </a:rPr>
              <a:t>	Positive connectives</a:t>
            </a:r>
          </a:p>
          <a:p>
            <a:pPr marL="457200" indent="-457200">
              <a:buAutoNum type="arabicPlain" startAt="60"/>
            </a:pPr>
            <a:r>
              <a:rPr lang="en-US" sz="2400" dirty="0" err="1">
                <a:solidFill>
                  <a:schemeClr val="bg1"/>
                </a:solidFill>
              </a:rPr>
              <a:t>CNCNeg</a:t>
            </a:r>
            <a:r>
              <a:rPr lang="en-US" sz="2400" dirty="0">
                <a:solidFill>
                  <a:schemeClr val="bg1"/>
                </a:solidFill>
              </a:rPr>
              <a:t>	Negative connectives</a:t>
            </a:r>
          </a:p>
          <a:p>
            <a:pPr marL="457200" indent="-457200">
              <a:buAutoNum type="arabicPlain" startAt="60"/>
            </a:pPr>
            <a:endParaRPr lang="en-US" sz="2400" dirty="0">
              <a:solidFill>
                <a:schemeClr val="bg1"/>
              </a:solidFill>
            </a:endParaRPr>
          </a:p>
          <a:p>
            <a:r>
              <a:rPr lang="en-US" sz="2400" dirty="0">
                <a:solidFill>
                  <a:schemeClr val="bg1"/>
                </a:solidFill>
              </a:rPr>
              <a:t>		</a:t>
            </a:r>
            <a:r>
              <a:rPr lang="en-US" sz="2400" b="1" dirty="0">
                <a:solidFill>
                  <a:srgbClr val="C00000"/>
                </a:solidFill>
                <a:highlight>
                  <a:srgbClr val="FFFF00"/>
                </a:highlight>
              </a:rPr>
              <a:t>(Incidence scores)</a:t>
            </a:r>
          </a:p>
          <a:p>
            <a:pPr>
              <a:lnSpc>
                <a:spcPct val="107000"/>
              </a:lnSpc>
              <a:spcAft>
                <a:spcPts val="800"/>
              </a:spcAft>
            </a:pPr>
            <a:endParaRPr lang="en-US" sz="2400" dirty="0">
              <a:solidFill>
                <a:srgbClr val="C00000"/>
              </a:solidFill>
              <a:latin typeface="Calibri" panose="020F0502020204030204" pitchFamily="34" charset="0"/>
              <a:ea typeface="DengXian"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2978365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 calcmode="lin" valueType="num">
                                      <p:cBhvr additive="base">
                                        <p:cTn id="4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 calcmode="lin" valueType="num">
                                      <p:cBhvr additive="base">
                                        <p:cTn id="49"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4">
                                            <p:txEl>
                                              <p:pRg st="8" end="8"/>
                                            </p:txEl>
                                          </p:spTgt>
                                        </p:tgtEl>
                                        <p:attrNameLst>
                                          <p:attrName>style.visibility</p:attrName>
                                        </p:attrNameLst>
                                      </p:cBhvr>
                                      <p:to>
                                        <p:strVal val="visible"/>
                                      </p:to>
                                    </p:set>
                                    <p:anim calcmode="lin" valueType="num">
                                      <p:cBhvr additive="base">
                                        <p:cTn id="55"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nodeType="clickEffect">
                                  <p:stCondLst>
                                    <p:cond delay="0"/>
                                  </p:stCondLst>
                                  <p:childTnLst>
                                    <p:set>
                                      <p:cBhvr>
                                        <p:cTn id="60" dur="1" fill="hold">
                                          <p:stCondLst>
                                            <p:cond delay="0"/>
                                          </p:stCondLst>
                                        </p:cTn>
                                        <p:tgtEl>
                                          <p:spTgt spid="4">
                                            <p:txEl>
                                              <p:pRg st="10" end="10"/>
                                            </p:txEl>
                                          </p:spTgt>
                                        </p:tgtEl>
                                        <p:attrNameLst>
                                          <p:attrName>style.visibility</p:attrName>
                                        </p:attrNameLst>
                                      </p:cBhvr>
                                      <p:to>
                                        <p:strVal val="visible"/>
                                      </p:to>
                                    </p:set>
                                    <p:anim calcmode="lin" valueType="num">
                                      <p:cBhvr>
                                        <p:cTn id="61" dur="500" fill="hold"/>
                                        <p:tgtEl>
                                          <p:spTgt spid="4">
                                            <p:txEl>
                                              <p:pRg st="10" end="10"/>
                                            </p:txEl>
                                          </p:spTgt>
                                        </p:tgtEl>
                                        <p:attrNameLst>
                                          <p:attrName>ppt_w</p:attrName>
                                        </p:attrNameLst>
                                      </p:cBhvr>
                                      <p:tavLst>
                                        <p:tav tm="0">
                                          <p:val>
                                            <p:fltVal val="0"/>
                                          </p:val>
                                        </p:tav>
                                        <p:tav tm="100000">
                                          <p:val>
                                            <p:strVal val="#ppt_w"/>
                                          </p:val>
                                        </p:tav>
                                      </p:tavLst>
                                    </p:anim>
                                    <p:anim calcmode="lin" valueType="num">
                                      <p:cBhvr>
                                        <p:cTn id="62" dur="500" fill="hold"/>
                                        <p:tgtEl>
                                          <p:spTgt spid="4">
                                            <p:txEl>
                                              <p:pRg st="10" end="10"/>
                                            </p:txEl>
                                          </p:spTgt>
                                        </p:tgtEl>
                                        <p:attrNameLst>
                                          <p:attrName>ppt_h</p:attrName>
                                        </p:attrNameLst>
                                      </p:cBhvr>
                                      <p:tavLst>
                                        <p:tav tm="0">
                                          <p:val>
                                            <p:fltVal val="0"/>
                                          </p:val>
                                        </p:tav>
                                        <p:tav tm="100000">
                                          <p:val>
                                            <p:strVal val="#ppt_h"/>
                                          </p:val>
                                        </p:tav>
                                      </p:tavLst>
                                    </p:anim>
                                    <p:animEffect transition="in" filter="fade">
                                      <p:cBhvr>
                                        <p:cTn id="63"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0979839-E609-4CED-80C7-770CE36C9E4A}"/>
              </a:ext>
            </a:extLst>
          </p:cNvPr>
          <p:cNvPicPr>
            <a:picLocks noChangeAspect="1"/>
          </p:cNvPicPr>
          <p:nvPr/>
        </p:nvPicPr>
        <p:blipFill>
          <a:blip r:embed="rId2"/>
          <a:stretch>
            <a:fillRect/>
          </a:stretch>
        </p:blipFill>
        <p:spPr>
          <a:xfrm>
            <a:off x="457200" y="3105149"/>
            <a:ext cx="695325" cy="409575"/>
          </a:xfrm>
          <a:prstGeom prst="rect">
            <a:avLst/>
          </a:prstGeom>
        </p:spPr>
      </p:pic>
      <p:pic>
        <p:nvPicPr>
          <p:cNvPr id="5" name="Picture 4">
            <a:extLst>
              <a:ext uri="{FF2B5EF4-FFF2-40B4-BE49-F238E27FC236}">
                <a16:creationId xmlns:a16="http://schemas.microsoft.com/office/drawing/2014/main" id="{876A1C15-1F6E-4739-8587-EBF0327BBBBF}"/>
              </a:ext>
            </a:extLst>
          </p:cNvPr>
          <p:cNvPicPr>
            <a:picLocks noChangeAspect="1"/>
          </p:cNvPicPr>
          <p:nvPr/>
        </p:nvPicPr>
        <p:blipFill>
          <a:blip r:embed="rId3"/>
          <a:stretch>
            <a:fillRect/>
          </a:stretch>
        </p:blipFill>
        <p:spPr>
          <a:xfrm>
            <a:off x="1524000" y="2133598"/>
            <a:ext cx="1581150" cy="2352675"/>
          </a:xfrm>
          <a:prstGeom prst="rect">
            <a:avLst/>
          </a:prstGeom>
        </p:spPr>
      </p:pic>
      <p:pic>
        <p:nvPicPr>
          <p:cNvPr id="6" name="Picture 5">
            <a:extLst>
              <a:ext uri="{FF2B5EF4-FFF2-40B4-BE49-F238E27FC236}">
                <a16:creationId xmlns:a16="http://schemas.microsoft.com/office/drawing/2014/main" id="{885E2513-6723-4F83-8B42-57324985D858}"/>
              </a:ext>
            </a:extLst>
          </p:cNvPr>
          <p:cNvPicPr>
            <a:picLocks noChangeAspect="1"/>
          </p:cNvPicPr>
          <p:nvPr/>
        </p:nvPicPr>
        <p:blipFill>
          <a:blip r:embed="rId4"/>
          <a:stretch>
            <a:fillRect/>
          </a:stretch>
        </p:blipFill>
        <p:spPr>
          <a:xfrm>
            <a:off x="3571875" y="1304922"/>
            <a:ext cx="2000250" cy="4010025"/>
          </a:xfrm>
          <a:prstGeom prst="rect">
            <a:avLst/>
          </a:prstGeom>
        </p:spPr>
      </p:pic>
      <p:pic>
        <p:nvPicPr>
          <p:cNvPr id="7" name="Picture 6">
            <a:extLst>
              <a:ext uri="{FF2B5EF4-FFF2-40B4-BE49-F238E27FC236}">
                <a16:creationId xmlns:a16="http://schemas.microsoft.com/office/drawing/2014/main" id="{0B4A1145-BC94-44BC-A6C3-43ED1FE1F968}"/>
              </a:ext>
            </a:extLst>
          </p:cNvPr>
          <p:cNvPicPr>
            <a:picLocks noChangeAspect="1"/>
          </p:cNvPicPr>
          <p:nvPr/>
        </p:nvPicPr>
        <p:blipFill>
          <a:blip r:embed="rId5"/>
          <a:stretch>
            <a:fillRect/>
          </a:stretch>
        </p:blipFill>
        <p:spPr>
          <a:xfrm>
            <a:off x="6038850" y="581021"/>
            <a:ext cx="2724150" cy="5457825"/>
          </a:xfrm>
          <a:prstGeom prst="rect">
            <a:avLst/>
          </a:prstGeom>
        </p:spPr>
      </p:pic>
    </p:spTree>
    <p:extLst>
      <p:ext uri="{BB962C8B-B14F-4D97-AF65-F5344CB8AC3E}">
        <p14:creationId xmlns:p14="http://schemas.microsoft.com/office/powerpoint/2010/main" val="463921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1F990-EAE7-4952-B6A3-64C0BE83F01D}"/>
              </a:ext>
            </a:extLst>
          </p:cNvPr>
          <p:cNvSpPr>
            <a:spLocks noGrp="1"/>
          </p:cNvSpPr>
          <p:nvPr>
            <p:ph type="title"/>
          </p:nvPr>
        </p:nvSpPr>
        <p:spPr/>
        <p:txBody>
          <a:bodyPr/>
          <a:lstStyle/>
          <a:p>
            <a:r>
              <a:rPr lang="en-US" dirty="0">
                <a:solidFill>
                  <a:schemeClr val="bg1"/>
                </a:solidFill>
              </a:rPr>
              <a:t>Connectives</a:t>
            </a:r>
          </a:p>
        </p:txBody>
      </p:sp>
      <p:sp>
        <p:nvSpPr>
          <p:cNvPr id="3" name="Content Placeholder 2">
            <a:extLst>
              <a:ext uri="{FF2B5EF4-FFF2-40B4-BE49-F238E27FC236}">
                <a16:creationId xmlns:a16="http://schemas.microsoft.com/office/drawing/2014/main" id="{4278E953-655E-4877-8AA3-47ED5EEB8513}"/>
              </a:ext>
            </a:extLst>
          </p:cNvPr>
          <p:cNvSpPr>
            <a:spLocks noGrp="1"/>
          </p:cNvSpPr>
          <p:nvPr>
            <p:ph idx="1"/>
          </p:nvPr>
        </p:nvSpPr>
        <p:spPr>
          <a:xfrm>
            <a:off x="457200" y="1600201"/>
            <a:ext cx="8229600" cy="3047999"/>
          </a:xfrm>
        </p:spPr>
        <p:txBody>
          <a:bodyPr>
            <a:normAutofit lnSpcReduction="10000"/>
          </a:bodyPr>
          <a:lstStyle/>
          <a:p>
            <a:r>
              <a:rPr lang="en-US" dirty="0">
                <a:solidFill>
                  <a:schemeClr val="bg1"/>
                </a:solidFill>
              </a:rPr>
              <a:t>Connect and relate sentences and paragraphs.</a:t>
            </a:r>
          </a:p>
          <a:p>
            <a:r>
              <a:rPr lang="en-US" dirty="0">
                <a:solidFill>
                  <a:schemeClr val="bg1"/>
                </a:solidFill>
              </a:rPr>
              <a:t> Assist in the logical flow of ideas as they signal the relationship between sentences and paragraphs. </a:t>
            </a:r>
          </a:p>
          <a:p>
            <a:r>
              <a:rPr lang="en-US" dirty="0">
                <a:solidFill>
                  <a:schemeClr val="bg1"/>
                </a:solidFill>
              </a:rPr>
              <a:t>Signal order, relationship and movement.</a:t>
            </a:r>
            <a:br>
              <a:rPr lang="en-US" dirty="0">
                <a:solidFill>
                  <a:schemeClr val="bg1"/>
                </a:solidFill>
              </a:rPr>
            </a:br>
            <a:endParaRPr lang="en-US" dirty="0">
              <a:solidFill>
                <a:schemeClr val="bg1"/>
              </a:solidFill>
            </a:endParaRPr>
          </a:p>
        </p:txBody>
      </p:sp>
      <p:sp>
        <p:nvSpPr>
          <p:cNvPr id="4" name="Rectangle 3">
            <a:extLst>
              <a:ext uri="{FF2B5EF4-FFF2-40B4-BE49-F238E27FC236}">
                <a16:creationId xmlns:a16="http://schemas.microsoft.com/office/drawing/2014/main" id="{011B20FD-ECE8-4853-A95A-D02F647818F8}"/>
              </a:ext>
            </a:extLst>
          </p:cNvPr>
          <p:cNvSpPr/>
          <p:nvPr/>
        </p:nvSpPr>
        <p:spPr>
          <a:xfrm>
            <a:off x="533400" y="4191000"/>
            <a:ext cx="8458200" cy="1938992"/>
          </a:xfrm>
          <a:prstGeom prst="rect">
            <a:avLst/>
          </a:prstGeom>
          <a:solidFill>
            <a:schemeClr val="bg2">
              <a:lumMod val="75000"/>
            </a:schemeClr>
          </a:solidFill>
        </p:spPr>
        <p:txBody>
          <a:bodyPr wrap="square">
            <a:spAutoFit/>
          </a:bodyPr>
          <a:lstStyle/>
          <a:p>
            <a:pPr algn="just" fontAlgn="base">
              <a:spcBef>
                <a:spcPct val="0"/>
              </a:spcBef>
              <a:spcAft>
                <a:spcPct val="0"/>
              </a:spcAft>
              <a:defRPr/>
            </a:pPr>
            <a:r>
              <a:rPr lang="en-US" sz="2400" dirty="0">
                <a:solidFill>
                  <a:srgbClr val="C00000"/>
                </a:solidFill>
                <a:latin typeface="Arial" charset="0"/>
              </a:rPr>
              <a:t>Now</a:t>
            </a:r>
            <a:r>
              <a:rPr lang="en-US" sz="2400" dirty="0">
                <a:solidFill>
                  <a:prstClr val="black"/>
                </a:solidFill>
                <a:latin typeface="Arial" charset="0"/>
              </a:rPr>
              <a:t> this is the next tale, </a:t>
            </a:r>
            <a:r>
              <a:rPr lang="en-US" sz="2400" dirty="0">
                <a:solidFill>
                  <a:srgbClr val="C00000"/>
                </a:solidFill>
                <a:latin typeface="Arial" charset="0"/>
              </a:rPr>
              <a:t>and</a:t>
            </a:r>
            <a:r>
              <a:rPr lang="en-US" sz="2400" dirty="0">
                <a:solidFill>
                  <a:prstClr val="black"/>
                </a:solidFill>
                <a:latin typeface="Arial" charset="0"/>
              </a:rPr>
              <a:t> it tells </a:t>
            </a:r>
            <a:r>
              <a:rPr lang="en-US" sz="2400" dirty="0">
                <a:solidFill>
                  <a:srgbClr val="C00000"/>
                </a:solidFill>
                <a:latin typeface="Arial" charset="0"/>
              </a:rPr>
              <a:t>how</a:t>
            </a:r>
            <a:r>
              <a:rPr lang="en-US" sz="2400" dirty="0">
                <a:solidFill>
                  <a:prstClr val="black"/>
                </a:solidFill>
                <a:latin typeface="Arial" charset="0"/>
              </a:rPr>
              <a:t> the Camel got his big hump. In the beginning of years, </a:t>
            </a:r>
            <a:r>
              <a:rPr lang="en-US" sz="2400" dirty="0">
                <a:solidFill>
                  <a:srgbClr val="C00000"/>
                </a:solidFill>
                <a:latin typeface="Arial" charset="0"/>
              </a:rPr>
              <a:t>when</a:t>
            </a:r>
            <a:r>
              <a:rPr lang="en-US" sz="2400" dirty="0">
                <a:solidFill>
                  <a:prstClr val="black"/>
                </a:solidFill>
                <a:latin typeface="Arial" charset="0"/>
              </a:rPr>
              <a:t> the world was so new and all, </a:t>
            </a:r>
            <a:r>
              <a:rPr lang="en-US" sz="2400" dirty="0">
                <a:solidFill>
                  <a:srgbClr val="C00000"/>
                </a:solidFill>
                <a:latin typeface="Arial" charset="0"/>
              </a:rPr>
              <a:t>and</a:t>
            </a:r>
            <a:r>
              <a:rPr lang="en-US" sz="2400" dirty="0">
                <a:solidFill>
                  <a:prstClr val="black"/>
                </a:solidFill>
                <a:latin typeface="Arial" charset="0"/>
              </a:rPr>
              <a:t> the Animals were just beginning to work for Man, there was a Camel, </a:t>
            </a:r>
            <a:r>
              <a:rPr lang="en-US" sz="2400" dirty="0">
                <a:solidFill>
                  <a:srgbClr val="C00000"/>
                </a:solidFill>
                <a:latin typeface="Arial" charset="0"/>
              </a:rPr>
              <a:t>and</a:t>
            </a:r>
            <a:r>
              <a:rPr lang="en-US" sz="2400" dirty="0">
                <a:solidFill>
                  <a:prstClr val="black"/>
                </a:solidFill>
                <a:latin typeface="Arial" charset="0"/>
              </a:rPr>
              <a:t> he lived in the middle of a Howling Desert…</a:t>
            </a:r>
          </a:p>
        </p:txBody>
      </p:sp>
    </p:spTree>
    <p:extLst>
      <p:ext uri="{BB962C8B-B14F-4D97-AF65-F5344CB8AC3E}">
        <p14:creationId xmlns:p14="http://schemas.microsoft.com/office/powerpoint/2010/main" val="1156393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2617E50-1CD3-4CA5-9CA9-58AD2A156F38}"/>
              </a:ext>
            </a:extLst>
          </p:cNvPr>
          <p:cNvSpPr/>
          <p:nvPr/>
        </p:nvSpPr>
        <p:spPr>
          <a:xfrm>
            <a:off x="1524000" y="990600"/>
            <a:ext cx="8763000" cy="4524315"/>
          </a:xfrm>
          <a:prstGeom prst="rect">
            <a:avLst/>
          </a:prstGeom>
        </p:spPr>
        <p:txBody>
          <a:bodyPr wrap="square">
            <a:spAutoFit/>
          </a:bodyPr>
          <a:lstStyle/>
          <a:p>
            <a:endParaRPr lang="en-US" sz="2400" dirty="0">
              <a:solidFill>
                <a:schemeClr val="bg1"/>
              </a:solidFill>
            </a:endParaRPr>
          </a:p>
          <a:p>
            <a:r>
              <a:rPr lang="en-US" sz="2400" dirty="0">
                <a:solidFill>
                  <a:schemeClr val="bg1"/>
                </a:solidFill>
              </a:rPr>
              <a:t>Positive Causal</a:t>
            </a:r>
          </a:p>
          <a:p>
            <a:r>
              <a:rPr lang="en-US" sz="2400" dirty="0">
                <a:solidFill>
                  <a:schemeClr val="bg1"/>
                </a:solidFill>
              </a:rPr>
              <a:t>	hence, a consequence of, all in all, for, …</a:t>
            </a:r>
          </a:p>
          <a:p>
            <a:r>
              <a:rPr lang="en-US" sz="2400" dirty="0">
                <a:solidFill>
                  <a:schemeClr val="bg1"/>
                </a:solidFill>
              </a:rPr>
              <a:t>Positive Intentional</a:t>
            </a:r>
          </a:p>
          <a:p>
            <a:r>
              <a:rPr lang="en-US" sz="2400" dirty="0">
                <a:solidFill>
                  <a:schemeClr val="bg1"/>
                </a:solidFill>
              </a:rPr>
              <a:t>	so, by, in order, for, …</a:t>
            </a:r>
          </a:p>
          <a:p>
            <a:r>
              <a:rPr lang="en-US" sz="2400" dirty="0">
                <a:solidFill>
                  <a:schemeClr val="bg1"/>
                </a:solidFill>
              </a:rPr>
              <a:t>Positive Logical</a:t>
            </a:r>
          </a:p>
          <a:p>
            <a:r>
              <a:rPr lang="en-US" sz="2400" dirty="0">
                <a:solidFill>
                  <a:schemeClr val="bg1"/>
                </a:solidFill>
              </a:rPr>
              <a:t>	actually, after all, all in all, also, anyway, …</a:t>
            </a:r>
          </a:p>
          <a:p>
            <a:r>
              <a:rPr lang="en-US" sz="2400" dirty="0">
                <a:solidFill>
                  <a:schemeClr val="bg1"/>
                </a:solidFill>
              </a:rPr>
              <a:t>Positive Temporal</a:t>
            </a:r>
          </a:p>
          <a:p>
            <a:r>
              <a:rPr lang="en-US" sz="2400" dirty="0">
                <a:solidFill>
                  <a:schemeClr val="bg1"/>
                </a:solidFill>
              </a:rPr>
              <a:t>	after, earlier, before, …</a:t>
            </a:r>
          </a:p>
          <a:p>
            <a:r>
              <a:rPr lang="en-US" sz="2400" dirty="0">
                <a:solidFill>
                  <a:schemeClr val="bg1"/>
                </a:solidFill>
              </a:rPr>
              <a:t>Positive Additive</a:t>
            </a:r>
          </a:p>
          <a:p>
            <a:r>
              <a:rPr lang="en-US" sz="2400" dirty="0">
                <a:solidFill>
                  <a:schemeClr val="bg1"/>
                </a:solidFill>
              </a:rPr>
              <a:t>	also, and, …</a:t>
            </a:r>
          </a:p>
          <a:p>
            <a:r>
              <a:rPr lang="en-US" sz="2400" dirty="0">
                <a:solidFill>
                  <a:schemeClr val="bg1"/>
                </a:solidFill>
              </a:rPr>
              <a:t> </a:t>
            </a:r>
          </a:p>
        </p:txBody>
      </p:sp>
    </p:spTree>
    <p:extLst>
      <p:ext uri="{BB962C8B-B14F-4D97-AF65-F5344CB8AC3E}">
        <p14:creationId xmlns:p14="http://schemas.microsoft.com/office/powerpoint/2010/main" val="40948817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2617E50-1CD3-4CA5-9CA9-58AD2A156F38}"/>
              </a:ext>
            </a:extLst>
          </p:cNvPr>
          <p:cNvSpPr/>
          <p:nvPr/>
        </p:nvSpPr>
        <p:spPr>
          <a:xfrm>
            <a:off x="1219200" y="1447800"/>
            <a:ext cx="7391400" cy="3323987"/>
          </a:xfrm>
          <a:prstGeom prst="rect">
            <a:avLst/>
          </a:prstGeom>
        </p:spPr>
        <p:txBody>
          <a:bodyPr wrap="square">
            <a:spAutoFit/>
          </a:bodyPr>
          <a:lstStyle/>
          <a:p>
            <a:r>
              <a:rPr lang="en-US" sz="2400" dirty="0">
                <a:solidFill>
                  <a:schemeClr val="bg1"/>
                </a:solidFill>
              </a:rPr>
              <a:t>Negative Causal</a:t>
            </a:r>
          </a:p>
          <a:p>
            <a:r>
              <a:rPr lang="en-US" sz="2400" dirty="0">
                <a:solidFill>
                  <a:schemeClr val="bg1"/>
                </a:solidFill>
              </a:rPr>
              <a:t>	unless, even though, though, nevertheless, …</a:t>
            </a:r>
          </a:p>
          <a:p>
            <a:r>
              <a:rPr lang="en-US" sz="2400" dirty="0">
                <a:solidFill>
                  <a:schemeClr val="bg1"/>
                </a:solidFill>
              </a:rPr>
              <a:t>Negative Logical</a:t>
            </a:r>
          </a:p>
          <a:p>
            <a:r>
              <a:rPr lang="en-US" sz="2400" dirty="0">
                <a:solidFill>
                  <a:schemeClr val="bg1"/>
                </a:solidFill>
              </a:rPr>
              <a:t>	but, on the contrary, however, whereas, yet, …</a:t>
            </a:r>
          </a:p>
          <a:p>
            <a:r>
              <a:rPr lang="en-US" sz="2400" dirty="0">
                <a:solidFill>
                  <a:schemeClr val="bg1"/>
                </a:solidFill>
              </a:rPr>
              <a:t>Negative Temporal</a:t>
            </a:r>
          </a:p>
          <a:p>
            <a:r>
              <a:rPr lang="en-US" sz="2400" dirty="0">
                <a:solidFill>
                  <a:schemeClr val="bg1"/>
                </a:solidFill>
              </a:rPr>
              <a:t>	until, until then, …</a:t>
            </a:r>
          </a:p>
          <a:p>
            <a:r>
              <a:rPr lang="en-US" sz="2400" dirty="0">
                <a:solidFill>
                  <a:schemeClr val="bg1"/>
                </a:solidFill>
              </a:rPr>
              <a:t>Negative Additive</a:t>
            </a:r>
          </a:p>
          <a:p>
            <a:r>
              <a:rPr lang="en-US" sz="2400" dirty="0">
                <a:solidFill>
                  <a:schemeClr val="bg1"/>
                </a:solidFill>
              </a:rPr>
              <a:t>	anyhow, in contrast, or, rather, yet, …</a:t>
            </a:r>
          </a:p>
          <a:p>
            <a:endParaRPr lang="en-US" dirty="0"/>
          </a:p>
        </p:txBody>
      </p:sp>
    </p:spTree>
    <p:extLst>
      <p:ext uri="{BB962C8B-B14F-4D97-AF65-F5344CB8AC3E}">
        <p14:creationId xmlns:p14="http://schemas.microsoft.com/office/powerpoint/2010/main" val="29287463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4"/>
          <p:cNvSpPr txBox="1">
            <a:spLocks/>
          </p:cNvSpPr>
          <p:nvPr/>
        </p:nvSpPr>
        <p:spPr>
          <a:xfrm>
            <a:off x="62267" y="445625"/>
            <a:ext cx="9144000" cy="1383175"/>
          </a:xfrm>
          <a:prstGeom prst="rect">
            <a:avLst/>
          </a:prstGeom>
          <a:no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3600" b="1" dirty="0">
                <a:solidFill>
                  <a:schemeClr val="bg1"/>
                </a:solidFill>
                <a:latin typeface="Arial" panose="020B0604020202020204" pitchFamily="34" charset="0"/>
                <a:cs typeface="Arial" panose="020B0604020202020204" pitchFamily="34" charset="0"/>
              </a:rPr>
              <a:t>Concepts: </a:t>
            </a:r>
            <a:endParaRPr lang="en-US" sz="3600" b="1" dirty="0">
              <a:solidFill>
                <a:schemeClr val="bg1"/>
              </a:solidFill>
              <a:latin typeface="Arial" panose="020B0604020202020204" pitchFamily="34" charset="0"/>
              <a:cs typeface="Arial" panose="020B0604020202020204" pitchFamily="34" charset="0"/>
            </a:endParaRPr>
          </a:p>
          <a:p>
            <a:r>
              <a:rPr lang="en-US" dirty="0">
                <a:solidFill>
                  <a:schemeClr val="bg1"/>
                </a:solidFill>
              </a:rPr>
              <a:t>Incidence scores versus Ratio scores</a:t>
            </a:r>
          </a:p>
          <a:p>
            <a:endParaRPr lang="en-US" altLang="en-US" sz="3600" b="1" dirty="0">
              <a:solidFill>
                <a:schemeClr val="bg1"/>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DF4AE178-E823-40B9-A2E7-4DD586AC0A57}"/>
              </a:ext>
            </a:extLst>
          </p:cNvPr>
          <p:cNvSpPr txBox="1"/>
          <p:nvPr/>
        </p:nvSpPr>
        <p:spPr>
          <a:xfrm>
            <a:off x="671867" y="2057400"/>
            <a:ext cx="7924800" cy="1569660"/>
          </a:xfrm>
          <a:prstGeom prst="rect">
            <a:avLst/>
          </a:prstGeom>
          <a:noFill/>
        </p:spPr>
        <p:txBody>
          <a:bodyPr wrap="square" rtlCol="0">
            <a:spAutoFit/>
          </a:bodyPr>
          <a:lstStyle/>
          <a:p>
            <a:r>
              <a:rPr lang="en-US" sz="2400" dirty="0">
                <a:solidFill>
                  <a:schemeClr val="bg1"/>
                </a:solidFill>
              </a:rPr>
              <a:t>Incidence: number of classified units per 1000 words. </a:t>
            </a:r>
          </a:p>
          <a:p>
            <a:endParaRPr lang="en-US" sz="2400" dirty="0">
              <a:solidFill>
                <a:schemeClr val="bg1"/>
              </a:solidFill>
            </a:endParaRPr>
          </a:p>
          <a:p>
            <a:r>
              <a:rPr lang="en-US" sz="2400" dirty="0">
                <a:solidFill>
                  <a:schemeClr val="bg1"/>
                </a:solidFill>
              </a:rPr>
              <a:t>Ratio:  one class of units divided by another class of units </a:t>
            </a:r>
          </a:p>
          <a:p>
            <a:endParaRPr lang="en-US" sz="2400" dirty="0">
              <a:solidFill>
                <a:schemeClr val="bg1"/>
              </a:solidFill>
            </a:endParaRPr>
          </a:p>
        </p:txBody>
      </p:sp>
    </p:spTree>
    <p:extLst>
      <p:ext uri="{BB962C8B-B14F-4D97-AF65-F5344CB8AC3E}">
        <p14:creationId xmlns:p14="http://schemas.microsoft.com/office/powerpoint/2010/main" val="5979329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B3AE27CF-8C61-41DA-AC37-3049E5B71DCE}"/>
              </a:ext>
            </a:extLst>
          </p:cNvPr>
          <p:cNvSpPr txBox="1">
            <a:spLocks/>
          </p:cNvSpPr>
          <p:nvPr/>
        </p:nvSpPr>
        <p:spPr>
          <a:xfrm>
            <a:off x="152400" y="344372"/>
            <a:ext cx="9114262" cy="792161"/>
          </a:xfrm>
          <a:prstGeom prst="rect">
            <a:avLst/>
          </a:prstGeom>
          <a:no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chemeClr val="bg1"/>
                </a:solidFill>
              </a:rPr>
              <a:t>Indices: Word Information(I)</a:t>
            </a: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p:txBody>
      </p:sp>
      <p:sp>
        <p:nvSpPr>
          <p:cNvPr id="4" name="Rectangle 3">
            <a:extLst>
              <a:ext uri="{FF2B5EF4-FFF2-40B4-BE49-F238E27FC236}">
                <a16:creationId xmlns:a16="http://schemas.microsoft.com/office/drawing/2014/main" id="{9179C413-06A4-4C0C-90E9-B0348F171666}"/>
              </a:ext>
            </a:extLst>
          </p:cNvPr>
          <p:cNvSpPr/>
          <p:nvPr/>
        </p:nvSpPr>
        <p:spPr>
          <a:xfrm>
            <a:off x="609600" y="1828800"/>
            <a:ext cx="8534400" cy="1947328"/>
          </a:xfrm>
          <a:prstGeom prst="rect">
            <a:avLst/>
          </a:prstGeom>
        </p:spPr>
        <p:txBody>
          <a:bodyPr wrap="square">
            <a:spAutoFit/>
          </a:bodyPr>
          <a:lstStyle/>
          <a:p>
            <a:r>
              <a:rPr lang="en-US" sz="2400" dirty="0">
                <a:solidFill>
                  <a:schemeClr val="bg1"/>
                </a:solidFill>
              </a:rPr>
              <a:t>84	WRDNOUN	Noun incidence</a:t>
            </a:r>
          </a:p>
          <a:p>
            <a:r>
              <a:rPr lang="en-US" sz="2400" dirty="0">
                <a:solidFill>
                  <a:schemeClr val="bg1"/>
                </a:solidFill>
              </a:rPr>
              <a:t>85	WRDVERB	Verb incidence</a:t>
            </a:r>
          </a:p>
          <a:p>
            <a:r>
              <a:rPr lang="en-US" sz="2400" dirty="0">
                <a:solidFill>
                  <a:schemeClr val="bg1"/>
                </a:solidFill>
              </a:rPr>
              <a:t>86	WRDADJ	Adjective incidence</a:t>
            </a:r>
          </a:p>
          <a:p>
            <a:r>
              <a:rPr lang="en-US" sz="2400" dirty="0">
                <a:solidFill>
                  <a:schemeClr val="bg1"/>
                </a:solidFill>
              </a:rPr>
              <a:t>87	WRDADV	Adverb incidence</a:t>
            </a:r>
          </a:p>
          <a:p>
            <a:pPr>
              <a:lnSpc>
                <a:spcPct val="107000"/>
              </a:lnSpc>
              <a:spcAft>
                <a:spcPts val="800"/>
              </a:spcAft>
            </a:pPr>
            <a:endParaRPr lang="en-US" sz="2400" dirty="0">
              <a:solidFill>
                <a:schemeClr val="bg1"/>
              </a:solidFill>
              <a:latin typeface="Calibri" panose="020F0502020204030204" pitchFamily="34" charset="0"/>
              <a:ea typeface="DengXian" panose="03000509000000000000" pitchFamily="65" charset="-122"/>
              <a:cs typeface="Times New Roman" panose="02020603050405020304" pitchFamily="18" charset="0"/>
            </a:endParaRPr>
          </a:p>
        </p:txBody>
      </p:sp>
      <p:sp>
        <p:nvSpPr>
          <p:cNvPr id="2" name="Rectangle 1">
            <a:extLst>
              <a:ext uri="{FF2B5EF4-FFF2-40B4-BE49-F238E27FC236}">
                <a16:creationId xmlns:a16="http://schemas.microsoft.com/office/drawing/2014/main" id="{CB10845E-C328-461A-9200-35D7CB9196AD}"/>
              </a:ext>
            </a:extLst>
          </p:cNvPr>
          <p:cNvSpPr/>
          <p:nvPr/>
        </p:nvSpPr>
        <p:spPr>
          <a:xfrm>
            <a:off x="3114543" y="4099063"/>
            <a:ext cx="3315075" cy="707886"/>
          </a:xfrm>
          <a:prstGeom prst="rect">
            <a:avLst/>
          </a:prstGeom>
        </p:spPr>
        <p:txBody>
          <a:bodyPr wrap="none">
            <a:spAutoFit/>
          </a:bodyPr>
          <a:lstStyle/>
          <a:p>
            <a:r>
              <a:rPr lang="en-US" sz="4000" dirty="0">
                <a:solidFill>
                  <a:srgbClr val="C00000"/>
                </a:solidFill>
                <a:highlight>
                  <a:srgbClr val="FFFF00"/>
                </a:highlight>
              </a:rPr>
              <a:t>Content Words</a:t>
            </a:r>
          </a:p>
        </p:txBody>
      </p:sp>
    </p:spTree>
    <p:extLst>
      <p:ext uri="{BB962C8B-B14F-4D97-AF65-F5344CB8AC3E}">
        <p14:creationId xmlns:p14="http://schemas.microsoft.com/office/powerpoint/2010/main" val="888373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p:cTn id="31" dur="500" fill="hold"/>
                                        <p:tgtEl>
                                          <p:spTgt spid="2"/>
                                        </p:tgtEl>
                                        <p:attrNameLst>
                                          <p:attrName>ppt_w</p:attrName>
                                        </p:attrNameLst>
                                      </p:cBhvr>
                                      <p:tavLst>
                                        <p:tav tm="0">
                                          <p:val>
                                            <p:fltVal val="0"/>
                                          </p:val>
                                        </p:tav>
                                        <p:tav tm="100000">
                                          <p:val>
                                            <p:strVal val="#ppt_w"/>
                                          </p:val>
                                        </p:tav>
                                      </p:tavLst>
                                    </p:anim>
                                    <p:anim calcmode="lin" valueType="num">
                                      <p:cBhvr>
                                        <p:cTn id="32" dur="500" fill="hold"/>
                                        <p:tgtEl>
                                          <p:spTgt spid="2"/>
                                        </p:tgtEl>
                                        <p:attrNameLst>
                                          <p:attrName>ppt_h</p:attrName>
                                        </p:attrNameLst>
                                      </p:cBhvr>
                                      <p:tavLst>
                                        <p:tav tm="0">
                                          <p:val>
                                            <p:fltVal val="0"/>
                                          </p:val>
                                        </p:tav>
                                        <p:tav tm="100000">
                                          <p:val>
                                            <p:strVal val="#ppt_h"/>
                                          </p:val>
                                        </p:tav>
                                      </p:tavLst>
                                    </p:anim>
                                    <p:animEffect transition="in" filter="fade">
                                      <p:cBhvr>
                                        <p:cTn id="3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B3AE27CF-8C61-41DA-AC37-3049E5B71DCE}"/>
              </a:ext>
            </a:extLst>
          </p:cNvPr>
          <p:cNvSpPr txBox="1">
            <a:spLocks/>
          </p:cNvSpPr>
          <p:nvPr/>
        </p:nvSpPr>
        <p:spPr>
          <a:xfrm>
            <a:off x="152400" y="344372"/>
            <a:ext cx="9114262" cy="792161"/>
          </a:xfrm>
          <a:prstGeom prst="rect">
            <a:avLst/>
          </a:prstGeom>
          <a:no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chemeClr val="bg1"/>
                </a:solidFill>
              </a:rPr>
              <a:t>Indices: Word Information(II)</a:t>
            </a: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p:txBody>
      </p:sp>
      <p:sp>
        <p:nvSpPr>
          <p:cNvPr id="4" name="Rectangle 3">
            <a:extLst>
              <a:ext uri="{FF2B5EF4-FFF2-40B4-BE49-F238E27FC236}">
                <a16:creationId xmlns:a16="http://schemas.microsoft.com/office/drawing/2014/main" id="{9179C413-06A4-4C0C-90E9-B0348F171666}"/>
              </a:ext>
            </a:extLst>
          </p:cNvPr>
          <p:cNvSpPr/>
          <p:nvPr/>
        </p:nvSpPr>
        <p:spPr>
          <a:xfrm>
            <a:off x="647218" y="1981200"/>
            <a:ext cx="8534400" cy="2685992"/>
          </a:xfrm>
          <a:prstGeom prst="rect">
            <a:avLst/>
          </a:prstGeom>
        </p:spPr>
        <p:txBody>
          <a:bodyPr wrap="square">
            <a:spAutoFit/>
          </a:bodyPr>
          <a:lstStyle/>
          <a:p>
            <a:r>
              <a:rPr lang="en-US" sz="2400" dirty="0">
                <a:solidFill>
                  <a:schemeClr val="bg1"/>
                </a:solidFill>
              </a:rPr>
              <a:t>88	WRDPRO	Pronoun incidence</a:t>
            </a:r>
          </a:p>
          <a:p>
            <a:r>
              <a:rPr lang="en-US" sz="2400" dirty="0">
                <a:solidFill>
                  <a:schemeClr val="bg1"/>
                </a:solidFill>
              </a:rPr>
              <a:t>89	WRDPRP1s	First person singular pronoun incidence</a:t>
            </a:r>
          </a:p>
          <a:p>
            <a:r>
              <a:rPr lang="en-US" sz="2400" dirty="0">
                <a:solidFill>
                  <a:schemeClr val="bg1"/>
                </a:solidFill>
              </a:rPr>
              <a:t>90	WRDPRP1p	First person plural pronoun incidence</a:t>
            </a:r>
          </a:p>
          <a:p>
            <a:r>
              <a:rPr lang="en-US" sz="2400" dirty="0">
                <a:solidFill>
                  <a:schemeClr val="bg1"/>
                </a:solidFill>
              </a:rPr>
              <a:t>91	WRDPRP2	Second person pronoun incidence</a:t>
            </a:r>
          </a:p>
          <a:p>
            <a:r>
              <a:rPr lang="en-US" sz="2400" dirty="0">
                <a:solidFill>
                  <a:schemeClr val="bg1"/>
                </a:solidFill>
              </a:rPr>
              <a:t>92	WRDPRP3s	Third person singular pronoun incidence</a:t>
            </a:r>
          </a:p>
          <a:p>
            <a:r>
              <a:rPr lang="en-US" sz="2400" dirty="0">
                <a:solidFill>
                  <a:schemeClr val="bg1"/>
                </a:solidFill>
              </a:rPr>
              <a:t>93	WRDPRP3p	Third person plural pronoun incidence</a:t>
            </a:r>
          </a:p>
          <a:p>
            <a:pPr>
              <a:lnSpc>
                <a:spcPct val="107000"/>
              </a:lnSpc>
              <a:spcAft>
                <a:spcPts val="800"/>
              </a:spcAft>
            </a:pPr>
            <a:endParaRPr lang="en-US" sz="2400" dirty="0">
              <a:solidFill>
                <a:schemeClr val="bg1"/>
              </a:solidFill>
              <a:latin typeface="Calibri" panose="020F0502020204030204" pitchFamily="34" charset="0"/>
              <a:ea typeface="DengXian" panose="03000509000000000000" pitchFamily="65" charset="-122"/>
              <a:cs typeface="Times New Roman" panose="02020603050405020304" pitchFamily="18" charset="0"/>
            </a:endParaRPr>
          </a:p>
        </p:txBody>
      </p:sp>
      <p:sp>
        <p:nvSpPr>
          <p:cNvPr id="2" name="Rectangle 1">
            <a:extLst>
              <a:ext uri="{FF2B5EF4-FFF2-40B4-BE49-F238E27FC236}">
                <a16:creationId xmlns:a16="http://schemas.microsoft.com/office/drawing/2014/main" id="{78B27FD9-DA92-4C50-941F-685DB6817F2A}"/>
              </a:ext>
            </a:extLst>
          </p:cNvPr>
          <p:cNvSpPr/>
          <p:nvPr/>
        </p:nvSpPr>
        <p:spPr>
          <a:xfrm>
            <a:off x="3835789" y="4876800"/>
            <a:ext cx="2170531" cy="707886"/>
          </a:xfrm>
          <a:prstGeom prst="rect">
            <a:avLst/>
          </a:prstGeom>
        </p:spPr>
        <p:txBody>
          <a:bodyPr wrap="none">
            <a:spAutoFit/>
          </a:bodyPr>
          <a:lstStyle/>
          <a:p>
            <a:r>
              <a:rPr lang="en-US" sz="4000" dirty="0">
                <a:solidFill>
                  <a:srgbClr val="C00000"/>
                </a:solidFill>
                <a:highlight>
                  <a:srgbClr val="FFFF00"/>
                </a:highlight>
              </a:rPr>
              <a:t>Pronouns</a:t>
            </a:r>
          </a:p>
        </p:txBody>
      </p:sp>
    </p:spTree>
    <p:extLst>
      <p:ext uri="{BB962C8B-B14F-4D97-AF65-F5344CB8AC3E}">
        <p14:creationId xmlns:p14="http://schemas.microsoft.com/office/powerpoint/2010/main" val="154400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anim calcmode="lin" valueType="num">
                                      <p:cBhvr>
                                        <p:cTn id="43" dur="500" fill="hold"/>
                                        <p:tgtEl>
                                          <p:spTgt spid="2"/>
                                        </p:tgtEl>
                                        <p:attrNameLst>
                                          <p:attrName>ppt_w</p:attrName>
                                        </p:attrNameLst>
                                      </p:cBhvr>
                                      <p:tavLst>
                                        <p:tav tm="0">
                                          <p:val>
                                            <p:fltVal val="0"/>
                                          </p:val>
                                        </p:tav>
                                        <p:tav tm="100000">
                                          <p:val>
                                            <p:strVal val="#ppt_w"/>
                                          </p:val>
                                        </p:tav>
                                      </p:tavLst>
                                    </p:anim>
                                    <p:anim calcmode="lin" valueType="num">
                                      <p:cBhvr>
                                        <p:cTn id="44" dur="500" fill="hold"/>
                                        <p:tgtEl>
                                          <p:spTgt spid="2"/>
                                        </p:tgtEl>
                                        <p:attrNameLst>
                                          <p:attrName>ppt_h</p:attrName>
                                        </p:attrNameLst>
                                      </p:cBhvr>
                                      <p:tavLst>
                                        <p:tav tm="0">
                                          <p:val>
                                            <p:fltVal val="0"/>
                                          </p:val>
                                        </p:tav>
                                        <p:tav tm="100000">
                                          <p:val>
                                            <p:strVal val="#ppt_h"/>
                                          </p:val>
                                        </p:tav>
                                      </p:tavLst>
                                    </p:anim>
                                    <p:animEffect transition="in" filter="fade">
                                      <p:cBhvr>
                                        <p:cTn id="4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s://chrisjjgarcia.files.wordpress.com/2010/03/pennebak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0091" y="1282967"/>
            <a:ext cx="3698509" cy="2463265"/>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381000" y="4343400"/>
            <a:ext cx="3657600" cy="8382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James W. </a:t>
            </a:r>
            <a:r>
              <a:rPr lang="en-US" sz="2800" b="1" dirty="0" err="1">
                <a:solidFill>
                  <a:schemeClr val="tx1"/>
                </a:solidFill>
              </a:rPr>
              <a:t>Pennebaker</a:t>
            </a:r>
            <a:endParaRPr lang="en-US" sz="2800" b="1" dirty="0">
              <a:solidFill>
                <a:schemeClr val="tx1"/>
              </a:solidFill>
            </a:endParaRPr>
          </a:p>
          <a:p>
            <a:pPr algn="ctr"/>
            <a:r>
              <a:rPr lang="en-US" sz="2800" b="1" dirty="0">
                <a:solidFill>
                  <a:schemeClr val="tx1"/>
                </a:solidFill>
              </a:rPr>
              <a:t>Texas</a:t>
            </a:r>
          </a:p>
        </p:txBody>
      </p:sp>
      <p:pic>
        <p:nvPicPr>
          <p:cNvPr id="8" name="Picture 2" descr="http://img4.douban.com/lpic/s678653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52400"/>
            <a:ext cx="4038600" cy="62227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0696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4"/>
          <p:cNvSpPr txBox="1">
            <a:spLocks/>
          </p:cNvSpPr>
          <p:nvPr/>
        </p:nvSpPr>
        <p:spPr>
          <a:xfrm>
            <a:off x="29738" y="427039"/>
            <a:ext cx="9114262" cy="792161"/>
          </a:xfrm>
          <a:prstGeom prst="rect">
            <a:avLst/>
          </a:prstGeom>
          <a:no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3600" b="1" dirty="0">
                <a:solidFill>
                  <a:schemeClr val="bg1"/>
                </a:solidFill>
                <a:latin typeface="Arial" panose="020B0604020202020204" pitchFamily="34" charset="0"/>
                <a:cs typeface="Arial" panose="020B0604020202020204" pitchFamily="34" charset="0"/>
              </a:rPr>
              <a:t>Overview</a:t>
            </a:r>
          </a:p>
        </p:txBody>
      </p:sp>
      <p:sp>
        <p:nvSpPr>
          <p:cNvPr id="2" name="TextBox 1">
            <a:extLst>
              <a:ext uri="{FF2B5EF4-FFF2-40B4-BE49-F238E27FC236}">
                <a16:creationId xmlns:a16="http://schemas.microsoft.com/office/drawing/2014/main" id="{D9B3D949-A01F-435F-B2AF-B60295BE8845}"/>
              </a:ext>
            </a:extLst>
          </p:cNvPr>
          <p:cNvSpPr txBox="1"/>
          <p:nvPr/>
        </p:nvSpPr>
        <p:spPr>
          <a:xfrm>
            <a:off x="457200" y="1447800"/>
            <a:ext cx="8153400" cy="5078313"/>
          </a:xfrm>
          <a:prstGeom prst="rect">
            <a:avLst/>
          </a:prstGeom>
          <a:noFill/>
        </p:spPr>
        <p:txBody>
          <a:bodyPr wrap="square" rtlCol="0">
            <a:spAutoFit/>
          </a:bodyPr>
          <a:lstStyle/>
          <a:p>
            <a:pPr marL="285750" indent="-285750">
              <a:buFont typeface="Arial" panose="020B0604020202020204" pitchFamily="34" charset="0"/>
              <a:buChar char="•"/>
            </a:pPr>
            <a:r>
              <a:rPr lang="en-US" sz="3600" dirty="0">
                <a:solidFill>
                  <a:schemeClr val="bg1"/>
                </a:solidFill>
              </a:rPr>
              <a:t>Introduction to Text and Discourse Analysis</a:t>
            </a:r>
          </a:p>
          <a:p>
            <a:endParaRPr lang="en-US" sz="3600" dirty="0">
              <a:solidFill>
                <a:schemeClr val="bg1"/>
              </a:solidFill>
            </a:endParaRPr>
          </a:p>
          <a:p>
            <a:pPr marL="285750" indent="-285750">
              <a:buFont typeface="Arial" panose="020B0604020202020204" pitchFamily="34" charset="0"/>
              <a:buChar char="•"/>
            </a:pPr>
            <a:r>
              <a:rPr lang="en-US" sz="3600" dirty="0" err="1">
                <a:solidFill>
                  <a:schemeClr val="bg1"/>
                </a:solidFill>
              </a:rPr>
              <a:t>Coh</a:t>
            </a:r>
            <a:r>
              <a:rPr lang="en-US" sz="3600" dirty="0">
                <a:solidFill>
                  <a:schemeClr val="bg1"/>
                </a:solidFill>
              </a:rPr>
              <a:t>-Metrix tool walk through</a:t>
            </a:r>
          </a:p>
          <a:p>
            <a:endParaRPr lang="en-US" sz="3600" dirty="0">
              <a:solidFill>
                <a:schemeClr val="bg1"/>
              </a:solidFill>
            </a:endParaRPr>
          </a:p>
          <a:p>
            <a:pPr marL="285750" indent="-285750">
              <a:buFont typeface="Arial" panose="020B0604020202020204" pitchFamily="34" charset="0"/>
              <a:buChar char="•"/>
            </a:pPr>
            <a:r>
              <a:rPr lang="en-US" sz="3600" dirty="0">
                <a:solidFill>
                  <a:schemeClr val="bg1"/>
                </a:solidFill>
              </a:rPr>
              <a:t>Break</a:t>
            </a:r>
          </a:p>
          <a:p>
            <a:endParaRPr lang="en-US" sz="3600" dirty="0">
              <a:solidFill>
                <a:schemeClr val="bg1"/>
              </a:solidFill>
            </a:endParaRPr>
          </a:p>
          <a:p>
            <a:pPr marL="285750" indent="-285750">
              <a:buFont typeface="Arial" panose="020B0604020202020204" pitchFamily="34" charset="0"/>
              <a:buChar char="•"/>
            </a:pPr>
            <a:r>
              <a:rPr lang="en-US" sz="3600" dirty="0">
                <a:solidFill>
                  <a:schemeClr val="bg1"/>
                </a:solidFill>
              </a:rPr>
              <a:t>Indices in </a:t>
            </a:r>
            <a:r>
              <a:rPr lang="en-US" sz="3600" dirty="0" err="1">
                <a:solidFill>
                  <a:schemeClr val="bg1"/>
                </a:solidFill>
              </a:rPr>
              <a:t>Coh</a:t>
            </a:r>
            <a:r>
              <a:rPr lang="en-US" sz="3600" dirty="0">
                <a:solidFill>
                  <a:schemeClr val="bg1"/>
                </a:solidFill>
              </a:rPr>
              <a:t>-Metrix</a:t>
            </a:r>
          </a:p>
          <a:p>
            <a:endParaRPr lang="en-US" sz="3600" dirty="0">
              <a:solidFill>
                <a:schemeClr val="bg1"/>
              </a:solidFill>
            </a:endParaRPr>
          </a:p>
        </p:txBody>
      </p:sp>
    </p:spTree>
    <p:extLst>
      <p:ext uri="{BB962C8B-B14F-4D97-AF65-F5344CB8AC3E}">
        <p14:creationId xmlns:p14="http://schemas.microsoft.com/office/powerpoint/2010/main" val="3339853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 calcmode="lin" valueType="num">
                                      <p:cBhvr additive="base">
                                        <p:cTn id="25"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B3AE27CF-8C61-41DA-AC37-3049E5B71DCE}"/>
              </a:ext>
            </a:extLst>
          </p:cNvPr>
          <p:cNvSpPr txBox="1">
            <a:spLocks/>
          </p:cNvSpPr>
          <p:nvPr/>
        </p:nvSpPr>
        <p:spPr>
          <a:xfrm>
            <a:off x="152400" y="344372"/>
            <a:ext cx="9114262" cy="792161"/>
          </a:xfrm>
          <a:prstGeom prst="rect">
            <a:avLst/>
          </a:prstGeom>
          <a:no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chemeClr val="bg1"/>
                </a:solidFill>
              </a:rPr>
              <a:t>Indices: Word Information(III)</a:t>
            </a:r>
          </a:p>
          <a:p>
            <a:endParaRPr lang="en-US" dirty="0">
              <a:solidFill>
                <a:schemeClr val="bg1"/>
              </a:solidFill>
            </a:endParaRPr>
          </a:p>
          <a:p>
            <a:endParaRPr lang="en-US" dirty="0">
              <a:solidFill>
                <a:schemeClr val="bg1"/>
              </a:solidFill>
            </a:endParaRPr>
          </a:p>
          <a:p>
            <a:endParaRPr lang="en-US" dirty="0">
              <a:solidFill>
                <a:schemeClr val="bg1"/>
              </a:solidFill>
            </a:endParaRPr>
          </a:p>
        </p:txBody>
      </p:sp>
      <p:sp>
        <p:nvSpPr>
          <p:cNvPr id="4" name="Rectangle 3">
            <a:extLst>
              <a:ext uri="{FF2B5EF4-FFF2-40B4-BE49-F238E27FC236}">
                <a16:creationId xmlns:a16="http://schemas.microsoft.com/office/drawing/2014/main" id="{9179C413-06A4-4C0C-90E9-B0348F171666}"/>
              </a:ext>
            </a:extLst>
          </p:cNvPr>
          <p:cNvSpPr/>
          <p:nvPr/>
        </p:nvSpPr>
        <p:spPr>
          <a:xfrm>
            <a:off x="533400" y="2133600"/>
            <a:ext cx="8077200" cy="1947328"/>
          </a:xfrm>
          <a:prstGeom prst="rect">
            <a:avLst/>
          </a:prstGeom>
        </p:spPr>
        <p:txBody>
          <a:bodyPr wrap="square">
            <a:spAutoFit/>
          </a:bodyPr>
          <a:lstStyle/>
          <a:p>
            <a:r>
              <a:rPr lang="en-US" sz="2400" dirty="0">
                <a:solidFill>
                  <a:schemeClr val="bg1"/>
                </a:solidFill>
              </a:rPr>
              <a:t>94	</a:t>
            </a:r>
            <a:r>
              <a:rPr lang="en-US" sz="2400" dirty="0" err="1">
                <a:solidFill>
                  <a:schemeClr val="bg1"/>
                </a:solidFill>
              </a:rPr>
              <a:t>WRDFRQc</a:t>
            </a:r>
            <a:r>
              <a:rPr lang="en-US" sz="2400" dirty="0">
                <a:solidFill>
                  <a:schemeClr val="bg1"/>
                </a:solidFill>
              </a:rPr>
              <a:t>	CELEX word frequency for content words</a:t>
            </a:r>
          </a:p>
          <a:p>
            <a:r>
              <a:rPr lang="en-US" sz="2400" dirty="0">
                <a:solidFill>
                  <a:schemeClr val="bg1"/>
                </a:solidFill>
              </a:rPr>
              <a:t>95	</a:t>
            </a:r>
            <a:r>
              <a:rPr lang="en-US" sz="2400" dirty="0" err="1">
                <a:solidFill>
                  <a:schemeClr val="bg1"/>
                </a:solidFill>
              </a:rPr>
              <a:t>WRDFRQa</a:t>
            </a:r>
            <a:r>
              <a:rPr lang="en-US" sz="2400" dirty="0">
                <a:solidFill>
                  <a:schemeClr val="bg1"/>
                </a:solidFill>
              </a:rPr>
              <a:t>	CELEX Log frequency for all words</a:t>
            </a:r>
          </a:p>
          <a:p>
            <a:r>
              <a:rPr lang="en-US" sz="2400" dirty="0">
                <a:solidFill>
                  <a:schemeClr val="bg1"/>
                </a:solidFill>
              </a:rPr>
              <a:t>96	</a:t>
            </a:r>
            <a:r>
              <a:rPr lang="en-US" sz="2400" dirty="0" err="1">
                <a:solidFill>
                  <a:schemeClr val="bg1"/>
                </a:solidFill>
              </a:rPr>
              <a:t>WRDFRQmc</a:t>
            </a:r>
            <a:r>
              <a:rPr lang="en-US" sz="2400" dirty="0">
                <a:solidFill>
                  <a:schemeClr val="bg1"/>
                </a:solidFill>
              </a:rPr>
              <a:t>	CELEX Log minimum frequency for content words</a:t>
            </a:r>
          </a:p>
          <a:p>
            <a:pPr>
              <a:lnSpc>
                <a:spcPct val="107000"/>
              </a:lnSpc>
              <a:spcAft>
                <a:spcPts val="800"/>
              </a:spcAft>
            </a:pPr>
            <a:endParaRPr lang="en-US" sz="2400" dirty="0">
              <a:solidFill>
                <a:schemeClr val="bg1"/>
              </a:solidFill>
              <a:latin typeface="Calibri" panose="020F0502020204030204" pitchFamily="34" charset="0"/>
              <a:ea typeface="DengXian" panose="03000509000000000000" pitchFamily="65" charset="-122"/>
              <a:cs typeface="Times New Roman" panose="02020603050405020304" pitchFamily="18" charset="0"/>
            </a:endParaRPr>
          </a:p>
        </p:txBody>
      </p:sp>
      <p:sp>
        <p:nvSpPr>
          <p:cNvPr id="2" name="Rectangle 1">
            <a:extLst>
              <a:ext uri="{FF2B5EF4-FFF2-40B4-BE49-F238E27FC236}">
                <a16:creationId xmlns:a16="http://schemas.microsoft.com/office/drawing/2014/main" id="{37AD7701-6597-4308-83CF-0B588E39EFAE}"/>
              </a:ext>
            </a:extLst>
          </p:cNvPr>
          <p:cNvSpPr/>
          <p:nvPr/>
        </p:nvSpPr>
        <p:spPr>
          <a:xfrm>
            <a:off x="3581400" y="4495800"/>
            <a:ext cx="3623108" cy="707886"/>
          </a:xfrm>
          <a:prstGeom prst="rect">
            <a:avLst/>
          </a:prstGeom>
        </p:spPr>
        <p:txBody>
          <a:bodyPr wrap="none">
            <a:spAutoFit/>
          </a:bodyPr>
          <a:lstStyle/>
          <a:p>
            <a:r>
              <a:rPr lang="en-US" sz="4000" dirty="0">
                <a:solidFill>
                  <a:srgbClr val="C00000"/>
                </a:solidFill>
                <a:highlight>
                  <a:srgbClr val="FFFF00"/>
                </a:highlight>
              </a:rPr>
              <a:t>Word Frequency</a:t>
            </a:r>
          </a:p>
        </p:txBody>
      </p:sp>
    </p:spTree>
    <p:extLst>
      <p:ext uri="{BB962C8B-B14F-4D97-AF65-F5344CB8AC3E}">
        <p14:creationId xmlns:p14="http://schemas.microsoft.com/office/powerpoint/2010/main" val="1097724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ppt_w</p:attrName>
                                        </p:attrNameLst>
                                      </p:cBhvr>
                                      <p:tavLst>
                                        <p:tav tm="0">
                                          <p:val>
                                            <p:fltVal val="0"/>
                                          </p:val>
                                        </p:tav>
                                        <p:tav tm="100000">
                                          <p:val>
                                            <p:strVal val="#ppt_w"/>
                                          </p:val>
                                        </p:tav>
                                      </p:tavLst>
                                    </p:anim>
                                    <p:anim calcmode="lin" valueType="num">
                                      <p:cBhvr>
                                        <p:cTn id="26" dur="500" fill="hold"/>
                                        <p:tgtEl>
                                          <p:spTgt spid="2"/>
                                        </p:tgtEl>
                                        <p:attrNameLst>
                                          <p:attrName>ppt_h</p:attrName>
                                        </p:attrNameLst>
                                      </p:cBhvr>
                                      <p:tavLst>
                                        <p:tav tm="0">
                                          <p:val>
                                            <p:fltVal val="0"/>
                                          </p:val>
                                        </p:tav>
                                        <p:tav tm="100000">
                                          <p:val>
                                            <p:strVal val="#ppt_h"/>
                                          </p:val>
                                        </p:tav>
                                      </p:tavLst>
                                    </p:anim>
                                    <p:animEffect transition="in" filter="fade">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close up of a map&#10;&#10;Description generated with very high confidence">
            <a:extLst>
              <a:ext uri="{FF2B5EF4-FFF2-40B4-BE49-F238E27FC236}">
                <a16:creationId xmlns:a16="http://schemas.microsoft.com/office/drawing/2014/main" id="{7B60143A-87D2-4278-BC66-1E2EBE759364}"/>
              </a:ext>
            </a:extLst>
          </p:cNvPr>
          <p:cNvPicPr>
            <a:picLocks noChangeAspect="1"/>
          </p:cNvPicPr>
          <p:nvPr/>
        </p:nvPicPr>
        <p:blipFill>
          <a:blip r:embed="rId3"/>
          <a:stretch>
            <a:fillRect/>
          </a:stretch>
        </p:blipFill>
        <p:spPr>
          <a:xfrm>
            <a:off x="441157" y="321734"/>
            <a:ext cx="3873560" cy="2905170"/>
          </a:xfrm>
          <a:prstGeom prst="rect">
            <a:avLst/>
          </a:prstGeom>
        </p:spPr>
      </p:pic>
      <p:pic>
        <p:nvPicPr>
          <p:cNvPr id="5" name="Picture 4" descr="A screenshot of a video game&#10;&#10;Description generated with high confidence">
            <a:extLst>
              <a:ext uri="{FF2B5EF4-FFF2-40B4-BE49-F238E27FC236}">
                <a16:creationId xmlns:a16="http://schemas.microsoft.com/office/drawing/2014/main" id="{15F3BCAA-91CA-46D2-9051-BA43E7616B7C}"/>
              </a:ext>
            </a:extLst>
          </p:cNvPr>
          <p:cNvPicPr>
            <a:picLocks noChangeAspect="1"/>
          </p:cNvPicPr>
          <p:nvPr/>
        </p:nvPicPr>
        <p:blipFill>
          <a:blip r:embed="rId4"/>
          <a:stretch>
            <a:fillRect/>
          </a:stretch>
        </p:blipFill>
        <p:spPr>
          <a:xfrm>
            <a:off x="342900" y="3678427"/>
            <a:ext cx="4070073" cy="2665897"/>
          </a:xfrm>
          <a:prstGeom prst="rect">
            <a:avLst/>
          </a:prstGeom>
        </p:spPr>
      </p:pic>
      <p:sp>
        <p:nvSpPr>
          <p:cNvPr id="11" name="Rectangle 10">
            <a:extLst>
              <a:ext uri="{FF2B5EF4-FFF2-40B4-BE49-F238E27FC236}">
                <a16:creationId xmlns:a16="http://schemas.microsoft.com/office/drawing/2014/main" id="{799448F2-0E5B-42DA-B2D1-11A14E947B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7710" y="0"/>
            <a:ext cx="6858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E8A7552-20E1-4F34-ADAB-C1DB6634D4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83280"/>
            <a:ext cx="4594860" cy="9144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A33174D-A0F0-4615-9037-5431D2DF0114}"/>
              </a:ext>
            </a:extLst>
          </p:cNvPr>
          <p:cNvPicPr>
            <a:picLocks noChangeAspect="1"/>
          </p:cNvPicPr>
          <p:nvPr/>
        </p:nvPicPr>
        <p:blipFill>
          <a:blip r:embed="rId5"/>
          <a:stretch>
            <a:fillRect/>
          </a:stretch>
        </p:blipFill>
        <p:spPr>
          <a:xfrm>
            <a:off x="4731025" y="1274816"/>
            <a:ext cx="4070073" cy="4163757"/>
          </a:xfrm>
          <a:prstGeom prst="rect">
            <a:avLst/>
          </a:prstGeom>
        </p:spPr>
      </p:pic>
    </p:spTree>
    <p:extLst>
      <p:ext uri="{BB962C8B-B14F-4D97-AF65-F5344CB8AC3E}">
        <p14:creationId xmlns:p14="http://schemas.microsoft.com/office/powerpoint/2010/main" val="1301691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B3AE27CF-8C61-41DA-AC37-3049E5B71DCE}"/>
              </a:ext>
            </a:extLst>
          </p:cNvPr>
          <p:cNvSpPr txBox="1">
            <a:spLocks/>
          </p:cNvSpPr>
          <p:nvPr/>
        </p:nvSpPr>
        <p:spPr>
          <a:xfrm>
            <a:off x="152400" y="344372"/>
            <a:ext cx="9114262" cy="792161"/>
          </a:xfrm>
          <a:prstGeom prst="rect">
            <a:avLst/>
          </a:prstGeom>
          <a:no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chemeClr val="bg1"/>
                </a:solidFill>
              </a:rPr>
              <a:t>Indices: Word Information(IV)</a:t>
            </a: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p:txBody>
      </p:sp>
      <p:sp>
        <p:nvSpPr>
          <p:cNvPr id="4" name="Rectangle 3">
            <a:extLst>
              <a:ext uri="{FF2B5EF4-FFF2-40B4-BE49-F238E27FC236}">
                <a16:creationId xmlns:a16="http://schemas.microsoft.com/office/drawing/2014/main" id="{9179C413-06A4-4C0C-90E9-B0348F171666}"/>
              </a:ext>
            </a:extLst>
          </p:cNvPr>
          <p:cNvSpPr/>
          <p:nvPr/>
        </p:nvSpPr>
        <p:spPr>
          <a:xfrm>
            <a:off x="1657350" y="2098876"/>
            <a:ext cx="5829300" cy="2316660"/>
          </a:xfrm>
          <a:prstGeom prst="rect">
            <a:avLst/>
          </a:prstGeom>
        </p:spPr>
        <p:txBody>
          <a:bodyPr wrap="square">
            <a:spAutoFit/>
          </a:bodyPr>
          <a:lstStyle/>
          <a:p>
            <a:r>
              <a:rPr lang="en-US" sz="2400" dirty="0">
                <a:solidFill>
                  <a:schemeClr val="bg1"/>
                </a:solidFill>
              </a:rPr>
              <a:t>97	</a:t>
            </a:r>
            <a:r>
              <a:rPr lang="en-US" sz="2400" dirty="0" err="1">
                <a:solidFill>
                  <a:schemeClr val="bg1"/>
                </a:solidFill>
              </a:rPr>
              <a:t>WRDAOAc</a:t>
            </a:r>
            <a:r>
              <a:rPr lang="en-US" sz="2400" dirty="0">
                <a:solidFill>
                  <a:schemeClr val="bg1"/>
                </a:solidFill>
              </a:rPr>
              <a:t>	Age of acquisition  </a:t>
            </a:r>
          </a:p>
          <a:p>
            <a:r>
              <a:rPr lang="en-US" sz="2400" dirty="0">
                <a:solidFill>
                  <a:schemeClr val="bg1"/>
                </a:solidFill>
              </a:rPr>
              <a:t>98	</a:t>
            </a:r>
            <a:r>
              <a:rPr lang="en-US" sz="2400" dirty="0" err="1">
                <a:solidFill>
                  <a:schemeClr val="bg1"/>
                </a:solidFill>
              </a:rPr>
              <a:t>WRDFAMc</a:t>
            </a:r>
            <a:r>
              <a:rPr lang="en-US" sz="2400" dirty="0">
                <a:solidFill>
                  <a:schemeClr val="bg1"/>
                </a:solidFill>
              </a:rPr>
              <a:t>	Familiarity  </a:t>
            </a:r>
          </a:p>
          <a:p>
            <a:r>
              <a:rPr lang="en-US" sz="2400" dirty="0">
                <a:solidFill>
                  <a:schemeClr val="bg1"/>
                </a:solidFill>
              </a:rPr>
              <a:t>99	</a:t>
            </a:r>
            <a:r>
              <a:rPr lang="en-US" sz="2400" dirty="0" err="1">
                <a:solidFill>
                  <a:schemeClr val="bg1"/>
                </a:solidFill>
              </a:rPr>
              <a:t>WRDCNCc</a:t>
            </a:r>
            <a:r>
              <a:rPr lang="en-US" sz="2400" dirty="0">
                <a:solidFill>
                  <a:schemeClr val="bg1"/>
                </a:solidFill>
              </a:rPr>
              <a:t>	Concreteness  </a:t>
            </a:r>
          </a:p>
          <a:p>
            <a:r>
              <a:rPr lang="en-US" sz="2400" dirty="0">
                <a:solidFill>
                  <a:schemeClr val="bg1"/>
                </a:solidFill>
              </a:rPr>
              <a:t>100	</a:t>
            </a:r>
            <a:r>
              <a:rPr lang="en-US" sz="2400" dirty="0" err="1">
                <a:solidFill>
                  <a:schemeClr val="bg1"/>
                </a:solidFill>
              </a:rPr>
              <a:t>WRDIMGc</a:t>
            </a:r>
            <a:r>
              <a:rPr lang="en-US" sz="2400" dirty="0">
                <a:solidFill>
                  <a:schemeClr val="bg1"/>
                </a:solidFill>
              </a:rPr>
              <a:t>	</a:t>
            </a:r>
            <a:r>
              <a:rPr lang="en-US" sz="2400" dirty="0" err="1">
                <a:solidFill>
                  <a:schemeClr val="bg1"/>
                </a:solidFill>
              </a:rPr>
              <a:t>Imagability</a:t>
            </a:r>
            <a:r>
              <a:rPr lang="en-US" sz="2400" dirty="0">
                <a:solidFill>
                  <a:schemeClr val="bg1"/>
                </a:solidFill>
              </a:rPr>
              <a:t>  </a:t>
            </a:r>
          </a:p>
          <a:p>
            <a:r>
              <a:rPr lang="en-US" sz="2400" dirty="0">
                <a:solidFill>
                  <a:schemeClr val="bg1"/>
                </a:solidFill>
              </a:rPr>
              <a:t>101	</a:t>
            </a:r>
            <a:r>
              <a:rPr lang="en-US" sz="2400" dirty="0" err="1">
                <a:solidFill>
                  <a:schemeClr val="bg1"/>
                </a:solidFill>
              </a:rPr>
              <a:t>WRDMEAc</a:t>
            </a:r>
            <a:r>
              <a:rPr lang="en-US" sz="2400" dirty="0">
                <a:solidFill>
                  <a:schemeClr val="bg1"/>
                </a:solidFill>
              </a:rPr>
              <a:t>	Meaningfulness </a:t>
            </a:r>
          </a:p>
          <a:p>
            <a:pPr>
              <a:lnSpc>
                <a:spcPct val="107000"/>
              </a:lnSpc>
              <a:spcAft>
                <a:spcPts val="800"/>
              </a:spcAft>
            </a:pPr>
            <a:endParaRPr lang="en-US" sz="2400" dirty="0">
              <a:solidFill>
                <a:schemeClr val="bg1"/>
              </a:solidFill>
              <a:latin typeface="Calibri" panose="020F0502020204030204" pitchFamily="34" charset="0"/>
              <a:ea typeface="DengXian" panose="03000509000000000000" pitchFamily="65" charset="-122"/>
              <a:cs typeface="Times New Roman" panose="02020603050405020304" pitchFamily="18" charset="0"/>
            </a:endParaRPr>
          </a:p>
        </p:txBody>
      </p:sp>
      <p:sp>
        <p:nvSpPr>
          <p:cNvPr id="2" name="TextBox 1">
            <a:extLst>
              <a:ext uri="{FF2B5EF4-FFF2-40B4-BE49-F238E27FC236}">
                <a16:creationId xmlns:a16="http://schemas.microsoft.com/office/drawing/2014/main" id="{13321E26-510F-4053-954D-52408F20F261}"/>
              </a:ext>
            </a:extLst>
          </p:cNvPr>
          <p:cNvSpPr txBox="1"/>
          <p:nvPr/>
        </p:nvSpPr>
        <p:spPr>
          <a:xfrm>
            <a:off x="3200400" y="4397209"/>
            <a:ext cx="3711209" cy="523220"/>
          </a:xfrm>
          <a:prstGeom prst="rect">
            <a:avLst/>
          </a:prstGeom>
          <a:noFill/>
        </p:spPr>
        <p:txBody>
          <a:bodyPr wrap="none" rtlCol="0">
            <a:spAutoFit/>
          </a:bodyPr>
          <a:lstStyle/>
          <a:p>
            <a:r>
              <a:rPr lang="en-US" sz="2800" dirty="0">
                <a:solidFill>
                  <a:srgbClr val="C00000"/>
                </a:solidFill>
                <a:highlight>
                  <a:srgbClr val="FFFF00"/>
                </a:highlight>
              </a:rPr>
              <a:t>Human rated – MRC DB </a:t>
            </a:r>
          </a:p>
        </p:txBody>
      </p:sp>
    </p:spTree>
    <p:extLst>
      <p:ext uri="{BB962C8B-B14F-4D97-AF65-F5344CB8AC3E}">
        <p14:creationId xmlns:p14="http://schemas.microsoft.com/office/powerpoint/2010/main" val="1468976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500" fill="hold"/>
                                        <p:tgtEl>
                                          <p:spTgt spid="2"/>
                                        </p:tgtEl>
                                        <p:attrNameLst>
                                          <p:attrName>ppt_w</p:attrName>
                                        </p:attrNameLst>
                                      </p:cBhvr>
                                      <p:tavLst>
                                        <p:tav tm="0">
                                          <p:val>
                                            <p:fltVal val="0"/>
                                          </p:val>
                                        </p:tav>
                                        <p:tav tm="100000">
                                          <p:val>
                                            <p:strVal val="#ppt_w"/>
                                          </p:val>
                                        </p:tav>
                                      </p:tavLst>
                                    </p:anim>
                                    <p:anim calcmode="lin" valueType="num">
                                      <p:cBhvr>
                                        <p:cTn id="38" dur="500" fill="hold"/>
                                        <p:tgtEl>
                                          <p:spTgt spid="2"/>
                                        </p:tgtEl>
                                        <p:attrNameLst>
                                          <p:attrName>ppt_h</p:attrName>
                                        </p:attrNameLst>
                                      </p:cBhvr>
                                      <p:tavLst>
                                        <p:tav tm="0">
                                          <p:val>
                                            <p:fltVal val="0"/>
                                          </p:val>
                                        </p:tav>
                                        <p:tav tm="100000">
                                          <p:val>
                                            <p:strVal val="#ppt_h"/>
                                          </p:val>
                                        </p:tav>
                                      </p:tavLst>
                                    </p:anim>
                                    <p:animEffect transition="in" filter="fade">
                                      <p:cBhvr>
                                        <p:cTn id="3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B3AE27CF-8C61-41DA-AC37-3049E5B71DCE}"/>
              </a:ext>
            </a:extLst>
          </p:cNvPr>
          <p:cNvSpPr txBox="1">
            <a:spLocks/>
          </p:cNvSpPr>
          <p:nvPr/>
        </p:nvSpPr>
        <p:spPr>
          <a:xfrm>
            <a:off x="152400" y="344372"/>
            <a:ext cx="9114262" cy="792161"/>
          </a:xfrm>
          <a:prstGeom prst="rect">
            <a:avLst/>
          </a:prstGeom>
          <a:no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chemeClr val="bg1"/>
                </a:solidFill>
              </a:rPr>
              <a:t>Indices: Word Information(IV)</a:t>
            </a:r>
          </a:p>
          <a:p>
            <a:r>
              <a:rPr lang="en-US" dirty="0">
                <a:solidFill>
                  <a:schemeClr val="bg1"/>
                </a:solidFill>
              </a:rPr>
              <a:t>WordNet </a:t>
            </a:r>
            <a:r>
              <a:rPr lang="en-US" dirty="0" err="1">
                <a:solidFill>
                  <a:schemeClr val="bg1"/>
                </a:solidFill>
              </a:rPr>
              <a:t>freatures</a:t>
            </a:r>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p:txBody>
      </p:sp>
      <p:sp>
        <p:nvSpPr>
          <p:cNvPr id="4" name="Rectangle 3">
            <a:extLst>
              <a:ext uri="{FF2B5EF4-FFF2-40B4-BE49-F238E27FC236}">
                <a16:creationId xmlns:a16="http://schemas.microsoft.com/office/drawing/2014/main" id="{9179C413-06A4-4C0C-90E9-B0348F171666}"/>
              </a:ext>
            </a:extLst>
          </p:cNvPr>
          <p:cNvSpPr/>
          <p:nvPr/>
        </p:nvSpPr>
        <p:spPr>
          <a:xfrm>
            <a:off x="1295400" y="2286000"/>
            <a:ext cx="8610599" cy="1947328"/>
          </a:xfrm>
          <a:prstGeom prst="rect">
            <a:avLst/>
          </a:prstGeom>
        </p:spPr>
        <p:txBody>
          <a:bodyPr wrap="square">
            <a:spAutoFit/>
          </a:bodyPr>
          <a:lstStyle/>
          <a:p>
            <a:r>
              <a:rPr lang="en-US" sz="2400" dirty="0">
                <a:solidFill>
                  <a:schemeClr val="bg1"/>
                </a:solidFill>
              </a:rPr>
              <a:t>102	</a:t>
            </a:r>
            <a:r>
              <a:rPr lang="en-US" sz="2400" dirty="0" err="1">
                <a:solidFill>
                  <a:schemeClr val="bg1"/>
                </a:solidFill>
              </a:rPr>
              <a:t>WRDPOLc</a:t>
            </a:r>
            <a:r>
              <a:rPr lang="en-US" sz="2400" dirty="0">
                <a:solidFill>
                  <a:schemeClr val="bg1"/>
                </a:solidFill>
              </a:rPr>
              <a:t>	Polysemy for content words</a:t>
            </a:r>
          </a:p>
          <a:p>
            <a:r>
              <a:rPr lang="en-US" sz="2400" dirty="0">
                <a:solidFill>
                  <a:schemeClr val="bg1"/>
                </a:solidFill>
              </a:rPr>
              <a:t>103	</a:t>
            </a:r>
            <a:r>
              <a:rPr lang="en-US" sz="2400" dirty="0" err="1">
                <a:solidFill>
                  <a:schemeClr val="bg1"/>
                </a:solidFill>
              </a:rPr>
              <a:t>WRDHYPn</a:t>
            </a:r>
            <a:r>
              <a:rPr lang="en-US" sz="2400" dirty="0">
                <a:solidFill>
                  <a:schemeClr val="bg1"/>
                </a:solidFill>
              </a:rPr>
              <a:t>	Hypernymy for nouns</a:t>
            </a:r>
          </a:p>
          <a:p>
            <a:r>
              <a:rPr lang="en-US" sz="2400" dirty="0">
                <a:solidFill>
                  <a:schemeClr val="bg1"/>
                </a:solidFill>
              </a:rPr>
              <a:t>104	</a:t>
            </a:r>
            <a:r>
              <a:rPr lang="en-US" sz="2400" dirty="0" err="1">
                <a:solidFill>
                  <a:schemeClr val="bg1"/>
                </a:solidFill>
              </a:rPr>
              <a:t>WRDHYPv</a:t>
            </a:r>
            <a:r>
              <a:rPr lang="en-US" sz="2400" dirty="0">
                <a:solidFill>
                  <a:schemeClr val="bg1"/>
                </a:solidFill>
              </a:rPr>
              <a:t>	Hypernymy for verbs</a:t>
            </a:r>
          </a:p>
          <a:p>
            <a:r>
              <a:rPr lang="en-US" sz="2400" dirty="0">
                <a:solidFill>
                  <a:schemeClr val="bg1"/>
                </a:solidFill>
              </a:rPr>
              <a:t>105	</a:t>
            </a:r>
            <a:r>
              <a:rPr lang="en-US" sz="2400" dirty="0" err="1">
                <a:solidFill>
                  <a:schemeClr val="bg1"/>
                </a:solidFill>
              </a:rPr>
              <a:t>WRDHYPnv</a:t>
            </a:r>
            <a:r>
              <a:rPr lang="en-US" sz="2400" dirty="0">
                <a:solidFill>
                  <a:schemeClr val="bg1"/>
                </a:solidFill>
              </a:rPr>
              <a:t>	Hypernymy for nouns and verbs</a:t>
            </a:r>
          </a:p>
          <a:p>
            <a:pPr>
              <a:lnSpc>
                <a:spcPct val="107000"/>
              </a:lnSpc>
              <a:spcAft>
                <a:spcPts val="800"/>
              </a:spcAft>
            </a:pPr>
            <a:endParaRPr lang="en-US" sz="2400" dirty="0">
              <a:solidFill>
                <a:schemeClr val="bg1"/>
              </a:solidFill>
              <a:latin typeface="Calibri" panose="020F0502020204030204" pitchFamily="34" charset="0"/>
              <a:ea typeface="DengXian" panose="03000509000000000000" pitchFamily="65" charset="-122"/>
              <a:cs typeface="Times New Roman" panose="02020603050405020304" pitchFamily="18" charset="0"/>
            </a:endParaRPr>
          </a:p>
        </p:txBody>
      </p:sp>
      <p:sp>
        <p:nvSpPr>
          <p:cNvPr id="2" name="Rectangle 1">
            <a:extLst>
              <a:ext uri="{FF2B5EF4-FFF2-40B4-BE49-F238E27FC236}">
                <a16:creationId xmlns:a16="http://schemas.microsoft.com/office/drawing/2014/main" id="{F169A8A9-3994-4510-9C17-98E414B6C178}"/>
              </a:ext>
            </a:extLst>
          </p:cNvPr>
          <p:cNvSpPr/>
          <p:nvPr/>
        </p:nvSpPr>
        <p:spPr>
          <a:xfrm>
            <a:off x="1294435" y="4495800"/>
            <a:ext cx="5215467" cy="461665"/>
          </a:xfrm>
          <a:prstGeom prst="rect">
            <a:avLst/>
          </a:prstGeom>
        </p:spPr>
        <p:txBody>
          <a:bodyPr wrap="none">
            <a:spAutoFit/>
          </a:bodyPr>
          <a:lstStyle/>
          <a:p>
            <a:r>
              <a:rPr lang="en-US" sz="2400" dirty="0">
                <a:solidFill>
                  <a:srgbClr val="C00000"/>
                </a:solidFill>
                <a:highlight>
                  <a:srgbClr val="FFFF00"/>
                </a:highlight>
              </a:rPr>
              <a:t>Polysemy</a:t>
            </a:r>
            <a:r>
              <a:rPr lang="zh-CN" altLang="en-US" sz="2400" dirty="0">
                <a:solidFill>
                  <a:srgbClr val="C00000"/>
                </a:solidFill>
                <a:highlight>
                  <a:srgbClr val="FFFF00"/>
                </a:highlight>
              </a:rPr>
              <a:t>：</a:t>
            </a:r>
            <a:r>
              <a:rPr lang="en-US" altLang="zh-CN" sz="2400" dirty="0">
                <a:solidFill>
                  <a:srgbClr val="C00000"/>
                </a:solidFill>
                <a:highlight>
                  <a:srgbClr val="FFFF00"/>
                </a:highlight>
              </a:rPr>
              <a:t>number of senses of a word.</a:t>
            </a:r>
            <a:endParaRPr lang="en-US" sz="2400" dirty="0">
              <a:solidFill>
                <a:srgbClr val="C00000"/>
              </a:solidFill>
              <a:highlight>
                <a:srgbClr val="FFFF00"/>
              </a:highlight>
            </a:endParaRPr>
          </a:p>
        </p:txBody>
      </p:sp>
      <p:sp>
        <p:nvSpPr>
          <p:cNvPr id="3" name="Rectangle 2">
            <a:extLst>
              <a:ext uri="{FF2B5EF4-FFF2-40B4-BE49-F238E27FC236}">
                <a16:creationId xmlns:a16="http://schemas.microsoft.com/office/drawing/2014/main" id="{9E08DBFD-1588-4ACC-ABB0-AE25EE3B3921}"/>
              </a:ext>
            </a:extLst>
          </p:cNvPr>
          <p:cNvSpPr/>
          <p:nvPr/>
        </p:nvSpPr>
        <p:spPr>
          <a:xfrm>
            <a:off x="1294435" y="5219937"/>
            <a:ext cx="5715965" cy="830997"/>
          </a:xfrm>
          <a:prstGeom prst="rect">
            <a:avLst/>
          </a:prstGeom>
        </p:spPr>
        <p:txBody>
          <a:bodyPr wrap="square">
            <a:spAutoFit/>
          </a:bodyPr>
          <a:lstStyle/>
          <a:p>
            <a:r>
              <a:rPr lang="en-US" sz="2400" dirty="0">
                <a:solidFill>
                  <a:srgbClr val="C00000"/>
                </a:solidFill>
                <a:highlight>
                  <a:srgbClr val="FFFF00"/>
                </a:highlight>
              </a:rPr>
              <a:t>Hypernymy: average number of  hypernymy levels to the root of a word.</a:t>
            </a:r>
          </a:p>
        </p:txBody>
      </p:sp>
    </p:spTree>
    <p:extLst>
      <p:ext uri="{BB962C8B-B14F-4D97-AF65-F5344CB8AC3E}">
        <p14:creationId xmlns:p14="http://schemas.microsoft.com/office/powerpoint/2010/main" val="1681680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additive="base">
                                        <p:cTn id="37" dur="500" fill="hold"/>
                                        <p:tgtEl>
                                          <p:spTgt spid="3"/>
                                        </p:tgtEl>
                                        <p:attrNameLst>
                                          <p:attrName>ppt_x</p:attrName>
                                        </p:attrNameLst>
                                      </p:cBhvr>
                                      <p:tavLst>
                                        <p:tav tm="0">
                                          <p:val>
                                            <p:strVal val="#ppt_x"/>
                                          </p:val>
                                        </p:tav>
                                        <p:tav tm="100000">
                                          <p:val>
                                            <p:strVal val="#ppt_x"/>
                                          </p:val>
                                        </p:tav>
                                      </p:tavLst>
                                    </p:anim>
                                    <p:anim calcmode="lin" valueType="num">
                                      <p:cBhvr additive="base">
                                        <p:cTn id="3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B3AE27CF-8C61-41DA-AC37-3049E5B71DCE}"/>
              </a:ext>
            </a:extLst>
          </p:cNvPr>
          <p:cNvSpPr txBox="1">
            <a:spLocks/>
          </p:cNvSpPr>
          <p:nvPr/>
        </p:nvSpPr>
        <p:spPr>
          <a:xfrm>
            <a:off x="152400" y="344372"/>
            <a:ext cx="9114262" cy="792161"/>
          </a:xfrm>
          <a:prstGeom prst="rect">
            <a:avLst/>
          </a:prstGeom>
          <a:no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chemeClr val="bg1"/>
                </a:solidFill>
              </a:rPr>
              <a:t>Indices: Word Information(IV)</a:t>
            </a:r>
          </a:p>
          <a:p>
            <a:r>
              <a:rPr lang="en-US" dirty="0">
                <a:solidFill>
                  <a:schemeClr val="bg1"/>
                </a:solidFill>
              </a:rPr>
              <a:t>WordNet </a:t>
            </a:r>
            <a:r>
              <a:rPr lang="en-US" dirty="0" err="1">
                <a:solidFill>
                  <a:schemeClr val="bg1"/>
                </a:solidFill>
              </a:rPr>
              <a:t>freatures</a:t>
            </a:r>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p:txBody>
      </p:sp>
      <p:pic>
        <p:nvPicPr>
          <p:cNvPr id="2" name="Picture 1">
            <a:extLst>
              <a:ext uri="{FF2B5EF4-FFF2-40B4-BE49-F238E27FC236}">
                <a16:creationId xmlns:a16="http://schemas.microsoft.com/office/drawing/2014/main" id="{EA45D525-A0FC-4747-A2A4-E0E89F16CE22}"/>
              </a:ext>
            </a:extLst>
          </p:cNvPr>
          <p:cNvPicPr>
            <a:picLocks noChangeAspect="1"/>
          </p:cNvPicPr>
          <p:nvPr/>
        </p:nvPicPr>
        <p:blipFill>
          <a:blip r:embed="rId3"/>
          <a:stretch>
            <a:fillRect/>
          </a:stretch>
        </p:blipFill>
        <p:spPr>
          <a:xfrm>
            <a:off x="-94445" y="0"/>
            <a:ext cx="9332890" cy="7774090"/>
          </a:xfrm>
          <a:prstGeom prst="rect">
            <a:avLst/>
          </a:prstGeom>
        </p:spPr>
      </p:pic>
      <p:sp>
        <p:nvSpPr>
          <p:cNvPr id="7" name="TextBox 6">
            <a:extLst>
              <a:ext uri="{FF2B5EF4-FFF2-40B4-BE49-F238E27FC236}">
                <a16:creationId xmlns:a16="http://schemas.microsoft.com/office/drawing/2014/main" id="{6C2BF092-FCD6-4AF4-BC1A-FF926554CCC6}"/>
              </a:ext>
            </a:extLst>
          </p:cNvPr>
          <p:cNvSpPr txBox="1"/>
          <p:nvPr/>
        </p:nvSpPr>
        <p:spPr>
          <a:xfrm>
            <a:off x="244997" y="683574"/>
            <a:ext cx="1524000" cy="461665"/>
          </a:xfrm>
          <a:prstGeom prst="rect">
            <a:avLst/>
          </a:prstGeom>
          <a:noFill/>
        </p:spPr>
        <p:txBody>
          <a:bodyPr wrap="square" rtlCol="0">
            <a:spAutoFit/>
          </a:bodyPr>
          <a:lstStyle/>
          <a:p>
            <a:r>
              <a:rPr lang="en-US" sz="2400" dirty="0">
                <a:solidFill>
                  <a:srgbClr val="FF0000"/>
                </a:solidFill>
                <a:highlight>
                  <a:srgbClr val="000000"/>
                </a:highlight>
              </a:rPr>
              <a:t>Abstract</a:t>
            </a:r>
          </a:p>
        </p:txBody>
      </p:sp>
      <p:sp>
        <p:nvSpPr>
          <p:cNvPr id="8" name="TextBox 7">
            <a:extLst>
              <a:ext uri="{FF2B5EF4-FFF2-40B4-BE49-F238E27FC236}">
                <a16:creationId xmlns:a16="http://schemas.microsoft.com/office/drawing/2014/main" id="{CDAFB932-0BD7-4F9E-A3F1-597CE9674B22}"/>
              </a:ext>
            </a:extLst>
          </p:cNvPr>
          <p:cNvSpPr txBox="1"/>
          <p:nvPr/>
        </p:nvSpPr>
        <p:spPr>
          <a:xfrm>
            <a:off x="228600" y="3887045"/>
            <a:ext cx="1828800" cy="461665"/>
          </a:xfrm>
          <a:prstGeom prst="rect">
            <a:avLst/>
          </a:prstGeom>
          <a:noFill/>
        </p:spPr>
        <p:txBody>
          <a:bodyPr wrap="square" rtlCol="0">
            <a:spAutoFit/>
          </a:bodyPr>
          <a:lstStyle/>
          <a:p>
            <a:r>
              <a:rPr lang="en-US" sz="2400" dirty="0">
                <a:solidFill>
                  <a:srgbClr val="FF0000"/>
                </a:solidFill>
                <a:highlight>
                  <a:srgbClr val="000000"/>
                </a:highlight>
              </a:rPr>
              <a:t>Concrete</a:t>
            </a:r>
          </a:p>
        </p:txBody>
      </p:sp>
      <p:sp>
        <p:nvSpPr>
          <p:cNvPr id="9" name="Arrow: Up-Down 8">
            <a:extLst>
              <a:ext uri="{FF2B5EF4-FFF2-40B4-BE49-F238E27FC236}">
                <a16:creationId xmlns:a16="http://schemas.microsoft.com/office/drawing/2014/main" id="{8EC53CEB-233F-4D6D-BD90-BDDD4328A479}"/>
              </a:ext>
            </a:extLst>
          </p:cNvPr>
          <p:cNvSpPr/>
          <p:nvPr/>
        </p:nvSpPr>
        <p:spPr>
          <a:xfrm>
            <a:off x="609600" y="1371600"/>
            <a:ext cx="457200" cy="228600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90847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B3AE27CF-8C61-41DA-AC37-3049E5B71DCE}"/>
              </a:ext>
            </a:extLst>
          </p:cNvPr>
          <p:cNvSpPr txBox="1">
            <a:spLocks/>
          </p:cNvSpPr>
          <p:nvPr/>
        </p:nvSpPr>
        <p:spPr>
          <a:xfrm>
            <a:off x="152400" y="344372"/>
            <a:ext cx="9114262" cy="792161"/>
          </a:xfrm>
          <a:prstGeom prst="rect">
            <a:avLst/>
          </a:prstGeom>
          <a:no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chemeClr val="bg1"/>
                </a:solidFill>
              </a:rPr>
              <a:t>Indices: Lexical Diversity</a:t>
            </a:r>
          </a:p>
          <a:p>
            <a:endParaRPr lang="en-US" dirty="0">
              <a:solidFill>
                <a:schemeClr val="bg1"/>
              </a:solidFill>
            </a:endParaRPr>
          </a:p>
        </p:txBody>
      </p:sp>
      <p:sp>
        <p:nvSpPr>
          <p:cNvPr id="4" name="Rectangle 3">
            <a:extLst>
              <a:ext uri="{FF2B5EF4-FFF2-40B4-BE49-F238E27FC236}">
                <a16:creationId xmlns:a16="http://schemas.microsoft.com/office/drawing/2014/main" id="{9179C413-06A4-4C0C-90E9-B0348F171666}"/>
              </a:ext>
            </a:extLst>
          </p:cNvPr>
          <p:cNvSpPr/>
          <p:nvPr/>
        </p:nvSpPr>
        <p:spPr>
          <a:xfrm>
            <a:off x="304800" y="1524000"/>
            <a:ext cx="8534400" cy="2316660"/>
          </a:xfrm>
          <a:prstGeom prst="rect">
            <a:avLst/>
          </a:prstGeom>
        </p:spPr>
        <p:txBody>
          <a:bodyPr wrap="square">
            <a:spAutoFit/>
          </a:bodyPr>
          <a:lstStyle/>
          <a:p>
            <a:r>
              <a:rPr lang="en-US" sz="2400" dirty="0">
                <a:solidFill>
                  <a:schemeClr val="bg1"/>
                </a:solidFill>
              </a:rPr>
              <a:t>48	</a:t>
            </a:r>
            <a:r>
              <a:rPr lang="en-US" sz="2400" dirty="0" err="1">
                <a:solidFill>
                  <a:schemeClr val="bg1"/>
                </a:solidFill>
              </a:rPr>
              <a:t>LDTTRc</a:t>
            </a:r>
            <a:r>
              <a:rPr lang="en-US" sz="2400" dirty="0">
                <a:solidFill>
                  <a:schemeClr val="bg1"/>
                </a:solidFill>
              </a:rPr>
              <a:t>		Lexical diversity, type-token ratio, content word lemmas</a:t>
            </a:r>
          </a:p>
          <a:p>
            <a:r>
              <a:rPr lang="en-US" sz="2400" dirty="0">
                <a:solidFill>
                  <a:schemeClr val="bg1"/>
                </a:solidFill>
              </a:rPr>
              <a:t>49	</a:t>
            </a:r>
            <a:r>
              <a:rPr lang="en-US" sz="2400" dirty="0" err="1">
                <a:solidFill>
                  <a:schemeClr val="bg1"/>
                </a:solidFill>
              </a:rPr>
              <a:t>LDTTRa</a:t>
            </a:r>
            <a:r>
              <a:rPr lang="en-US" sz="2400" dirty="0">
                <a:solidFill>
                  <a:schemeClr val="bg1"/>
                </a:solidFill>
              </a:rPr>
              <a:t>	Lexical diversity, type-token ratio, all words</a:t>
            </a:r>
          </a:p>
          <a:p>
            <a:r>
              <a:rPr lang="en-US" sz="2400" dirty="0">
                <a:solidFill>
                  <a:schemeClr val="bg1"/>
                </a:solidFill>
              </a:rPr>
              <a:t>50	</a:t>
            </a:r>
            <a:r>
              <a:rPr lang="en-US" sz="2400" dirty="0" err="1">
                <a:solidFill>
                  <a:schemeClr val="bg1"/>
                </a:solidFill>
              </a:rPr>
              <a:t>LDMTLDa</a:t>
            </a:r>
            <a:r>
              <a:rPr lang="en-US" sz="2400" dirty="0">
                <a:solidFill>
                  <a:schemeClr val="bg1"/>
                </a:solidFill>
              </a:rPr>
              <a:t>	Lexical diversity, MTLD, all words</a:t>
            </a:r>
          </a:p>
          <a:p>
            <a:r>
              <a:rPr lang="en-US" sz="2400" dirty="0">
                <a:solidFill>
                  <a:schemeClr val="bg1"/>
                </a:solidFill>
              </a:rPr>
              <a:t>51	</a:t>
            </a:r>
            <a:r>
              <a:rPr lang="en-US" sz="2400" dirty="0" err="1">
                <a:solidFill>
                  <a:schemeClr val="bg1"/>
                </a:solidFill>
              </a:rPr>
              <a:t>LDVOCDa</a:t>
            </a:r>
            <a:r>
              <a:rPr lang="en-US" sz="2400" dirty="0">
                <a:solidFill>
                  <a:schemeClr val="bg1"/>
                </a:solidFill>
              </a:rPr>
              <a:t>	Lexical diversity, VOCD, all words</a:t>
            </a:r>
          </a:p>
          <a:p>
            <a:pPr>
              <a:lnSpc>
                <a:spcPct val="107000"/>
              </a:lnSpc>
              <a:spcAft>
                <a:spcPts val="800"/>
              </a:spcAft>
            </a:pPr>
            <a:endParaRPr lang="en-US" sz="2400" dirty="0">
              <a:solidFill>
                <a:schemeClr val="bg1"/>
              </a:solidFill>
              <a:latin typeface="Calibri" panose="020F0502020204030204" pitchFamily="34" charset="0"/>
              <a:ea typeface="DengXian"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3876452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B3AE27CF-8C61-41DA-AC37-3049E5B71DCE}"/>
              </a:ext>
            </a:extLst>
          </p:cNvPr>
          <p:cNvSpPr txBox="1">
            <a:spLocks/>
          </p:cNvSpPr>
          <p:nvPr/>
        </p:nvSpPr>
        <p:spPr>
          <a:xfrm>
            <a:off x="152400" y="344372"/>
            <a:ext cx="9114262" cy="792161"/>
          </a:xfrm>
          <a:prstGeom prst="rect">
            <a:avLst/>
          </a:prstGeom>
          <a:no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chemeClr val="bg1"/>
                </a:solidFill>
              </a:rPr>
              <a:t>VOCD: Vocabulary Diversity(1)</a:t>
            </a:r>
          </a:p>
          <a:p>
            <a:endParaRPr lang="en-US" dirty="0">
              <a:solidFill>
                <a:schemeClr val="bg1"/>
              </a:solidFill>
            </a:endParaRPr>
          </a:p>
        </p:txBody>
      </p:sp>
      <p:sp>
        <p:nvSpPr>
          <p:cNvPr id="11" name="Rectangle 10">
            <a:extLst>
              <a:ext uri="{FF2B5EF4-FFF2-40B4-BE49-F238E27FC236}">
                <a16:creationId xmlns:a16="http://schemas.microsoft.com/office/drawing/2014/main" id="{1A70BD0F-B8D4-437B-B421-3D6778A6B645}"/>
              </a:ext>
            </a:extLst>
          </p:cNvPr>
          <p:cNvSpPr/>
          <p:nvPr/>
        </p:nvSpPr>
        <p:spPr>
          <a:xfrm>
            <a:off x="152400" y="5600002"/>
            <a:ext cx="8458200" cy="923330"/>
          </a:xfrm>
          <a:prstGeom prst="rect">
            <a:avLst/>
          </a:prstGeom>
        </p:spPr>
        <p:txBody>
          <a:bodyPr wrap="square">
            <a:spAutoFit/>
          </a:bodyPr>
          <a:lstStyle/>
          <a:p>
            <a:r>
              <a:rPr lang="en-US" b="1" dirty="0">
                <a:solidFill>
                  <a:schemeClr val="bg1"/>
                </a:solidFill>
              </a:rPr>
              <a:t>Malvern, D.D. Richards, B.J., </a:t>
            </a:r>
            <a:r>
              <a:rPr lang="en-US" b="1" dirty="0" err="1">
                <a:solidFill>
                  <a:schemeClr val="bg1"/>
                </a:solidFill>
              </a:rPr>
              <a:t>Chipere</a:t>
            </a:r>
            <a:r>
              <a:rPr lang="en-US" b="1" dirty="0">
                <a:solidFill>
                  <a:schemeClr val="bg1"/>
                </a:solidFill>
              </a:rPr>
              <a:t>, N. </a:t>
            </a:r>
            <a:r>
              <a:rPr lang="en-US" dirty="0">
                <a:solidFill>
                  <a:schemeClr val="bg1"/>
                </a:solidFill>
              </a:rPr>
              <a:t>and </a:t>
            </a:r>
            <a:r>
              <a:rPr lang="en-US" b="1" dirty="0">
                <a:solidFill>
                  <a:schemeClr val="bg1"/>
                </a:solidFill>
              </a:rPr>
              <a:t>Durán, P. </a:t>
            </a:r>
            <a:r>
              <a:rPr lang="en-US" dirty="0">
                <a:solidFill>
                  <a:schemeClr val="bg1"/>
                </a:solidFill>
              </a:rPr>
              <a:t>2004: </a:t>
            </a:r>
            <a:r>
              <a:rPr lang="en-US" i="1" dirty="0">
                <a:solidFill>
                  <a:schemeClr val="bg1"/>
                </a:solidFill>
              </a:rPr>
              <a:t>Lexical diversity and language development: Quantification and assessment</a:t>
            </a:r>
            <a:r>
              <a:rPr lang="en-US" dirty="0">
                <a:solidFill>
                  <a:schemeClr val="bg1"/>
                </a:solidFill>
              </a:rPr>
              <a:t>. </a:t>
            </a:r>
            <a:r>
              <a:rPr lang="en-US" dirty="0" err="1">
                <a:solidFill>
                  <a:schemeClr val="bg1"/>
                </a:solidFill>
              </a:rPr>
              <a:t>Houndmills</a:t>
            </a:r>
            <a:r>
              <a:rPr lang="en-US" dirty="0">
                <a:solidFill>
                  <a:schemeClr val="bg1"/>
                </a:solidFill>
              </a:rPr>
              <a:t>, Hampshire: Palgrave Macmillan.</a:t>
            </a:r>
          </a:p>
        </p:txBody>
      </p:sp>
      <p:pic>
        <p:nvPicPr>
          <p:cNvPr id="14" name="Picture 13">
            <a:extLst>
              <a:ext uri="{FF2B5EF4-FFF2-40B4-BE49-F238E27FC236}">
                <a16:creationId xmlns:a16="http://schemas.microsoft.com/office/drawing/2014/main" id="{BBE2302E-44E1-4E1C-81E0-A3D9BEF5E934}"/>
              </a:ext>
            </a:extLst>
          </p:cNvPr>
          <p:cNvPicPr>
            <a:picLocks noChangeAspect="1"/>
          </p:cNvPicPr>
          <p:nvPr/>
        </p:nvPicPr>
        <p:blipFill>
          <a:blip r:embed="rId4"/>
          <a:stretch>
            <a:fillRect/>
          </a:stretch>
        </p:blipFill>
        <p:spPr>
          <a:xfrm>
            <a:off x="609600" y="1413714"/>
            <a:ext cx="4952999" cy="4030571"/>
          </a:xfrm>
          <a:prstGeom prst="rect">
            <a:avLst/>
          </a:prstGeom>
        </p:spPr>
      </p:pic>
      <p:sp>
        <p:nvSpPr>
          <p:cNvPr id="15" name="Rectangle 5">
            <a:extLst>
              <a:ext uri="{FF2B5EF4-FFF2-40B4-BE49-F238E27FC236}">
                <a16:creationId xmlns:a16="http://schemas.microsoft.com/office/drawing/2014/main" id="{3C564D5B-ADFC-44D0-9FCA-641721FE7ADC}"/>
              </a:ext>
            </a:extLst>
          </p:cNvPr>
          <p:cNvSpPr>
            <a:spLocks noChangeArrowheads="1"/>
          </p:cNvSpPr>
          <p:nvPr/>
        </p:nvSpPr>
        <p:spPr bwMode="auto">
          <a:xfrm>
            <a:off x="5676900" y="1783046"/>
            <a:ext cx="31242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kumimoji="0" lang="en-US" altLang="en-US" sz="2400" b="0" i="0" u="none" strike="noStrike" cap="none" normalizeH="0" baseline="0" dirty="0" err="1">
                <a:ln>
                  <a:noFill/>
                </a:ln>
                <a:solidFill>
                  <a:schemeClr val="bg1"/>
                </a:solidFill>
                <a:effectLst/>
                <a:latin typeface="Arial" panose="020B0604020202020204" pitchFamily="34" charset="0"/>
                <a:ea typeface="Times" panose="02020603050405020304" pitchFamily="18" charset="0"/>
                <a:cs typeface="Times New Roman" panose="02020603050405020304" pitchFamily="18" charset="0"/>
              </a:rPr>
              <a:t>Sichel’s</a:t>
            </a:r>
            <a:r>
              <a:rPr kumimoji="0" lang="en-US" altLang="en-US" sz="2400" b="0" i="0" u="none" strike="noStrike" cap="none" normalizeH="0" baseline="0" dirty="0">
                <a:ln>
                  <a:noFill/>
                </a:ln>
                <a:solidFill>
                  <a:schemeClr val="bg1"/>
                </a:solidFill>
                <a:effectLst/>
                <a:latin typeface="Arial" panose="020B0604020202020204" pitchFamily="34" charset="0"/>
                <a:ea typeface="Times" panose="02020603050405020304" pitchFamily="18" charset="0"/>
                <a:cs typeface="Times New Roman" panose="02020603050405020304" pitchFamily="18" charset="0"/>
              </a:rPr>
              <a:t> (1986) type-token characteristic curve, where N is the number of tokens and D a parameter.</a:t>
            </a:r>
            <a:endParaRPr kumimoji="0" lang="en-US" altLang="en-US" sz="2400" b="0" i="0" u="none" strike="noStrike" cap="none" normalizeH="0" baseline="0" dirty="0">
              <a:ln>
                <a:noFill/>
              </a:ln>
              <a:solidFill>
                <a:schemeClr val="bg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endParaRPr kumimoji="0" lang="en-US" altLang="en-US" sz="2400" b="0" i="0" u="none" strike="noStrike" cap="none" normalizeH="0" baseline="0" dirty="0">
              <a:ln>
                <a:noFill/>
              </a:ln>
              <a:solidFill>
                <a:schemeClr val="bg1"/>
              </a:solidFill>
              <a:effectLst/>
              <a:latin typeface="Arial" panose="020B0604020202020204" pitchFamily="34" charset="0"/>
            </a:endParaRPr>
          </a:p>
        </p:txBody>
      </p:sp>
      <p:graphicFrame>
        <p:nvGraphicFramePr>
          <p:cNvPr id="16" name="Object 15">
            <a:extLst>
              <a:ext uri="{FF2B5EF4-FFF2-40B4-BE49-F238E27FC236}">
                <a16:creationId xmlns:a16="http://schemas.microsoft.com/office/drawing/2014/main" id="{149EA4D9-DF01-40E5-9620-F8EB543EFCBB}"/>
              </a:ext>
            </a:extLst>
          </p:cNvPr>
          <p:cNvGraphicFramePr>
            <a:graphicFrameLocks noChangeAspect="1"/>
          </p:cNvGraphicFramePr>
          <p:nvPr>
            <p:extLst>
              <p:ext uri="{D42A27DB-BD31-4B8C-83A1-F6EECF244321}">
                <p14:modId xmlns:p14="http://schemas.microsoft.com/office/powerpoint/2010/main" val="1672095662"/>
              </p:ext>
            </p:extLst>
          </p:nvPr>
        </p:nvGraphicFramePr>
        <p:xfrm>
          <a:off x="2819400" y="1901368"/>
          <a:ext cx="2004549" cy="754851"/>
        </p:xfrm>
        <a:graphic>
          <a:graphicData uri="http://schemas.openxmlformats.org/presentationml/2006/ole">
            <mc:AlternateContent xmlns:mc="http://schemas.openxmlformats.org/markup-compatibility/2006">
              <mc:Choice xmlns:v="urn:schemas-microsoft-com:vml" Requires="v">
                <p:oleObj spid="_x0000_s1071" r:id="rId5" imgW="1651000" imgH="635000" progId="Equation.2">
                  <p:embed/>
                </p:oleObj>
              </mc:Choice>
              <mc:Fallback>
                <p:oleObj r:id="rId5" imgW="1651000" imgH="635000" progId="Equation.2">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9400" y="1901368"/>
                        <a:ext cx="2004549" cy="754851"/>
                      </a:xfrm>
                      <a:prstGeom prst="rect">
                        <a:avLst/>
                      </a:prstGeom>
                      <a:noFill/>
                    </p:spPr>
                  </p:pic>
                </p:oleObj>
              </mc:Fallback>
            </mc:AlternateContent>
          </a:graphicData>
        </a:graphic>
      </p:graphicFrame>
      <p:sp>
        <p:nvSpPr>
          <p:cNvPr id="17" name="Rectangle 6">
            <a:extLst>
              <a:ext uri="{FF2B5EF4-FFF2-40B4-BE49-F238E27FC236}">
                <a16:creationId xmlns:a16="http://schemas.microsoft.com/office/drawing/2014/main" id="{23B7DC2D-C191-4BF7-8FF9-7F4B8D3DF2AB}"/>
              </a:ext>
            </a:extLst>
          </p:cNvPr>
          <p:cNvSpPr>
            <a:spLocks noChangeArrowheads="1"/>
          </p:cNvSpPr>
          <p:nvPr/>
        </p:nvSpPr>
        <p:spPr bwMode="auto">
          <a:xfrm>
            <a:off x="1905000" y="365401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0380719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B3AE27CF-8C61-41DA-AC37-3049E5B71DCE}"/>
              </a:ext>
            </a:extLst>
          </p:cNvPr>
          <p:cNvSpPr txBox="1">
            <a:spLocks/>
          </p:cNvSpPr>
          <p:nvPr/>
        </p:nvSpPr>
        <p:spPr>
          <a:xfrm>
            <a:off x="152400" y="344372"/>
            <a:ext cx="9114262" cy="792161"/>
          </a:xfrm>
          <a:prstGeom prst="rect">
            <a:avLst/>
          </a:prstGeom>
          <a:no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chemeClr val="bg1"/>
                </a:solidFill>
              </a:rPr>
              <a:t>VOCD: Vocabulary Diversity (II)</a:t>
            </a:r>
          </a:p>
          <a:p>
            <a:endParaRPr lang="en-US" dirty="0">
              <a:solidFill>
                <a:schemeClr val="bg1"/>
              </a:solidFill>
            </a:endParaRPr>
          </a:p>
        </p:txBody>
      </p:sp>
      <p:sp>
        <p:nvSpPr>
          <p:cNvPr id="10" name="Rectangle 9">
            <a:extLst>
              <a:ext uri="{FF2B5EF4-FFF2-40B4-BE49-F238E27FC236}">
                <a16:creationId xmlns:a16="http://schemas.microsoft.com/office/drawing/2014/main" id="{F6676A0E-586C-4585-AB70-0973C507C8A0}"/>
              </a:ext>
            </a:extLst>
          </p:cNvPr>
          <p:cNvSpPr/>
          <p:nvPr/>
        </p:nvSpPr>
        <p:spPr>
          <a:xfrm>
            <a:off x="382929" y="5725040"/>
            <a:ext cx="8763000" cy="923330"/>
          </a:xfrm>
          <a:prstGeom prst="rect">
            <a:avLst/>
          </a:prstGeom>
        </p:spPr>
        <p:txBody>
          <a:bodyPr wrap="square">
            <a:spAutoFit/>
          </a:bodyPr>
          <a:lstStyle/>
          <a:p>
            <a:r>
              <a:rPr lang="en-US" dirty="0" err="1">
                <a:solidFill>
                  <a:schemeClr val="bg1"/>
                </a:solidFill>
              </a:rPr>
              <a:t>vocd</a:t>
            </a:r>
            <a:r>
              <a:rPr lang="en-US" dirty="0">
                <a:solidFill>
                  <a:schemeClr val="bg1"/>
                </a:solidFill>
              </a:rPr>
              <a:t>: A theoretical and empirical evaluation</a:t>
            </a:r>
          </a:p>
          <a:p>
            <a:r>
              <a:rPr lang="en-US" dirty="0">
                <a:solidFill>
                  <a:schemeClr val="bg1"/>
                </a:solidFill>
              </a:rPr>
              <a:t>Philip M. McCarthy, Scott Jarvis, First Published October 1, 2007 Research Article</a:t>
            </a:r>
          </a:p>
          <a:p>
            <a:r>
              <a:rPr lang="en-US" dirty="0">
                <a:solidFill>
                  <a:schemeClr val="bg1"/>
                </a:solidFill>
              </a:rPr>
              <a:t>https://doi.org/10.1177/0265532207080767</a:t>
            </a:r>
          </a:p>
        </p:txBody>
      </p:sp>
      <p:pic>
        <p:nvPicPr>
          <p:cNvPr id="3" name="Picture 2">
            <a:extLst>
              <a:ext uri="{FF2B5EF4-FFF2-40B4-BE49-F238E27FC236}">
                <a16:creationId xmlns:a16="http://schemas.microsoft.com/office/drawing/2014/main" id="{78BF6646-4C52-40CF-8A0C-6825F02C2857}"/>
              </a:ext>
            </a:extLst>
          </p:cNvPr>
          <p:cNvPicPr>
            <a:picLocks noChangeAspect="1"/>
          </p:cNvPicPr>
          <p:nvPr/>
        </p:nvPicPr>
        <p:blipFill>
          <a:blip r:embed="rId3"/>
          <a:stretch>
            <a:fillRect/>
          </a:stretch>
        </p:blipFill>
        <p:spPr>
          <a:xfrm>
            <a:off x="1313194" y="1439955"/>
            <a:ext cx="6792673" cy="3981663"/>
          </a:xfrm>
          <a:prstGeom prst="rect">
            <a:avLst/>
          </a:prstGeom>
        </p:spPr>
      </p:pic>
    </p:spTree>
    <p:extLst>
      <p:ext uri="{BB962C8B-B14F-4D97-AF65-F5344CB8AC3E}">
        <p14:creationId xmlns:p14="http://schemas.microsoft.com/office/powerpoint/2010/main" val="33429988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B3AE27CF-8C61-41DA-AC37-3049E5B71DCE}"/>
              </a:ext>
            </a:extLst>
          </p:cNvPr>
          <p:cNvSpPr txBox="1">
            <a:spLocks/>
          </p:cNvSpPr>
          <p:nvPr/>
        </p:nvSpPr>
        <p:spPr>
          <a:xfrm>
            <a:off x="-152400" y="344372"/>
            <a:ext cx="9419062" cy="792161"/>
          </a:xfrm>
          <a:prstGeom prst="rect">
            <a:avLst/>
          </a:prstGeom>
          <a:no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chemeClr val="bg1"/>
                </a:solidFill>
              </a:rPr>
              <a:t>MTLD: </a:t>
            </a:r>
            <a:r>
              <a:rPr lang="en-US" dirty="0" err="1">
                <a:solidFill>
                  <a:schemeClr val="bg1"/>
                </a:solidFill>
              </a:rPr>
              <a:t>Mesure</a:t>
            </a:r>
            <a:r>
              <a:rPr lang="en-US" dirty="0">
                <a:solidFill>
                  <a:schemeClr val="bg1"/>
                </a:solidFill>
              </a:rPr>
              <a:t> of Textural Lexical Diversity</a:t>
            </a:r>
          </a:p>
          <a:p>
            <a:endParaRPr lang="en-US" dirty="0">
              <a:solidFill>
                <a:schemeClr val="bg1"/>
              </a:solidFill>
            </a:endParaRPr>
          </a:p>
        </p:txBody>
      </p:sp>
      <p:sp>
        <p:nvSpPr>
          <p:cNvPr id="2" name="TextBox 1">
            <a:extLst>
              <a:ext uri="{FF2B5EF4-FFF2-40B4-BE49-F238E27FC236}">
                <a16:creationId xmlns:a16="http://schemas.microsoft.com/office/drawing/2014/main" id="{5FB7BA8D-9692-47EF-A201-ADE39738FD24}"/>
              </a:ext>
            </a:extLst>
          </p:cNvPr>
          <p:cNvSpPr txBox="1"/>
          <p:nvPr/>
        </p:nvSpPr>
        <p:spPr>
          <a:xfrm>
            <a:off x="345311" y="5657671"/>
            <a:ext cx="8798689" cy="1200329"/>
          </a:xfrm>
          <a:prstGeom prst="rect">
            <a:avLst/>
          </a:prstGeom>
          <a:noFill/>
        </p:spPr>
        <p:txBody>
          <a:bodyPr wrap="square" rtlCol="0">
            <a:spAutoFit/>
          </a:bodyPr>
          <a:lstStyle/>
          <a:p>
            <a:r>
              <a:rPr lang="en-US" sz="2400" dirty="0">
                <a:solidFill>
                  <a:schemeClr val="bg1"/>
                </a:solidFill>
              </a:rPr>
              <a:t>McCarthy, P. M. &amp; Jarvis, S. (2010). MTLD, </a:t>
            </a:r>
            <a:r>
              <a:rPr lang="en-US" sz="2400" dirty="0" err="1">
                <a:solidFill>
                  <a:schemeClr val="bg1"/>
                </a:solidFill>
              </a:rPr>
              <a:t>vocd</a:t>
            </a:r>
            <a:r>
              <a:rPr lang="en-US" sz="2400" dirty="0">
                <a:solidFill>
                  <a:schemeClr val="bg1"/>
                </a:solidFill>
              </a:rPr>
              <a:t>-D, and HD-D: A validation study of sophisticated approaches to lexical diversity assessment. Behavior Research Methods, 42, 381-392.</a:t>
            </a:r>
          </a:p>
        </p:txBody>
      </p:sp>
      <p:pic>
        <p:nvPicPr>
          <p:cNvPr id="4" name="Picture 3">
            <a:extLst>
              <a:ext uri="{FF2B5EF4-FFF2-40B4-BE49-F238E27FC236}">
                <a16:creationId xmlns:a16="http://schemas.microsoft.com/office/drawing/2014/main" id="{0333EADD-8E64-4CB4-B1D0-F54767F9511E}"/>
              </a:ext>
            </a:extLst>
          </p:cNvPr>
          <p:cNvPicPr>
            <a:picLocks noChangeAspect="1"/>
          </p:cNvPicPr>
          <p:nvPr/>
        </p:nvPicPr>
        <p:blipFill>
          <a:blip r:embed="rId3"/>
          <a:stretch>
            <a:fillRect/>
          </a:stretch>
        </p:blipFill>
        <p:spPr>
          <a:xfrm>
            <a:off x="1704975" y="1828800"/>
            <a:ext cx="5734050" cy="3699387"/>
          </a:xfrm>
          <a:prstGeom prst="rect">
            <a:avLst/>
          </a:prstGeom>
        </p:spPr>
      </p:pic>
    </p:spTree>
    <p:extLst>
      <p:ext uri="{BB962C8B-B14F-4D97-AF65-F5344CB8AC3E}">
        <p14:creationId xmlns:p14="http://schemas.microsoft.com/office/powerpoint/2010/main" val="17145014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B3AE27CF-8C61-41DA-AC37-3049E5B71DCE}"/>
              </a:ext>
            </a:extLst>
          </p:cNvPr>
          <p:cNvSpPr txBox="1">
            <a:spLocks/>
          </p:cNvSpPr>
          <p:nvPr/>
        </p:nvSpPr>
        <p:spPr>
          <a:xfrm>
            <a:off x="152400" y="344372"/>
            <a:ext cx="9114262" cy="792161"/>
          </a:xfrm>
          <a:prstGeom prst="rect">
            <a:avLst/>
          </a:prstGeom>
          <a:no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chemeClr val="bg1"/>
                </a:solidFill>
              </a:rPr>
              <a:t>Indices: Syntactic Pattern Density</a:t>
            </a:r>
          </a:p>
          <a:p>
            <a:r>
              <a:rPr lang="en-US" sz="2400" dirty="0">
                <a:solidFill>
                  <a:schemeClr val="bg1"/>
                </a:solidFill>
              </a:rPr>
              <a:t>(incidence)</a:t>
            </a:r>
          </a:p>
          <a:p>
            <a:endParaRPr lang="en-US" dirty="0">
              <a:solidFill>
                <a:schemeClr val="bg1"/>
              </a:solidFill>
            </a:endParaRPr>
          </a:p>
          <a:p>
            <a:endParaRPr lang="en-US" dirty="0">
              <a:solidFill>
                <a:schemeClr val="bg1"/>
              </a:solidFill>
            </a:endParaRPr>
          </a:p>
          <a:p>
            <a:endParaRPr lang="en-US" dirty="0">
              <a:solidFill>
                <a:schemeClr val="bg1"/>
              </a:solidFill>
            </a:endParaRPr>
          </a:p>
        </p:txBody>
      </p:sp>
      <p:sp>
        <p:nvSpPr>
          <p:cNvPr id="4" name="Rectangle 3">
            <a:extLst>
              <a:ext uri="{FF2B5EF4-FFF2-40B4-BE49-F238E27FC236}">
                <a16:creationId xmlns:a16="http://schemas.microsoft.com/office/drawing/2014/main" id="{9179C413-06A4-4C0C-90E9-B0348F171666}"/>
              </a:ext>
            </a:extLst>
          </p:cNvPr>
          <p:cNvSpPr/>
          <p:nvPr/>
        </p:nvSpPr>
        <p:spPr>
          <a:xfrm>
            <a:off x="1113262" y="1524000"/>
            <a:ext cx="7192538" cy="3424655"/>
          </a:xfrm>
          <a:prstGeom prst="rect">
            <a:avLst/>
          </a:prstGeom>
        </p:spPr>
        <p:txBody>
          <a:bodyPr wrap="square">
            <a:spAutoFit/>
          </a:bodyPr>
          <a:lstStyle/>
          <a:p>
            <a:r>
              <a:rPr lang="en-US" sz="2400" dirty="0">
                <a:solidFill>
                  <a:schemeClr val="bg1"/>
                </a:solidFill>
              </a:rPr>
              <a:t>76	DRNP		Noun phrase density</a:t>
            </a:r>
          </a:p>
          <a:p>
            <a:r>
              <a:rPr lang="en-US" sz="2400" dirty="0">
                <a:solidFill>
                  <a:schemeClr val="bg1"/>
                </a:solidFill>
              </a:rPr>
              <a:t>77	DRVP		Verb phrase density</a:t>
            </a:r>
          </a:p>
          <a:p>
            <a:r>
              <a:rPr lang="en-US" sz="2400" dirty="0">
                <a:solidFill>
                  <a:schemeClr val="bg1"/>
                </a:solidFill>
              </a:rPr>
              <a:t>78	DRAP		Adverbial phrase density</a:t>
            </a:r>
          </a:p>
          <a:p>
            <a:r>
              <a:rPr lang="en-US" sz="2400" dirty="0">
                <a:solidFill>
                  <a:schemeClr val="bg1"/>
                </a:solidFill>
              </a:rPr>
              <a:t>79	DRPP		Preposition phrase density</a:t>
            </a:r>
          </a:p>
          <a:p>
            <a:r>
              <a:rPr lang="en-US" sz="2400" dirty="0">
                <a:solidFill>
                  <a:schemeClr val="bg1"/>
                </a:solidFill>
              </a:rPr>
              <a:t>80	DRPVAL	Agentless passive voice density</a:t>
            </a:r>
          </a:p>
          <a:p>
            <a:r>
              <a:rPr lang="en-US" sz="2400" dirty="0">
                <a:solidFill>
                  <a:schemeClr val="bg1"/>
                </a:solidFill>
              </a:rPr>
              <a:t>81	DRNEG		Negation density</a:t>
            </a:r>
          </a:p>
          <a:p>
            <a:r>
              <a:rPr lang="en-US" sz="2400" dirty="0">
                <a:solidFill>
                  <a:schemeClr val="bg1"/>
                </a:solidFill>
              </a:rPr>
              <a:t>82	DRGERUND	Gerund density</a:t>
            </a:r>
          </a:p>
          <a:p>
            <a:r>
              <a:rPr lang="en-US" sz="2400" dirty="0">
                <a:solidFill>
                  <a:schemeClr val="bg1"/>
                </a:solidFill>
              </a:rPr>
              <a:t>83	DRINF		Infinitive density</a:t>
            </a:r>
          </a:p>
          <a:p>
            <a:pPr>
              <a:lnSpc>
                <a:spcPct val="107000"/>
              </a:lnSpc>
              <a:spcAft>
                <a:spcPts val="800"/>
              </a:spcAft>
            </a:pPr>
            <a:endParaRPr lang="en-US" sz="2400" dirty="0">
              <a:solidFill>
                <a:schemeClr val="bg1"/>
              </a:solidFill>
              <a:latin typeface="Calibri" panose="020F0502020204030204" pitchFamily="34" charset="0"/>
              <a:ea typeface="DengXian"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1359120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 calcmode="lin" valueType="num">
                                      <p:cBhvr additive="base">
                                        <p:cTn id="4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 calcmode="lin" valueType="num">
                                      <p:cBhvr additive="base">
                                        <p:cTn id="49"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4"/>
          <p:cNvSpPr txBox="1">
            <a:spLocks/>
          </p:cNvSpPr>
          <p:nvPr/>
        </p:nvSpPr>
        <p:spPr>
          <a:xfrm>
            <a:off x="29738" y="427039"/>
            <a:ext cx="9114262" cy="792161"/>
          </a:xfrm>
          <a:prstGeom prst="rect">
            <a:avLst/>
          </a:prstGeom>
          <a:no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3600" b="1" dirty="0">
                <a:solidFill>
                  <a:schemeClr val="bg1"/>
                </a:solidFill>
                <a:latin typeface="Arial" panose="020B0604020202020204" pitchFamily="34" charset="0"/>
                <a:cs typeface="Arial" panose="020B0604020202020204" pitchFamily="34" charset="0"/>
              </a:rPr>
              <a:t>Overview</a:t>
            </a:r>
          </a:p>
        </p:txBody>
      </p:sp>
      <p:sp>
        <p:nvSpPr>
          <p:cNvPr id="2" name="TextBox 1">
            <a:extLst>
              <a:ext uri="{FF2B5EF4-FFF2-40B4-BE49-F238E27FC236}">
                <a16:creationId xmlns:a16="http://schemas.microsoft.com/office/drawing/2014/main" id="{D9B3D949-A01F-435F-B2AF-B60295BE8845}"/>
              </a:ext>
            </a:extLst>
          </p:cNvPr>
          <p:cNvSpPr txBox="1"/>
          <p:nvPr/>
        </p:nvSpPr>
        <p:spPr>
          <a:xfrm>
            <a:off x="457200" y="1447800"/>
            <a:ext cx="8153400" cy="5078313"/>
          </a:xfrm>
          <a:prstGeom prst="rect">
            <a:avLst/>
          </a:prstGeom>
          <a:noFill/>
        </p:spPr>
        <p:txBody>
          <a:bodyPr wrap="square" rtlCol="0">
            <a:spAutoFit/>
          </a:bodyPr>
          <a:lstStyle/>
          <a:p>
            <a:pPr marL="285750" indent="-285750">
              <a:buFont typeface="Arial" panose="020B0604020202020204" pitchFamily="34" charset="0"/>
              <a:buChar char="•"/>
            </a:pPr>
            <a:r>
              <a:rPr lang="en-US" sz="3600" dirty="0">
                <a:solidFill>
                  <a:schemeClr val="bg1"/>
                </a:solidFill>
              </a:rPr>
              <a:t>Introduction to Text and Discourse Analysis</a:t>
            </a:r>
          </a:p>
          <a:p>
            <a:endParaRPr lang="en-US" sz="3600" dirty="0">
              <a:solidFill>
                <a:schemeClr val="bg1"/>
              </a:solidFill>
            </a:endParaRPr>
          </a:p>
          <a:p>
            <a:pPr marL="285750" indent="-285750">
              <a:buFont typeface="Arial" panose="020B0604020202020204" pitchFamily="34" charset="0"/>
              <a:buChar char="•"/>
            </a:pPr>
            <a:r>
              <a:rPr lang="en-US" sz="3600" dirty="0" err="1">
                <a:solidFill>
                  <a:schemeClr val="bg1">
                    <a:lumMod val="50000"/>
                  </a:schemeClr>
                </a:solidFill>
              </a:rPr>
              <a:t>Coh</a:t>
            </a:r>
            <a:r>
              <a:rPr lang="en-US" sz="3600" dirty="0">
                <a:solidFill>
                  <a:schemeClr val="bg1">
                    <a:lumMod val="50000"/>
                  </a:schemeClr>
                </a:solidFill>
              </a:rPr>
              <a:t>-Metrix tool walk through</a:t>
            </a:r>
          </a:p>
          <a:p>
            <a:endParaRPr lang="en-US" sz="3600" dirty="0">
              <a:solidFill>
                <a:schemeClr val="bg1">
                  <a:lumMod val="50000"/>
                </a:schemeClr>
              </a:solidFill>
            </a:endParaRPr>
          </a:p>
          <a:p>
            <a:pPr marL="285750" indent="-285750">
              <a:buFont typeface="Arial" panose="020B0604020202020204" pitchFamily="34" charset="0"/>
              <a:buChar char="•"/>
            </a:pPr>
            <a:r>
              <a:rPr lang="en-US" sz="3600" dirty="0">
                <a:solidFill>
                  <a:schemeClr val="bg1">
                    <a:lumMod val="50000"/>
                  </a:schemeClr>
                </a:solidFill>
              </a:rPr>
              <a:t>Break</a:t>
            </a:r>
          </a:p>
          <a:p>
            <a:endParaRPr lang="en-US" sz="3600" dirty="0">
              <a:solidFill>
                <a:schemeClr val="bg1">
                  <a:lumMod val="50000"/>
                </a:schemeClr>
              </a:solidFill>
            </a:endParaRPr>
          </a:p>
          <a:p>
            <a:pPr marL="285750" indent="-285750">
              <a:buFont typeface="Arial" panose="020B0604020202020204" pitchFamily="34" charset="0"/>
              <a:buChar char="•"/>
            </a:pPr>
            <a:r>
              <a:rPr lang="en-US" sz="3600" dirty="0">
                <a:solidFill>
                  <a:schemeClr val="bg1">
                    <a:lumMod val="50000"/>
                  </a:schemeClr>
                </a:solidFill>
              </a:rPr>
              <a:t>Indices in </a:t>
            </a:r>
            <a:r>
              <a:rPr lang="en-US" sz="3600" dirty="0" err="1">
                <a:solidFill>
                  <a:schemeClr val="bg1">
                    <a:lumMod val="50000"/>
                  </a:schemeClr>
                </a:solidFill>
              </a:rPr>
              <a:t>Coh</a:t>
            </a:r>
            <a:r>
              <a:rPr lang="en-US" sz="3600" dirty="0">
                <a:solidFill>
                  <a:schemeClr val="bg1">
                    <a:lumMod val="50000"/>
                  </a:schemeClr>
                </a:solidFill>
              </a:rPr>
              <a:t>-Metrix</a:t>
            </a:r>
          </a:p>
          <a:p>
            <a:endParaRPr lang="en-US" sz="3600" dirty="0">
              <a:solidFill>
                <a:schemeClr val="bg1"/>
              </a:solidFill>
            </a:endParaRPr>
          </a:p>
        </p:txBody>
      </p:sp>
    </p:spTree>
    <p:extLst>
      <p:ext uri="{BB962C8B-B14F-4D97-AF65-F5344CB8AC3E}">
        <p14:creationId xmlns:p14="http://schemas.microsoft.com/office/powerpoint/2010/main" val="5491359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B9BAD400-82BA-4B1C-8BAC-1E8EC747CF92}"/>
              </a:ext>
            </a:extLst>
          </p:cNvPr>
          <p:cNvPicPr>
            <a:picLocks noChangeAspect="1"/>
          </p:cNvPicPr>
          <p:nvPr/>
        </p:nvPicPr>
        <p:blipFill>
          <a:blip r:embed="rId3"/>
          <a:stretch>
            <a:fillRect/>
          </a:stretch>
        </p:blipFill>
        <p:spPr>
          <a:xfrm>
            <a:off x="1193067" y="2349258"/>
            <a:ext cx="7569933" cy="3965816"/>
          </a:xfrm>
          <a:prstGeom prst="rect">
            <a:avLst/>
          </a:prstGeom>
        </p:spPr>
      </p:pic>
      <p:sp>
        <p:nvSpPr>
          <p:cNvPr id="6" name="Title 4">
            <a:extLst>
              <a:ext uri="{FF2B5EF4-FFF2-40B4-BE49-F238E27FC236}">
                <a16:creationId xmlns:a16="http://schemas.microsoft.com/office/drawing/2014/main" id="{B3AE27CF-8C61-41DA-AC37-3049E5B71DCE}"/>
              </a:ext>
            </a:extLst>
          </p:cNvPr>
          <p:cNvSpPr txBox="1">
            <a:spLocks/>
          </p:cNvSpPr>
          <p:nvPr/>
        </p:nvSpPr>
        <p:spPr>
          <a:xfrm>
            <a:off x="152400" y="344372"/>
            <a:ext cx="9114262" cy="792161"/>
          </a:xfrm>
          <a:prstGeom prst="rect">
            <a:avLst/>
          </a:prstGeom>
          <a:no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chemeClr val="bg1"/>
                </a:solidFill>
              </a:rPr>
              <a:t>Indices: Syntactic Complexity(I)</a:t>
            </a:r>
          </a:p>
          <a:p>
            <a:endParaRPr lang="en-US" dirty="0">
              <a:solidFill>
                <a:schemeClr val="bg1"/>
              </a:solidFill>
            </a:endParaRPr>
          </a:p>
          <a:p>
            <a:endParaRPr lang="en-US" dirty="0">
              <a:solidFill>
                <a:schemeClr val="bg1"/>
              </a:solidFill>
            </a:endParaRPr>
          </a:p>
          <a:p>
            <a:endParaRPr lang="en-US" dirty="0">
              <a:solidFill>
                <a:schemeClr val="bg1"/>
              </a:solidFill>
            </a:endParaRPr>
          </a:p>
        </p:txBody>
      </p:sp>
      <p:sp>
        <p:nvSpPr>
          <p:cNvPr id="4" name="Rectangle 3">
            <a:extLst>
              <a:ext uri="{FF2B5EF4-FFF2-40B4-BE49-F238E27FC236}">
                <a16:creationId xmlns:a16="http://schemas.microsoft.com/office/drawing/2014/main" id="{9179C413-06A4-4C0C-90E9-B0348F171666}"/>
              </a:ext>
            </a:extLst>
          </p:cNvPr>
          <p:cNvSpPr/>
          <p:nvPr/>
        </p:nvSpPr>
        <p:spPr>
          <a:xfrm>
            <a:off x="609600" y="1447800"/>
            <a:ext cx="8534400" cy="1208664"/>
          </a:xfrm>
          <a:prstGeom prst="rect">
            <a:avLst/>
          </a:prstGeom>
        </p:spPr>
        <p:txBody>
          <a:bodyPr wrap="square">
            <a:spAutoFit/>
          </a:bodyPr>
          <a:lstStyle/>
          <a:p>
            <a:r>
              <a:rPr lang="en-US" sz="2400" dirty="0">
                <a:solidFill>
                  <a:schemeClr val="bg1"/>
                </a:solidFill>
              </a:rPr>
              <a:t>69	SYNLE	Left embeddedness, words before main verb</a:t>
            </a:r>
          </a:p>
          <a:p>
            <a:r>
              <a:rPr lang="en-US" sz="2400" dirty="0">
                <a:solidFill>
                  <a:schemeClr val="bg1"/>
                </a:solidFill>
              </a:rPr>
              <a:t>70	SYNNP	Number of modifiers per noun phrase</a:t>
            </a:r>
          </a:p>
          <a:p>
            <a:pPr>
              <a:lnSpc>
                <a:spcPct val="107000"/>
              </a:lnSpc>
              <a:spcAft>
                <a:spcPts val="800"/>
              </a:spcAft>
            </a:pPr>
            <a:endParaRPr lang="en-US" sz="2400" dirty="0">
              <a:solidFill>
                <a:schemeClr val="bg1"/>
              </a:solidFill>
              <a:latin typeface="Calibri" panose="020F0502020204030204" pitchFamily="34" charset="0"/>
              <a:ea typeface="DengXian" panose="03000509000000000000" pitchFamily="65" charset="-122"/>
              <a:cs typeface="Times New Roman" panose="02020603050405020304" pitchFamily="18" charset="0"/>
            </a:endParaRPr>
          </a:p>
        </p:txBody>
      </p:sp>
      <p:sp>
        <p:nvSpPr>
          <p:cNvPr id="8" name="Oval 7">
            <a:extLst>
              <a:ext uri="{FF2B5EF4-FFF2-40B4-BE49-F238E27FC236}">
                <a16:creationId xmlns:a16="http://schemas.microsoft.com/office/drawing/2014/main" id="{9654EDCB-A4C0-4B78-AE1D-C3893943A9AF}"/>
              </a:ext>
            </a:extLst>
          </p:cNvPr>
          <p:cNvSpPr/>
          <p:nvPr/>
        </p:nvSpPr>
        <p:spPr>
          <a:xfrm>
            <a:off x="3962400" y="5791200"/>
            <a:ext cx="609600" cy="410809"/>
          </a:xfrm>
          <a:prstGeom prst="ellipse">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Oval 8">
            <a:extLst>
              <a:ext uri="{FF2B5EF4-FFF2-40B4-BE49-F238E27FC236}">
                <a16:creationId xmlns:a16="http://schemas.microsoft.com/office/drawing/2014/main" id="{DBD676C8-4A6E-48B7-86B1-DFC2B3F39023}"/>
              </a:ext>
            </a:extLst>
          </p:cNvPr>
          <p:cNvSpPr/>
          <p:nvPr/>
        </p:nvSpPr>
        <p:spPr>
          <a:xfrm>
            <a:off x="1447800" y="5727045"/>
            <a:ext cx="2514600" cy="588029"/>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Speech Bubble: Rectangle with Corners Rounded 9">
            <a:extLst>
              <a:ext uri="{FF2B5EF4-FFF2-40B4-BE49-F238E27FC236}">
                <a16:creationId xmlns:a16="http://schemas.microsoft.com/office/drawing/2014/main" id="{C6B33C28-8620-4D5E-A8D3-978823C6B5D4}"/>
              </a:ext>
            </a:extLst>
          </p:cNvPr>
          <p:cNvSpPr/>
          <p:nvPr/>
        </p:nvSpPr>
        <p:spPr>
          <a:xfrm>
            <a:off x="152400" y="5034047"/>
            <a:ext cx="1638300" cy="646229"/>
          </a:xfrm>
          <a:prstGeom prst="wedgeRoundRectCallout">
            <a:avLst>
              <a:gd name="adj1" fmla="val 77966"/>
              <a:gd name="adj2" fmla="val 72777"/>
              <a:gd name="adj3" fmla="val 1666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a:solidFill>
                  <a:srgbClr val="FF0000"/>
                </a:solidFill>
              </a:rPr>
              <a:t>SYNLE=3</a:t>
            </a:r>
          </a:p>
        </p:txBody>
      </p:sp>
      <p:sp>
        <p:nvSpPr>
          <p:cNvPr id="11" name="Circle: Hollow 10">
            <a:extLst>
              <a:ext uri="{FF2B5EF4-FFF2-40B4-BE49-F238E27FC236}">
                <a16:creationId xmlns:a16="http://schemas.microsoft.com/office/drawing/2014/main" id="{CD73C75C-A367-4D00-B2AA-EEE6646EF8C5}"/>
              </a:ext>
            </a:extLst>
          </p:cNvPr>
          <p:cNvSpPr/>
          <p:nvPr/>
        </p:nvSpPr>
        <p:spPr>
          <a:xfrm>
            <a:off x="2133600" y="5943600"/>
            <a:ext cx="152400" cy="152400"/>
          </a:xfrm>
          <a:prstGeom prst="donu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Circle: Hollow 11">
            <a:extLst>
              <a:ext uri="{FF2B5EF4-FFF2-40B4-BE49-F238E27FC236}">
                <a16:creationId xmlns:a16="http://schemas.microsoft.com/office/drawing/2014/main" id="{3E03A958-D452-488B-85FE-EE475EE1119A}"/>
              </a:ext>
            </a:extLst>
          </p:cNvPr>
          <p:cNvSpPr/>
          <p:nvPr/>
        </p:nvSpPr>
        <p:spPr>
          <a:xfrm>
            <a:off x="2971800" y="5943600"/>
            <a:ext cx="152400" cy="152400"/>
          </a:xfrm>
          <a:prstGeom prst="donu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Circle: Hollow 12">
            <a:extLst>
              <a:ext uri="{FF2B5EF4-FFF2-40B4-BE49-F238E27FC236}">
                <a16:creationId xmlns:a16="http://schemas.microsoft.com/office/drawing/2014/main" id="{C645DBC3-5FE8-4AD3-836E-5F9D6947B467}"/>
              </a:ext>
            </a:extLst>
          </p:cNvPr>
          <p:cNvSpPr/>
          <p:nvPr/>
        </p:nvSpPr>
        <p:spPr>
          <a:xfrm>
            <a:off x="5715000" y="5867400"/>
            <a:ext cx="152400" cy="152400"/>
          </a:xfrm>
          <a:prstGeom prst="donu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Circle: Hollow 13">
            <a:extLst>
              <a:ext uri="{FF2B5EF4-FFF2-40B4-BE49-F238E27FC236}">
                <a16:creationId xmlns:a16="http://schemas.microsoft.com/office/drawing/2014/main" id="{A33A0487-10C6-4036-9EB2-7341E2ABF0B0}"/>
              </a:ext>
            </a:extLst>
          </p:cNvPr>
          <p:cNvSpPr/>
          <p:nvPr/>
        </p:nvSpPr>
        <p:spPr>
          <a:xfrm>
            <a:off x="6629400" y="5867400"/>
            <a:ext cx="152400" cy="152400"/>
          </a:xfrm>
          <a:prstGeom prst="donu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7" name="Group 16">
            <a:extLst>
              <a:ext uri="{FF2B5EF4-FFF2-40B4-BE49-F238E27FC236}">
                <a16:creationId xmlns:a16="http://schemas.microsoft.com/office/drawing/2014/main" id="{1212C201-7A16-4AB3-AB7E-1136A9276FA1}"/>
              </a:ext>
            </a:extLst>
          </p:cNvPr>
          <p:cNvGrpSpPr/>
          <p:nvPr/>
        </p:nvGrpSpPr>
        <p:grpSpPr>
          <a:xfrm>
            <a:off x="5777696" y="2590800"/>
            <a:ext cx="1951462" cy="646229"/>
            <a:chOff x="5777696" y="2590800"/>
            <a:chExt cx="1951462" cy="646229"/>
          </a:xfrm>
        </p:grpSpPr>
        <p:sp>
          <p:nvSpPr>
            <p:cNvPr id="15" name="Speech Bubble: Rectangle with Corners Rounded 14">
              <a:extLst>
                <a:ext uri="{FF2B5EF4-FFF2-40B4-BE49-F238E27FC236}">
                  <a16:creationId xmlns:a16="http://schemas.microsoft.com/office/drawing/2014/main" id="{46AA29E2-BAEE-411C-940E-0E496F1C4A98}"/>
                </a:ext>
              </a:extLst>
            </p:cNvPr>
            <p:cNvSpPr/>
            <p:nvPr/>
          </p:nvSpPr>
          <p:spPr>
            <a:xfrm>
              <a:off x="5791200" y="2590800"/>
              <a:ext cx="1646662" cy="646229"/>
            </a:xfrm>
            <a:prstGeom prst="wedgeRoundRectCallout">
              <a:avLst>
                <a:gd name="adj1" fmla="val -134609"/>
                <a:gd name="adj2" fmla="val 236238"/>
                <a:gd name="adj3" fmla="val 1666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Speech Bubble: Rectangle with Corners Rounded 15">
              <a:extLst>
                <a:ext uri="{FF2B5EF4-FFF2-40B4-BE49-F238E27FC236}">
                  <a16:creationId xmlns:a16="http://schemas.microsoft.com/office/drawing/2014/main" id="{323ADFDE-7CA3-499D-BDB1-9F7A7B7A0275}"/>
                </a:ext>
              </a:extLst>
            </p:cNvPr>
            <p:cNvSpPr/>
            <p:nvPr/>
          </p:nvSpPr>
          <p:spPr>
            <a:xfrm>
              <a:off x="5777696" y="2592753"/>
              <a:ext cx="1951462" cy="644276"/>
            </a:xfrm>
            <a:prstGeom prst="wedgeRoundRectCallout">
              <a:avLst>
                <a:gd name="adj1" fmla="val -23785"/>
                <a:gd name="adj2" fmla="val 201447"/>
                <a:gd name="adj3" fmla="val 1666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a:solidFill>
                    <a:srgbClr val="FF0000"/>
                  </a:solidFill>
                </a:rPr>
                <a:t>SYNNP=4/2</a:t>
              </a:r>
            </a:p>
          </p:txBody>
        </p:sp>
      </p:grpSp>
    </p:spTree>
    <p:extLst>
      <p:ext uri="{BB962C8B-B14F-4D97-AF65-F5344CB8AC3E}">
        <p14:creationId xmlns:p14="http://schemas.microsoft.com/office/powerpoint/2010/main" val="6777726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B3AE27CF-8C61-41DA-AC37-3049E5B71DCE}"/>
              </a:ext>
            </a:extLst>
          </p:cNvPr>
          <p:cNvSpPr txBox="1">
            <a:spLocks/>
          </p:cNvSpPr>
          <p:nvPr/>
        </p:nvSpPr>
        <p:spPr>
          <a:xfrm>
            <a:off x="152400" y="344372"/>
            <a:ext cx="9114262" cy="792161"/>
          </a:xfrm>
          <a:prstGeom prst="rect">
            <a:avLst/>
          </a:prstGeom>
          <a:no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chemeClr val="bg1"/>
                </a:solidFill>
              </a:rPr>
              <a:t>Indices: Syntactic Complexity(II)</a:t>
            </a:r>
          </a:p>
          <a:p>
            <a:endParaRPr lang="en-US" dirty="0">
              <a:solidFill>
                <a:schemeClr val="bg1"/>
              </a:solidFill>
            </a:endParaRPr>
          </a:p>
          <a:p>
            <a:endParaRPr lang="en-US" dirty="0">
              <a:solidFill>
                <a:schemeClr val="bg1"/>
              </a:solidFill>
            </a:endParaRPr>
          </a:p>
        </p:txBody>
      </p:sp>
      <p:sp>
        <p:nvSpPr>
          <p:cNvPr id="4" name="Rectangle 3">
            <a:extLst>
              <a:ext uri="{FF2B5EF4-FFF2-40B4-BE49-F238E27FC236}">
                <a16:creationId xmlns:a16="http://schemas.microsoft.com/office/drawing/2014/main" id="{9179C413-06A4-4C0C-90E9-B0348F171666}"/>
              </a:ext>
            </a:extLst>
          </p:cNvPr>
          <p:cNvSpPr/>
          <p:nvPr/>
        </p:nvSpPr>
        <p:spPr>
          <a:xfrm>
            <a:off x="304800" y="1530628"/>
            <a:ext cx="8534400" cy="1200329"/>
          </a:xfrm>
          <a:prstGeom prst="rect">
            <a:avLst/>
          </a:prstGeom>
        </p:spPr>
        <p:txBody>
          <a:bodyPr wrap="square">
            <a:spAutoFit/>
          </a:bodyPr>
          <a:lstStyle/>
          <a:p>
            <a:r>
              <a:rPr lang="en-US" sz="2400" dirty="0">
                <a:solidFill>
                  <a:schemeClr val="bg1"/>
                </a:solidFill>
              </a:rPr>
              <a:t>71	</a:t>
            </a:r>
            <a:r>
              <a:rPr lang="en-US" sz="2400" dirty="0" err="1">
                <a:solidFill>
                  <a:schemeClr val="bg1"/>
                </a:solidFill>
              </a:rPr>
              <a:t>SYNMEDpos</a:t>
            </a:r>
            <a:r>
              <a:rPr lang="en-US" sz="2400" dirty="0">
                <a:solidFill>
                  <a:schemeClr val="bg1"/>
                </a:solidFill>
              </a:rPr>
              <a:t>	Minimal Edit Distance, part of speech</a:t>
            </a:r>
          </a:p>
          <a:p>
            <a:r>
              <a:rPr lang="en-US" sz="2400" dirty="0">
                <a:solidFill>
                  <a:schemeClr val="bg1"/>
                </a:solidFill>
              </a:rPr>
              <a:t>72	</a:t>
            </a:r>
            <a:r>
              <a:rPr lang="en-US" sz="2400" dirty="0" err="1">
                <a:solidFill>
                  <a:schemeClr val="bg1"/>
                </a:solidFill>
              </a:rPr>
              <a:t>SYNMEDwrd</a:t>
            </a:r>
            <a:r>
              <a:rPr lang="en-US" sz="2400" dirty="0">
                <a:solidFill>
                  <a:schemeClr val="bg1"/>
                </a:solidFill>
              </a:rPr>
              <a:t>	Minimal Edit Distance, all words</a:t>
            </a:r>
          </a:p>
          <a:p>
            <a:r>
              <a:rPr lang="en-US" sz="2400" dirty="0">
                <a:solidFill>
                  <a:schemeClr val="bg1"/>
                </a:solidFill>
              </a:rPr>
              <a:t>73	</a:t>
            </a:r>
            <a:r>
              <a:rPr lang="en-US" sz="2400" dirty="0" err="1">
                <a:solidFill>
                  <a:schemeClr val="bg1"/>
                </a:solidFill>
              </a:rPr>
              <a:t>SYNMEDlem</a:t>
            </a:r>
            <a:r>
              <a:rPr lang="en-US" sz="2400" dirty="0">
                <a:solidFill>
                  <a:schemeClr val="bg1"/>
                </a:solidFill>
              </a:rPr>
              <a:t>	Minimal Edit Distance, lemmas</a:t>
            </a:r>
          </a:p>
        </p:txBody>
      </p:sp>
      <p:sp>
        <p:nvSpPr>
          <p:cNvPr id="2" name="TextBox 1">
            <a:extLst>
              <a:ext uri="{FF2B5EF4-FFF2-40B4-BE49-F238E27FC236}">
                <a16:creationId xmlns:a16="http://schemas.microsoft.com/office/drawing/2014/main" id="{0E206D4C-EE81-4E3B-8952-92F7912BEA4A}"/>
              </a:ext>
            </a:extLst>
          </p:cNvPr>
          <p:cNvSpPr txBox="1"/>
          <p:nvPr/>
        </p:nvSpPr>
        <p:spPr>
          <a:xfrm>
            <a:off x="2461685" y="2860842"/>
            <a:ext cx="4045082" cy="523220"/>
          </a:xfrm>
          <a:prstGeom prst="rect">
            <a:avLst/>
          </a:prstGeom>
          <a:solidFill>
            <a:srgbClr val="002060"/>
          </a:solidFill>
        </p:spPr>
        <p:txBody>
          <a:bodyPr wrap="none" rtlCol="0">
            <a:spAutoFit/>
          </a:bodyPr>
          <a:lstStyle/>
          <a:p>
            <a:r>
              <a:rPr lang="en-US" sz="2800" dirty="0">
                <a:solidFill>
                  <a:schemeClr val="bg1"/>
                </a:solidFill>
              </a:rPr>
              <a:t>Vladimir </a:t>
            </a:r>
            <a:r>
              <a:rPr lang="en-US" sz="2800" dirty="0" err="1">
                <a:solidFill>
                  <a:schemeClr val="bg1"/>
                </a:solidFill>
              </a:rPr>
              <a:t>Levenshtein</a:t>
            </a:r>
            <a:r>
              <a:rPr lang="zh-CN" altLang="en-US" sz="2800" dirty="0">
                <a:solidFill>
                  <a:schemeClr val="bg1"/>
                </a:solidFill>
              </a:rPr>
              <a:t> </a:t>
            </a:r>
            <a:r>
              <a:rPr lang="en-US" altLang="zh-CN" sz="2800" dirty="0">
                <a:solidFill>
                  <a:schemeClr val="bg1"/>
                </a:solidFill>
              </a:rPr>
              <a:t>1965</a:t>
            </a:r>
            <a:endParaRPr lang="en-US" sz="2800" dirty="0">
              <a:solidFill>
                <a:schemeClr val="bg1"/>
              </a:solidFill>
            </a:endParaRPr>
          </a:p>
        </p:txBody>
      </p:sp>
      <p:sp>
        <p:nvSpPr>
          <p:cNvPr id="3" name="TextBox 2">
            <a:extLst>
              <a:ext uri="{FF2B5EF4-FFF2-40B4-BE49-F238E27FC236}">
                <a16:creationId xmlns:a16="http://schemas.microsoft.com/office/drawing/2014/main" id="{FDFEBD63-E934-4484-889E-64F526C52091}"/>
              </a:ext>
            </a:extLst>
          </p:cNvPr>
          <p:cNvSpPr txBox="1"/>
          <p:nvPr/>
        </p:nvSpPr>
        <p:spPr>
          <a:xfrm>
            <a:off x="447555" y="3504586"/>
            <a:ext cx="4038600" cy="2677656"/>
          </a:xfrm>
          <a:prstGeom prst="rect">
            <a:avLst/>
          </a:prstGeom>
          <a:solidFill>
            <a:srgbClr val="00B050"/>
          </a:solidFill>
        </p:spPr>
        <p:txBody>
          <a:bodyPr wrap="square" rtlCol="0">
            <a:spAutoFit/>
          </a:bodyPr>
          <a:lstStyle/>
          <a:p>
            <a:r>
              <a:rPr lang="en-US" sz="2400" dirty="0">
                <a:solidFill>
                  <a:schemeClr val="bg1"/>
                </a:solidFill>
              </a:rPr>
              <a:t>The minimum number of point mutations required to change s1 into s2, where a point mutation is one of:</a:t>
            </a:r>
          </a:p>
          <a:p>
            <a:r>
              <a:rPr lang="en-US" sz="2400" dirty="0">
                <a:solidFill>
                  <a:schemeClr val="bg1"/>
                </a:solidFill>
              </a:rPr>
              <a:t>1.   change a letter,</a:t>
            </a:r>
          </a:p>
          <a:p>
            <a:r>
              <a:rPr lang="en-US" sz="2400" dirty="0">
                <a:solidFill>
                  <a:schemeClr val="bg1"/>
                </a:solidFill>
              </a:rPr>
              <a:t>2.   insert a letter, or</a:t>
            </a:r>
          </a:p>
          <a:p>
            <a:r>
              <a:rPr lang="en-US" sz="2400" dirty="0">
                <a:solidFill>
                  <a:schemeClr val="bg1"/>
                </a:solidFill>
              </a:rPr>
              <a:t>3.   delete a letter</a:t>
            </a:r>
          </a:p>
        </p:txBody>
      </p:sp>
      <p:sp>
        <p:nvSpPr>
          <p:cNvPr id="5" name="Rectangle 4">
            <a:extLst>
              <a:ext uri="{FF2B5EF4-FFF2-40B4-BE49-F238E27FC236}">
                <a16:creationId xmlns:a16="http://schemas.microsoft.com/office/drawing/2014/main" id="{3C3CF9DB-9839-4246-8A67-DF2816AD865C}"/>
              </a:ext>
            </a:extLst>
          </p:cNvPr>
          <p:cNvSpPr/>
          <p:nvPr/>
        </p:nvSpPr>
        <p:spPr>
          <a:xfrm>
            <a:off x="5042703" y="3484356"/>
            <a:ext cx="3667246" cy="2677656"/>
          </a:xfrm>
          <a:prstGeom prst="rect">
            <a:avLst/>
          </a:prstGeom>
          <a:solidFill>
            <a:srgbClr val="00B050"/>
          </a:solidFill>
        </p:spPr>
        <p:txBody>
          <a:bodyPr wrap="square">
            <a:spAutoFit/>
          </a:bodyPr>
          <a:lstStyle/>
          <a:p>
            <a:pPr algn="just" latinLnBrk="1"/>
            <a:r>
              <a:rPr lang="en-US" sz="2400" dirty="0">
                <a:solidFill>
                  <a:schemeClr val="bg1"/>
                </a:solidFill>
                <a:ea typeface="Microsoft YaHei" panose="020B0503020204020204" pitchFamily="34" charset="-122"/>
              </a:rPr>
              <a:t>Example: kitten =&gt; sitting</a:t>
            </a:r>
          </a:p>
          <a:p>
            <a:pPr algn="just" latinLnBrk="1"/>
            <a:endParaRPr lang="en-US" sz="2400" dirty="0">
              <a:solidFill>
                <a:schemeClr val="bg1"/>
              </a:solidFill>
              <a:ea typeface="Microsoft YaHei" panose="020B0503020204020204" pitchFamily="34" charset="-122"/>
            </a:endParaRPr>
          </a:p>
          <a:p>
            <a:pPr algn="just" latinLnBrk="1"/>
            <a:r>
              <a:rPr lang="en-US" sz="2400" dirty="0" err="1">
                <a:solidFill>
                  <a:schemeClr val="bg1"/>
                </a:solidFill>
                <a:ea typeface="Microsoft YaHei" panose="020B0503020204020204" pitchFamily="34" charset="-122"/>
              </a:rPr>
              <a:t>sitten（k→s</a:t>
            </a:r>
            <a:r>
              <a:rPr lang="en-US" sz="2400" dirty="0">
                <a:solidFill>
                  <a:schemeClr val="bg1"/>
                </a:solidFill>
                <a:ea typeface="Microsoft YaHei" panose="020B0503020204020204" pitchFamily="34" charset="-122"/>
              </a:rPr>
              <a:t>）  change</a:t>
            </a:r>
            <a:endParaRPr lang="en-US" sz="2400" dirty="0">
              <a:solidFill>
                <a:schemeClr val="bg1"/>
              </a:solidFill>
            </a:endParaRPr>
          </a:p>
          <a:p>
            <a:pPr algn="just" latinLnBrk="1"/>
            <a:r>
              <a:rPr lang="en-US" sz="2400" dirty="0" err="1">
                <a:solidFill>
                  <a:schemeClr val="bg1"/>
                </a:solidFill>
                <a:ea typeface="Microsoft YaHei" panose="020B0503020204020204" pitchFamily="34" charset="-122"/>
              </a:rPr>
              <a:t>sittin（e→i</a:t>
            </a:r>
            <a:r>
              <a:rPr lang="en-US" sz="2400" dirty="0">
                <a:solidFill>
                  <a:schemeClr val="bg1"/>
                </a:solidFill>
                <a:ea typeface="Microsoft YaHei" panose="020B0503020204020204" pitchFamily="34" charset="-122"/>
              </a:rPr>
              <a:t>）    change</a:t>
            </a:r>
            <a:endParaRPr lang="en-US" sz="2400" dirty="0">
              <a:solidFill>
                <a:schemeClr val="bg1"/>
              </a:solidFill>
            </a:endParaRPr>
          </a:p>
          <a:p>
            <a:pPr algn="just" latinLnBrk="1"/>
            <a:r>
              <a:rPr lang="en-US" sz="2400" dirty="0">
                <a:solidFill>
                  <a:schemeClr val="bg1"/>
                </a:solidFill>
                <a:ea typeface="Microsoft YaHei" panose="020B0503020204020204" pitchFamily="34" charset="-122"/>
              </a:rPr>
              <a:t>sitting（→g）   insert</a:t>
            </a:r>
          </a:p>
          <a:p>
            <a:pPr algn="ctr" latinLnBrk="1"/>
            <a:r>
              <a:rPr lang="en-US" sz="2400" dirty="0">
                <a:solidFill>
                  <a:srgbClr val="FF0000"/>
                </a:solidFill>
                <a:ea typeface="Microsoft YaHei" panose="020B0503020204020204" pitchFamily="34" charset="-122"/>
              </a:rPr>
              <a:t>N=3, Yes.</a:t>
            </a:r>
          </a:p>
          <a:p>
            <a:pPr algn="ctr" latinLnBrk="1"/>
            <a:r>
              <a:rPr lang="en-US" sz="2400" dirty="0">
                <a:solidFill>
                  <a:srgbClr val="FF0000"/>
                </a:solidFill>
                <a:ea typeface="Microsoft YaHei" panose="020B0503020204020204" pitchFamily="34" charset="-122"/>
              </a:rPr>
              <a:t>MED=3? Minimum?</a:t>
            </a:r>
            <a:endParaRPr lang="en-US" sz="2400" b="0" i="0" dirty="0">
              <a:solidFill>
                <a:srgbClr val="FF0000"/>
              </a:solidFill>
              <a:effectLst/>
            </a:endParaRPr>
          </a:p>
        </p:txBody>
      </p:sp>
      <p:sp>
        <p:nvSpPr>
          <p:cNvPr id="7" name="TextBox 6">
            <a:extLst>
              <a:ext uri="{FF2B5EF4-FFF2-40B4-BE49-F238E27FC236}">
                <a16:creationId xmlns:a16="http://schemas.microsoft.com/office/drawing/2014/main" id="{381E0C0C-2A51-4B06-AC60-0FF5C1A08C90}"/>
              </a:ext>
            </a:extLst>
          </p:cNvPr>
          <p:cNvSpPr txBox="1"/>
          <p:nvPr/>
        </p:nvSpPr>
        <p:spPr>
          <a:xfrm>
            <a:off x="8001963" y="1236827"/>
            <a:ext cx="925011" cy="1569660"/>
          </a:xfrm>
          <a:prstGeom prst="rect">
            <a:avLst/>
          </a:prstGeom>
          <a:solidFill>
            <a:srgbClr val="00B0F0"/>
          </a:solidFill>
        </p:spPr>
        <p:txBody>
          <a:bodyPr wrap="square" rtlCol="0">
            <a:spAutoFit/>
          </a:bodyPr>
          <a:lstStyle/>
          <a:p>
            <a:r>
              <a:rPr lang="en-US" sz="2400" dirty="0">
                <a:solidFill>
                  <a:schemeClr val="bg1"/>
                </a:solidFill>
              </a:rPr>
              <a:t>e.g. </a:t>
            </a:r>
          </a:p>
          <a:p>
            <a:r>
              <a:rPr lang="en-US" sz="2400" dirty="0">
                <a:solidFill>
                  <a:schemeClr val="bg1"/>
                </a:solidFill>
              </a:rPr>
              <a:t>took </a:t>
            </a:r>
          </a:p>
          <a:p>
            <a:r>
              <a:rPr lang="en-US" sz="2400" dirty="0" err="1">
                <a:solidFill>
                  <a:schemeClr val="bg1"/>
                </a:solidFill>
              </a:rPr>
              <a:t>vb</a:t>
            </a:r>
            <a:endParaRPr lang="en-US" sz="2400" dirty="0">
              <a:solidFill>
                <a:schemeClr val="bg1"/>
              </a:solidFill>
            </a:endParaRPr>
          </a:p>
          <a:p>
            <a:r>
              <a:rPr lang="en-US" sz="2400" dirty="0">
                <a:solidFill>
                  <a:schemeClr val="bg1"/>
                </a:solidFill>
              </a:rPr>
              <a:t>take</a:t>
            </a:r>
          </a:p>
        </p:txBody>
      </p:sp>
      <p:sp>
        <p:nvSpPr>
          <p:cNvPr id="8" name="TextBox 7">
            <a:extLst>
              <a:ext uri="{FF2B5EF4-FFF2-40B4-BE49-F238E27FC236}">
                <a16:creationId xmlns:a16="http://schemas.microsoft.com/office/drawing/2014/main" id="{92003F54-EFF8-4BAA-9851-AE64C45B4893}"/>
              </a:ext>
            </a:extLst>
          </p:cNvPr>
          <p:cNvSpPr txBox="1"/>
          <p:nvPr/>
        </p:nvSpPr>
        <p:spPr>
          <a:xfrm>
            <a:off x="823331" y="6262306"/>
            <a:ext cx="7772400" cy="369332"/>
          </a:xfrm>
          <a:prstGeom prst="rect">
            <a:avLst/>
          </a:prstGeom>
          <a:noFill/>
        </p:spPr>
        <p:txBody>
          <a:bodyPr wrap="square" rtlCol="0">
            <a:spAutoFit/>
          </a:bodyPr>
          <a:lstStyle/>
          <a:p>
            <a:r>
              <a:rPr lang="en-US" dirty="0">
                <a:solidFill>
                  <a:srgbClr val="C00000"/>
                </a:solidFill>
                <a:highlight>
                  <a:srgbClr val="FFFF00"/>
                </a:highlight>
              </a:rPr>
              <a:t>Note: In </a:t>
            </a:r>
            <a:r>
              <a:rPr lang="en-US" dirty="0" err="1">
                <a:solidFill>
                  <a:srgbClr val="C00000"/>
                </a:solidFill>
                <a:highlight>
                  <a:srgbClr val="FFFF00"/>
                </a:highlight>
              </a:rPr>
              <a:t>Coh</a:t>
            </a:r>
            <a:r>
              <a:rPr lang="en-US" dirty="0">
                <a:solidFill>
                  <a:srgbClr val="C00000"/>
                </a:solidFill>
                <a:highlight>
                  <a:srgbClr val="FFFF00"/>
                </a:highlight>
              </a:rPr>
              <a:t>-Metrix, the operations are applied to words, not letters.</a:t>
            </a:r>
          </a:p>
        </p:txBody>
      </p:sp>
    </p:spTree>
    <p:extLst>
      <p:ext uri="{BB962C8B-B14F-4D97-AF65-F5344CB8AC3E}">
        <p14:creationId xmlns:p14="http://schemas.microsoft.com/office/powerpoint/2010/main" val="3488285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 calcmode="lin" valueType="num">
                                      <p:cBhvr additive="base">
                                        <p:cTn id="1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anim calcmode="lin" valueType="num">
                                      <p:cBhvr additive="base">
                                        <p:cTn id="25"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 calcmode="lin" valueType="num">
                                      <p:cBhvr additive="base">
                                        <p:cTn id="31"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500" fill="hold"/>
                                        <p:tgtEl>
                                          <p:spTgt spid="8"/>
                                        </p:tgtEl>
                                        <p:attrNameLst>
                                          <p:attrName>ppt_w</p:attrName>
                                        </p:attrNameLst>
                                      </p:cBhvr>
                                      <p:tavLst>
                                        <p:tav tm="0">
                                          <p:val>
                                            <p:fltVal val="0"/>
                                          </p:val>
                                        </p:tav>
                                        <p:tav tm="100000">
                                          <p:val>
                                            <p:strVal val="#ppt_w"/>
                                          </p:val>
                                        </p:tav>
                                      </p:tavLst>
                                    </p:anim>
                                    <p:anim calcmode="lin" valueType="num">
                                      <p:cBhvr>
                                        <p:cTn id="38" dur="500" fill="hold"/>
                                        <p:tgtEl>
                                          <p:spTgt spid="8"/>
                                        </p:tgtEl>
                                        <p:attrNameLst>
                                          <p:attrName>ppt_h</p:attrName>
                                        </p:attrNameLst>
                                      </p:cBhvr>
                                      <p:tavLst>
                                        <p:tav tm="0">
                                          <p:val>
                                            <p:fltVal val="0"/>
                                          </p:val>
                                        </p:tav>
                                        <p:tav tm="100000">
                                          <p:val>
                                            <p:strVal val="#ppt_h"/>
                                          </p:val>
                                        </p:tav>
                                      </p:tavLst>
                                    </p:anim>
                                    <p:animEffect transition="in" filter="fade">
                                      <p:cBhvr>
                                        <p:cTn id="3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B3AE27CF-8C61-41DA-AC37-3049E5B71DCE}"/>
              </a:ext>
            </a:extLst>
          </p:cNvPr>
          <p:cNvSpPr txBox="1">
            <a:spLocks/>
          </p:cNvSpPr>
          <p:nvPr/>
        </p:nvSpPr>
        <p:spPr>
          <a:xfrm>
            <a:off x="152400" y="344372"/>
            <a:ext cx="9114262" cy="792161"/>
          </a:xfrm>
          <a:prstGeom prst="rect">
            <a:avLst/>
          </a:prstGeom>
          <a:no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chemeClr val="bg1"/>
                </a:solidFill>
              </a:rPr>
              <a:t>Indices: Syntactic Complexity(II)</a:t>
            </a:r>
          </a:p>
          <a:p>
            <a:endParaRPr lang="en-US" dirty="0">
              <a:solidFill>
                <a:schemeClr val="bg1"/>
              </a:solidFill>
            </a:endParaRPr>
          </a:p>
          <a:p>
            <a:endParaRPr lang="en-US" dirty="0">
              <a:solidFill>
                <a:schemeClr val="bg1"/>
              </a:solidFill>
            </a:endParaRPr>
          </a:p>
          <a:p>
            <a:endParaRPr lang="en-US" dirty="0">
              <a:solidFill>
                <a:schemeClr val="bg1"/>
              </a:solidFill>
            </a:endParaRPr>
          </a:p>
        </p:txBody>
      </p:sp>
      <p:sp>
        <p:nvSpPr>
          <p:cNvPr id="4" name="Rectangle 3">
            <a:extLst>
              <a:ext uri="{FF2B5EF4-FFF2-40B4-BE49-F238E27FC236}">
                <a16:creationId xmlns:a16="http://schemas.microsoft.com/office/drawing/2014/main" id="{9179C413-06A4-4C0C-90E9-B0348F171666}"/>
              </a:ext>
            </a:extLst>
          </p:cNvPr>
          <p:cNvSpPr/>
          <p:nvPr/>
        </p:nvSpPr>
        <p:spPr>
          <a:xfrm>
            <a:off x="1204331" y="1481672"/>
            <a:ext cx="7010400" cy="1947328"/>
          </a:xfrm>
          <a:prstGeom prst="rect">
            <a:avLst/>
          </a:prstGeom>
        </p:spPr>
        <p:txBody>
          <a:bodyPr wrap="square">
            <a:spAutoFit/>
          </a:bodyPr>
          <a:lstStyle/>
          <a:p>
            <a:r>
              <a:rPr lang="en-US" sz="2400" dirty="0">
                <a:solidFill>
                  <a:schemeClr val="bg1"/>
                </a:solidFill>
              </a:rPr>
              <a:t>74	</a:t>
            </a:r>
            <a:r>
              <a:rPr lang="en-US" sz="2400" dirty="0" err="1">
                <a:solidFill>
                  <a:schemeClr val="bg1"/>
                </a:solidFill>
              </a:rPr>
              <a:t>SYNSTRUTa</a:t>
            </a:r>
            <a:r>
              <a:rPr lang="en-US" sz="2400" dirty="0">
                <a:solidFill>
                  <a:schemeClr val="bg1"/>
                </a:solidFill>
              </a:rPr>
              <a:t>	Sentence syntax similarity, adjacent sentences</a:t>
            </a:r>
          </a:p>
          <a:p>
            <a:r>
              <a:rPr lang="en-US" sz="2400" dirty="0">
                <a:solidFill>
                  <a:schemeClr val="bg1"/>
                </a:solidFill>
              </a:rPr>
              <a:t>75	</a:t>
            </a:r>
            <a:r>
              <a:rPr lang="en-US" sz="2400" dirty="0" err="1">
                <a:solidFill>
                  <a:schemeClr val="bg1"/>
                </a:solidFill>
              </a:rPr>
              <a:t>SYNSTRUTt</a:t>
            </a:r>
            <a:r>
              <a:rPr lang="en-US" sz="2400" dirty="0">
                <a:solidFill>
                  <a:schemeClr val="bg1"/>
                </a:solidFill>
              </a:rPr>
              <a:t>	Sentence syntax similarity, all combinations, across paragraphs</a:t>
            </a:r>
          </a:p>
          <a:p>
            <a:pPr>
              <a:lnSpc>
                <a:spcPct val="107000"/>
              </a:lnSpc>
              <a:spcAft>
                <a:spcPts val="800"/>
              </a:spcAft>
            </a:pPr>
            <a:endParaRPr lang="en-US" sz="2400" dirty="0">
              <a:solidFill>
                <a:schemeClr val="bg1"/>
              </a:solidFill>
              <a:latin typeface="Calibri" panose="020F0502020204030204" pitchFamily="34" charset="0"/>
              <a:ea typeface="DengXian" panose="03000509000000000000" pitchFamily="65" charset="-122"/>
              <a:cs typeface="Times New Roman" panose="02020603050405020304" pitchFamily="18" charset="0"/>
            </a:endParaRPr>
          </a:p>
        </p:txBody>
      </p:sp>
      <p:pic>
        <p:nvPicPr>
          <p:cNvPr id="3" name="Picture 2">
            <a:extLst>
              <a:ext uri="{FF2B5EF4-FFF2-40B4-BE49-F238E27FC236}">
                <a16:creationId xmlns:a16="http://schemas.microsoft.com/office/drawing/2014/main" id="{864EE8D2-52C5-4A9A-9782-BF3D9586DF8C}"/>
              </a:ext>
            </a:extLst>
          </p:cNvPr>
          <p:cNvPicPr>
            <a:picLocks noChangeAspect="1"/>
          </p:cNvPicPr>
          <p:nvPr/>
        </p:nvPicPr>
        <p:blipFill>
          <a:blip r:embed="rId3"/>
          <a:stretch>
            <a:fillRect/>
          </a:stretch>
        </p:blipFill>
        <p:spPr>
          <a:xfrm>
            <a:off x="5257800" y="3340119"/>
            <a:ext cx="2569670" cy="2932516"/>
          </a:xfrm>
          <a:prstGeom prst="rect">
            <a:avLst/>
          </a:prstGeom>
        </p:spPr>
      </p:pic>
      <p:pic>
        <p:nvPicPr>
          <p:cNvPr id="5" name="Picture 4">
            <a:extLst>
              <a:ext uri="{FF2B5EF4-FFF2-40B4-BE49-F238E27FC236}">
                <a16:creationId xmlns:a16="http://schemas.microsoft.com/office/drawing/2014/main" id="{013B7DF7-B7EF-46D9-A4CF-6B8D7D9BF7D3}"/>
              </a:ext>
            </a:extLst>
          </p:cNvPr>
          <p:cNvPicPr>
            <a:picLocks noChangeAspect="1"/>
          </p:cNvPicPr>
          <p:nvPr/>
        </p:nvPicPr>
        <p:blipFill>
          <a:blip r:embed="rId4"/>
          <a:stretch>
            <a:fillRect/>
          </a:stretch>
        </p:blipFill>
        <p:spPr>
          <a:xfrm>
            <a:off x="882880" y="3340119"/>
            <a:ext cx="3987659" cy="2991995"/>
          </a:xfrm>
          <a:prstGeom prst="rect">
            <a:avLst/>
          </a:prstGeom>
        </p:spPr>
      </p:pic>
    </p:spTree>
    <p:extLst>
      <p:ext uri="{BB962C8B-B14F-4D97-AF65-F5344CB8AC3E}">
        <p14:creationId xmlns:p14="http://schemas.microsoft.com/office/powerpoint/2010/main" val="413252369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B3AE27CF-8C61-41DA-AC37-3049E5B71DCE}"/>
              </a:ext>
            </a:extLst>
          </p:cNvPr>
          <p:cNvSpPr txBox="1">
            <a:spLocks/>
          </p:cNvSpPr>
          <p:nvPr/>
        </p:nvSpPr>
        <p:spPr>
          <a:xfrm>
            <a:off x="152400" y="344372"/>
            <a:ext cx="9114262" cy="792161"/>
          </a:xfrm>
          <a:prstGeom prst="rect">
            <a:avLst/>
          </a:prstGeom>
          <a:no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chemeClr val="bg1"/>
                </a:solidFill>
              </a:rPr>
              <a:t>Indices: Referential Cohesion(I)</a:t>
            </a:r>
          </a:p>
          <a:p>
            <a:endParaRPr lang="en-US" dirty="0">
              <a:solidFill>
                <a:schemeClr val="bg1"/>
              </a:solidFill>
            </a:endParaRPr>
          </a:p>
        </p:txBody>
      </p:sp>
      <p:sp>
        <p:nvSpPr>
          <p:cNvPr id="4" name="Rectangle 3">
            <a:extLst>
              <a:ext uri="{FF2B5EF4-FFF2-40B4-BE49-F238E27FC236}">
                <a16:creationId xmlns:a16="http://schemas.microsoft.com/office/drawing/2014/main" id="{9179C413-06A4-4C0C-90E9-B0348F171666}"/>
              </a:ext>
            </a:extLst>
          </p:cNvPr>
          <p:cNvSpPr/>
          <p:nvPr/>
        </p:nvSpPr>
        <p:spPr>
          <a:xfrm>
            <a:off x="609600" y="1447800"/>
            <a:ext cx="8534400" cy="2685992"/>
          </a:xfrm>
          <a:prstGeom prst="rect">
            <a:avLst/>
          </a:prstGeom>
        </p:spPr>
        <p:txBody>
          <a:bodyPr wrap="square">
            <a:spAutoFit/>
          </a:bodyPr>
          <a:lstStyle/>
          <a:p>
            <a:r>
              <a:rPr lang="en-US" sz="2400" dirty="0">
                <a:solidFill>
                  <a:schemeClr val="bg1"/>
                </a:solidFill>
              </a:rPr>
              <a:t>28	CRFNO1	Noun overlap, adjacent sentences</a:t>
            </a:r>
          </a:p>
          <a:p>
            <a:r>
              <a:rPr lang="en-US" sz="2400" dirty="0">
                <a:solidFill>
                  <a:schemeClr val="bg1"/>
                </a:solidFill>
              </a:rPr>
              <a:t>29	CRFAO1	Argument overlap, adjacent sentences</a:t>
            </a:r>
          </a:p>
          <a:p>
            <a:r>
              <a:rPr lang="en-US" sz="2400" dirty="0">
                <a:solidFill>
                  <a:schemeClr val="bg1"/>
                </a:solidFill>
              </a:rPr>
              <a:t>30	CRFSO1	Stem overlap, adjacent sentences</a:t>
            </a:r>
          </a:p>
          <a:p>
            <a:r>
              <a:rPr lang="en-US" sz="2400" dirty="0">
                <a:solidFill>
                  <a:schemeClr val="bg1"/>
                </a:solidFill>
              </a:rPr>
              <a:t>31	</a:t>
            </a:r>
            <a:r>
              <a:rPr lang="en-US" sz="2400" dirty="0" err="1">
                <a:solidFill>
                  <a:schemeClr val="bg1"/>
                </a:solidFill>
              </a:rPr>
              <a:t>CRFNOa</a:t>
            </a:r>
            <a:r>
              <a:rPr lang="en-US" sz="2400" dirty="0">
                <a:solidFill>
                  <a:schemeClr val="bg1"/>
                </a:solidFill>
              </a:rPr>
              <a:t>	Noun overlap, all sentences</a:t>
            </a:r>
          </a:p>
          <a:p>
            <a:r>
              <a:rPr lang="en-US" sz="2400" dirty="0">
                <a:solidFill>
                  <a:schemeClr val="bg1"/>
                </a:solidFill>
              </a:rPr>
              <a:t>32	</a:t>
            </a:r>
            <a:r>
              <a:rPr lang="en-US" sz="2400" dirty="0" err="1">
                <a:solidFill>
                  <a:schemeClr val="bg1"/>
                </a:solidFill>
              </a:rPr>
              <a:t>CRFAOa</a:t>
            </a:r>
            <a:r>
              <a:rPr lang="en-US" sz="2400" dirty="0">
                <a:solidFill>
                  <a:schemeClr val="bg1"/>
                </a:solidFill>
              </a:rPr>
              <a:t>	Argument overlap, all sentences</a:t>
            </a:r>
          </a:p>
          <a:p>
            <a:r>
              <a:rPr lang="en-US" sz="2400" dirty="0">
                <a:solidFill>
                  <a:schemeClr val="bg1"/>
                </a:solidFill>
              </a:rPr>
              <a:t>33	</a:t>
            </a:r>
            <a:r>
              <a:rPr lang="en-US" sz="2400" dirty="0" err="1">
                <a:solidFill>
                  <a:schemeClr val="bg1"/>
                </a:solidFill>
              </a:rPr>
              <a:t>CRFSOa</a:t>
            </a:r>
            <a:r>
              <a:rPr lang="en-US" sz="2400" dirty="0">
                <a:solidFill>
                  <a:schemeClr val="bg1"/>
                </a:solidFill>
              </a:rPr>
              <a:t>	Stem overlap, all sentences</a:t>
            </a:r>
          </a:p>
          <a:p>
            <a:pPr>
              <a:lnSpc>
                <a:spcPct val="107000"/>
              </a:lnSpc>
              <a:spcAft>
                <a:spcPts val="800"/>
              </a:spcAft>
            </a:pPr>
            <a:endParaRPr lang="en-US" sz="2400" dirty="0">
              <a:solidFill>
                <a:schemeClr val="bg1"/>
              </a:solidFill>
              <a:latin typeface="Calibri" panose="020F0502020204030204" pitchFamily="34" charset="0"/>
              <a:ea typeface="DengXian" panose="03000509000000000000" pitchFamily="65" charset="-122"/>
              <a:cs typeface="Times New Roman" panose="02020603050405020304" pitchFamily="18" charset="0"/>
            </a:endParaRPr>
          </a:p>
        </p:txBody>
      </p:sp>
      <p:sp>
        <p:nvSpPr>
          <p:cNvPr id="2" name="TextBox 1">
            <a:extLst>
              <a:ext uri="{FF2B5EF4-FFF2-40B4-BE49-F238E27FC236}">
                <a16:creationId xmlns:a16="http://schemas.microsoft.com/office/drawing/2014/main" id="{08B97CEA-8E7D-4BAC-92CA-329E844826EE}"/>
              </a:ext>
            </a:extLst>
          </p:cNvPr>
          <p:cNvSpPr txBox="1"/>
          <p:nvPr/>
        </p:nvSpPr>
        <p:spPr>
          <a:xfrm>
            <a:off x="762000" y="4435413"/>
            <a:ext cx="7371313" cy="461665"/>
          </a:xfrm>
          <a:prstGeom prst="rect">
            <a:avLst/>
          </a:prstGeom>
          <a:noFill/>
        </p:spPr>
        <p:txBody>
          <a:bodyPr wrap="none" rtlCol="0">
            <a:spAutoFit/>
          </a:bodyPr>
          <a:lstStyle/>
          <a:p>
            <a:r>
              <a:rPr lang="en-US" sz="2400" dirty="0">
                <a:solidFill>
                  <a:srgbClr val="FF0000"/>
                </a:solidFill>
                <a:highlight>
                  <a:srgbClr val="000000"/>
                </a:highlight>
              </a:rPr>
              <a:t>Note: Overlap for each pair of sentences is a binary value.</a:t>
            </a:r>
          </a:p>
        </p:txBody>
      </p:sp>
    </p:spTree>
    <p:extLst>
      <p:ext uri="{BB962C8B-B14F-4D97-AF65-F5344CB8AC3E}">
        <p14:creationId xmlns:p14="http://schemas.microsoft.com/office/powerpoint/2010/main" val="857915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anim calcmode="lin" valueType="num">
                                      <p:cBhvr additive="base">
                                        <p:cTn id="43" dur="500" fill="hold"/>
                                        <p:tgtEl>
                                          <p:spTgt spid="2"/>
                                        </p:tgtEl>
                                        <p:attrNameLst>
                                          <p:attrName>ppt_x</p:attrName>
                                        </p:attrNameLst>
                                      </p:cBhvr>
                                      <p:tavLst>
                                        <p:tav tm="0">
                                          <p:val>
                                            <p:strVal val="#ppt_x"/>
                                          </p:val>
                                        </p:tav>
                                        <p:tav tm="100000">
                                          <p:val>
                                            <p:strVal val="#ppt_x"/>
                                          </p:val>
                                        </p:tav>
                                      </p:tavLst>
                                    </p:anim>
                                    <p:anim calcmode="lin" valueType="num">
                                      <p:cBhvr additive="base">
                                        <p:cTn id="4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4"/>
          <p:cNvSpPr txBox="1">
            <a:spLocks/>
          </p:cNvSpPr>
          <p:nvPr/>
        </p:nvSpPr>
        <p:spPr>
          <a:xfrm>
            <a:off x="62267" y="445625"/>
            <a:ext cx="9144000" cy="1383175"/>
          </a:xfrm>
          <a:prstGeom prst="rect">
            <a:avLst/>
          </a:prstGeom>
          <a:no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3600" b="1" dirty="0">
                <a:solidFill>
                  <a:schemeClr val="bg1"/>
                </a:solidFill>
                <a:latin typeface="Arial" panose="020B0604020202020204" pitchFamily="34" charset="0"/>
                <a:cs typeface="Arial" panose="020B0604020202020204" pitchFamily="34" charset="0"/>
              </a:rPr>
              <a:t>Concepts: </a:t>
            </a:r>
            <a:endParaRPr lang="en-US" sz="3600" b="1" dirty="0">
              <a:solidFill>
                <a:schemeClr val="bg1"/>
              </a:solidFill>
              <a:latin typeface="Arial" panose="020B0604020202020204" pitchFamily="34" charset="0"/>
              <a:cs typeface="Arial" panose="020B0604020202020204" pitchFamily="34" charset="0"/>
            </a:endParaRPr>
          </a:p>
          <a:p>
            <a:r>
              <a:rPr lang="en-US" sz="3600" b="1" dirty="0">
                <a:solidFill>
                  <a:schemeClr val="bg1"/>
                </a:solidFill>
                <a:latin typeface="Arial" panose="020B0604020202020204" pitchFamily="34" charset="0"/>
                <a:cs typeface="Arial" panose="020B0604020202020204" pitchFamily="34" charset="0"/>
              </a:rPr>
              <a:t>A</a:t>
            </a:r>
            <a:r>
              <a:rPr lang="en-US" dirty="0">
                <a:solidFill>
                  <a:schemeClr val="bg1"/>
                </a:solidFill>
              </a:rPr>
              <a:t>djacent versus All sentences</a:t>
            </a:r>
          </a:p>
          <a:p>
            <a:endParaRPr lang="en-US" altLang="en-US" sz="3600" b="1" dirty="0">
              <a:solidFill>
                <a:schemeClr val="bg1"/>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DF4AE178-E823-40B9-A2E7-4DD586AC0A57}"/>
              </a:ext>
            </a:extLst>
          </p:cNvPr>
          <p:cNvSpPr txBox="1"/>
          <p:nvPr/>
        </p:nvSpPr>
        <p:spPr>
          <a:xfrm>
            <a:off x="671867" y="2133600"/>
            <a:ext cx="7924800" cy="3416320"/>
          </a:xfrm>
          <a:prstGeom prst="rect">
            <a:avLst/>
          </a:prstGeom>
          <a:noFill/>
        </p:spPr>
        <p:txBody>
          <a:bodyPr wrap="square" rtlCol="0">
            <a:spAutoFit/>
          </a:bodyPr>
          <a:lstStyle/>
          <a:p>
            <a:r>
              <a:rPr lang="en-US" sz="2400" dirty="0">
                <a:solidFill>
                  <a:schemeClr val="bg1"/>
                </a:solidFill>
              </a:rPr>
              <a:t>Adjacent sentences: successive sentences in a span of text.  </a:t>
            </a:r>
          </a:p>
          <a:p>
            <a:r>
              <a:rPr lang="en-US" sz="2400" dirty="0">
                <a:solidFill>
                  <a:schemeClr val="bg1"/>
                </a:solidFill>
              </a:rPr>
              <a:t>Example:</a:t>
            </a:r>
          </a:p>
          <a:p>
            <a:r>
              <a:rPr lang="en-US" sz="2400" dirty="0">
                <a:solidFill>
                  <a:schemeClr val="bg1"/>
                </a:solidFill>
              </a:rPr>
              <a:t>If a span of text has 4 sentences, then the adjacent sentences would be sentences 1-2, 2-3, and 3-4. </a:t>
            </a:r>
          </a:p>
          <a:p>
            <a:endParaRPr lang="en-US" sz="2400" dirty="0">
              <a:solidFill>
                <a:schemeClr val="bg1"/>
              </a:solidFill>
            </a:endParaRPr>
          </a:p>
          <a:p>
            <a:r>
              <a:rPr lang="en-US" sz="2400" dirty="0">
                <a:solidFill>
                  <a:schemeClr val="bg1"/>
                </a:solidFill>
              </a:rPr>
              <a:t>All sentences: all possible pairs of sentences</a:t>
            </a:r>
          </a:p>
          <a:p>
            <a:r>
              <a:rPr lang="en-US" sz="2400" dirty="0">
                <a:solidFill>
                  <a:schemeClr val="bg1"/>
                </a:solidFill>
              </a:rPr>
              <a:t>Example:</a:t>
            </a:r>
          </a:p>
          <a:p>
            <a:r>
              <a:rPr lang="en-US" sz="2400" dirty="0">
                <a:solidFill>
                  <a:schemeClr val="bg1"/>
                </a:solidFill>
              </a:rPr>
              <a:t>1-2, 2-3, 3-4, 1-3, 1-4, and 2-4.  </a:t>
            </a:r>
          </a:p>
          <a:p>
            <a:endParaRPr lang="en-US" sz="2400" dirty="0">
              <a:solidFill>
                <a:schemeClr val="bg1"/>
              </a:solidFill>
            </a:endParaRPr>
          </a:p>
        </p:txBody>
      </p:sp>
    </p:spTree>
    <p:extLst>
      <p:ext uri="{BB962C8B-B14F-4D97-AF65-F5344CB8AC3E}">
        <p14:creationId xmlns:p14="http://schemas.microsoft.com/office/powerpoint/2010/main" val="263877876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B3AE27CF-8C61-41DA-AC37-3049E5B71DCE}"/>
              </a:ext>
            </a:extLst>
          </p:cNvPr>
          <p:cNvSpPr txBox="1">
            <a:spLocks/>
          </p:cNvSpPr>
          <p:nvPr/>
        </p:nvSpPr>
        <p:spPr>
          <a:xfrm>
            <a:off x="152400" y="344372"/>
            <a:ext cx="9114262" cy="792161"/>
          </a:xfrm>
          <a:prstGeom prst="rect">
            <a:avLst/>
          </a:prstGeom>
          <a:no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chemeClr val="bg1"/>
                </a:solidFill>
              </a:rPr>
              <a:t>Indices: Referential Cohesion(II)</a:t>
            </a:r>
          </a:p>
          <a:p>
            <a:endParaRPr lang="en-US" dirty="0">
              <a:solidFill>
                <a:schemeClr val="bg1"/>
              </a:solidFill>
            </a:endParaRPr>
          </a:p>
        </p:txBody>
      </p:sp>
      <p:sp>
        <p:nvSpPr>
          <p:cNvPr id="2" name="Rectangle 1">
            <a:extLst>
              <a:ext uri="{FF2B5EF4-FFF2-40B4-BE49-F238E27FC236}">
                <a16:creationId xmlns:a16="http://schemas.microsoft.com/office/drawing/2014/main" id="{1ACF97E2-EA95-47A9-BD12-7106344909CF}"/>
              </a:ext>
            </a:extLst>
          </p:cNvPr>
          <p:cNvSpPr/>
          <p:nvPr/>
        </p:nvSpPr>
        <p:spPr>
          <a:xfrm>
            <a:off x="609600" y="1447800"/>
            <a:ext cx="8001000" cy="2255874"/>
          </a:xfrm>
          <a:prstGeom prst="rect">
            <a:avLst/>
          </a:prstGeom>
        </p:spPr>
        <p:txBody>
          <a:bodyPr wrap="square">
            <a:spAutoFit/>
          </a:bodyPr>
          <a:lstStyle/>
          <a:p>
            <a:pPr>
              <a:lnSpc>
                <a:spcPct val="107000"/>
              </a:lnSpc>
              <a:spcAft>
                <a:spcPts val="800"/>
              </a:spcAft>
            </a:pPr>
            <a:r>
              <a:rPr lang="en-US" sz="2400" dirty="0">
                <a:solidFill>
                  <a:schemeClr val="bg1"/>
                </a:solidFill>
                <a:latin typeface="Calibri" panose="020F0502020204030204" pitchFamily="34" charset="0"/>
                <a:ea typeface="DengXian" panose="03000509000000000000" pitchFamily="65" charset="-122"/>
                <a:cs typeface="Times New Roman" panose="02020603050405020304" pitchFamily="18" charset="0"/>
              </a:rPr>
              <a:t>34(35)	CRFCWO1(d)	Content word overlap, adjacent sentences (std)</a:t>
            </a:r>
          </a:p>
          <a:p>
            <a:pPr>
              <a:lnSpc>
                <a:spcPct val="107000"/>
              </a:lnSpc>
              <a:spcAft>
                <a:spcPts val="800"/>
              </a:spcAft>
            </a:pPr>
            <a:r>
              <a:rPr lang="en-US" sz="2400" dirty="0">
                <a:solidFill>
                  <a:schemeClr val="bg1"/>
                </a:solidFill>
                <a:latin typeface="Calibri" panose="020F0502020204030204" pitchFamily="34" charset="0"/>
                <a:ea typeface="DengXian" panose="03000509000000000000" pitchFamily="65" charset="-122"/>
                <a:cs typeface="Times New Roman" panose="02020603050405020304" pitchFamily="18" charset="0"/>
              </a:rPr>
              <a:t>36(37)	</a:t>
            </a:r>
            <a:r>
              <a:rPr lang="en-US" sz="2400" dirty="0" err="1">
                <a:solidFill>
                  <a:schemeClr val="bg1"/>
                </a:solidFill>
                <a:latin typeface="Calibri" panose="020F0502020204030204" pitchFamily="34" charset="0"/>
                <a:ea typeface="DengXian" panose="03000509000000000000" pitchFamily="65" charset="-122"/>
                <a:cs typeface="Times New Roman" panose="02020603050405020304" pitchFamily="18" charset="0"/>
              </a:rPr>
              <a:t>CRFCWOa</a:t>
            </a:r>
            <a:r>
              <a:rPr lang="en-US" sz="2400" dirty="0">
                <a:solidFill>
                  <a:schemeClr val="bg1"/>
                </a:solidFill>
                <a:latin typeface="Calibri" panose="020F0502020204030204" pitchFamily="34" charset="0"/>
                <a:ea typeface="DengXian" panose="03000509000000000000" pitchFamily="65" charset="-122"/>
                <a:cs typeface="Times New Roman" panose="02020603050405020304" pitchFamily="18" charset="0"/>
              </a:rPr>
              <a:t>	Content word overlap, all sentences (std)</a:t>
            </a:r>
          </a:p>
          <a:p>
            <a:pPr>
              <a:lnSpc>
                <a:spcPct val="107000"/>
              </a:lnSpc>
              <a:spcAft>
                <a:spcPts val="800"/>
              </a:spcAft>
            </a:pPr>
            <a:r>
              <a:rPr lang="en-US" sz="2400" dirty="0">
                <a:solidFill>
                  <a:schemeClr val="bg1"/>
                </a:solidFill>
                <a:latin typeface="Calibri" panose="020F0502020204030204" pitchFamily="34" charset="0"/>
                <a:ea typeface="DengXian" panose="03000509000000000000" pitchFamily="65" charset="-122"/>
                <a:cs typeface="Times New Roman" panose="02020603050405020304" pitchFamily="18" charset="0"/>
              </a:rPr>
              <a:t>38(39)	CRFANP1	CREFP1u	Anaphor overlap, adjacent sentences (std)</a:t>
            </a:r>
          </a:p>
        </p:txBody>
      </p:sp>
    </p:spTree>
    <p:extLst>
      <p:ext uri="{BB962C8B-B14F-4D97-AF65-F5344CB8AC3E}">
        <p14:creationId xmlns:p14="http://schemas.microsoft.com/office/powerpoint/2010/main" val="308263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B3AE27CF-8C61-41DA-AC37-3049E5B71DCE}"/>
              </a:ext>
            </a:extLst>
          </p:cNvPr>
          <p:cNvSpPr txBox="1">
            <a:spLocks/>
          </p:cNvSpPr>
          <p:nvPr/>
        </p:nvSpPr>
        <p:spPr>
          <a:xfrm>
            <a:off x="152400" y="344372"/>
            <a:ext cx="9114262" cy="792161"/>
          </a:xfrm>
          <a:prstGeom prst="rect">
            <a:avLst/>
          </a:prstGeom>
          <a:no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chemeClr val="bg1"/>
                </a:solidFill>
              </a:rPr>
              <a:t>Indices: Situation Model</a:t>
            </a:r>
          </a:p>
          <a:p>
            <a:endParaRPr lang="en-US" dirty="0">
              <a:solidFill>
                <a:schemeClr val="bg1"/>
              </a:solidFill>
            </a:endParaRPr>
          </a:p>
          <a:p>
            <a:endParaRPr lang="en-US" dirty="0">
              <a:solidFill>
                <a:schemeClr val="bg1"/>
              </a:solidFill>
            </a:endParaRPr>
          </a:p>
          <a:p>
            <a:endParaRPr lang="en-US" dirty="0">
              <a:solidFill>
                <a:schemeClr val="bg1"/>
              </a:solidFill>
            </a:endParaRPr>
          </a:p>
        </p:txBody>
      </p:sp>
      <p:sp>
        <p:nvSpPr>
          <p:cNvPr id="4" name="Rectangle 3">
            <a:extLst>
              <a:ext uri="{FF2B5EF4-FFF2-40B4-BE49-F238E27FC236}">
                <a16:creationId xmlns:a16="http://schemas.microsoft.com/office/drawing/2014/main" id="{9179C413-06A4-4C0C-90E9-B0348F171666}"/>
              </a:ext>
            </a:extLst>
          </p:cNvPr>
          <p:cNvSpPr/>
          <p:nvPr/>
        </p:nvSpPr>
        <p:spPr>
          <a:xfrm>
            <a:off x="442331" y="1447800"/>
            <a:ext cx="8534400" cy="4163319"/>
          </a:xfrm>
          <a:prstGeom prst="rect">
            <a:avLst/>
          </a:prstGeom>
        </p:spPr>
        <p:txBody>
          <a:bodyPr wrap="square">
            <a:spAutoFit/>
          </a:bodyPr>
          <a:lstStyle/>
          <a:p>
            <a:r>
              <a:rPr lang="en-US" sz="2400" dirty="0">
                <a:solidFill>
                  <a:schemeClr val="bg1"/>
                </a:solidFill>
              </a:rPr>
              <a:t>61	</a:t>
            </a:r>
            <a:r>
              <a:rPr lang="en-US" sz="2400" dirty="0" err="1">
                <a:solidFill>
                  <a:schemeClr val="bg1"/>
                </a:solidFill>
              </a:rPr>
              <a:t>SMCAUSv</a:t>
            </a:r>
            <a:r>
              <a:rPr lang="en-US" sz="2400" dirty="0">
                <a:solidFill>
                  <a:schemeClr val="bg1"/>
                </a:solidFill>
              </a:rPr>
              <a:t>	Causal verb incidence</a:t>
            </a:r>
          </a:p>
          <a:p>
            <a:r>
              <a:rPr lang="en-US" sz="2400" dirty="0">
                <a:solidFill>
                  <a:schemeClr val="bg1"/>
                </a:solidFill>
              </a:rPr>
              <a:t>62	</a:t>
            </a:r>
            <a:r>
              <a:rPr lang="en-US" sz="2400" dirty="0" err="1">
                <a:solidFill>
                  <a:schemeClr val="bg1"/>
                </a:solidFill>
              </a:rPr>
              <a:t>SMCAUSvp</a:t>
            </a:r>
            <a:r>
              <a:rPr lang="en-US" sz="2400" dirty="0">
                <a:solidFill>
                  <a:schemeClr val="bg1"/>
                </a:solidFill>
              </a:rPr>
              <a:t>	Causal verbs and causal particles incidence</a:t>
            </a:r>
          </a:p>
          <a:p>
            <a:r>
              <a:rPr lang="en-US" sz="2400" dirty="0">
                <a:solidFill>
                  <a:schemeClr val="bg1"/>
                </a:solidFill>
              </a:rPr>
              <a:t>63	</a:t>
            </a:r>
            <a:r>
              <a:rPr lang="en-US" sz="2400" dirty="0" err="1">
                <a:solidFill>
                  <a:schemeClr val="bg1"/>
                </a:solidFill>
              </a:rPr>
              <a:t>SMINTEp</a:t>
            </a:r>
            <a:r>
              <a:rPr lang="en-US" sz="2400" dirty="0">
                <a:solidFill>
                  <a:schemeClr val="bg1"/>
                </a:solidFill>
              </a:rPr>
              <a:t>	Intentional verbs incidence</a:t>
            </a:r>
          </a:p>
          <a:p>
            <a:r>
              <a:rPr lang="en-US" sz="2400" dirty="0">
                <a:solidFill>
                  <a:schemeClr val="bg1"/>
                </a:solidFill>
              </a:rPr>
              <a:t>64	</a:t>
            </a:r>
            <a:r>
              <a:rPr lang="en-US" sz="2400" dirty="0" err="1">
                <a:solidFill>
                  <a:schemeClr val="bg1"/>
                </a:solidFill>
              </a:rPr>
              <a:t>SMCAUSr</a:t>
            </a:r>
            <a:r>
              <a:rPr lang="en-US" sz="2400" dirty="0">
                <a:solidFill>
                  <a:schemeClr val="bg1"/>
                </a:solidFill>
              </a:rPr>
              <a:t>	Ratio of casual particles to causal verbs</a:t>
            </a:r>
          </a:p>
          <a:p>
            <a:r>
              <a:rPr lang="en-US" sz="2400" dirty="0">
                <a:solidFill>
                  <a:schemeClr val="bg1"/>
                </a:solidFill>
              </a:rPr>
              <a:t>65	</a:t>
            </a:r>
            <a:r>
              <a:rPr lang="en-US" sz="2400" dirty="0" err="1">
                <a:solidFill>
                  <a:schemeClr val="bg1"/>
                </a:solidFill>
              </a:rPr>
              <a:t>SMINTEr</a:t>
            </a:r>
            <a:r>
              <a:rPr lang="en-US" sz="2400" dirty="0">
                <a:solidFill>
                  <a:schemeClr val="bg1"/>
                </a:solidFill>
              </a:rPr>
              <a:t>	Ratio of intentional particles to intentional verbs</a:t>
            </a:r>
          </a:p>
          <a:p>
            <a:r>
              <a:rPr lang="en-US" sz="2400" dirty="0">
                <a:solidFill>
                  <a:schemeClr val="bg1"/>
                </a:solidFill>
              </a:rPr>
              <a:t>66	</a:t>
            </a:r>
            <a:r>
              <a:rPr lang="en-US" sz="2400" dirty="0" err="1">
                <a:solidFill>
                  <a:schemeClr val="bg1"/>
                </a:solidFill>
              </a:rPr>
              <a:t>SMCAUSlsa</a:t>
            </a:r>
            <a:r>
              <a:rPr lang="en-US" sz="2400" dirty="0">
                <a:solidFill>
                  <a:schemeClr val="bg1"/>
                </a:solidFill>
              </a:rPr>
              <a:t>	LSA verb overlap</a:t>
            </a:r>
          </a:p>
          <a:p>
            <a:r>
              <a:rPr lang="en-US" sz="2400" dirty="0">
                <a:solidFill>
                  <a:schemeClr val="bg1"/>
                </a:solidFill>
              </a:rPr>
              <a:t>67	</a:t>
            </a:r>
            <a:r>
              <a:rPr lang="en-US" sz="2400" dirty="0" err="1">
                <a:solidFill>
                  <a:schemeClr val="bg1"/>
                </a:solidFill>
              </a:rPr>
              <a:t>SMCAUSwn</a:t>
            </a:r>
            <a:r>
              <a:rPr lang="en-US" sz="2400" dirty="0">
                <a:solidFill>
                  <a:schemeClr val="bg1"/>
                </a:solidFill>
              </a:rPr>
              <a:t>	WordNet verb overlap</a:t>
            </a:r>
          </a:p>
          <a:p>
            <a:r>
              <a:rPr lang="en-US" sz="2400" dirty="0">
                <a:solidFill>
                  <a:schemeClr val="bg1"/>
                </a:solidFill>
              </a:rPr>
              <a:t>68	SMTEMP	Temporal cohesion, tense and aspect repetition</a:t>
            </a:r>
          </a:p>
          <a:p>
            <a:pPr>
              <a:lnSpc>
                <a:spcPct val="107000"/>
              </a:lnSpc>
              <a:spcAft>
                <a:spcPts val="800"/>
              </a:spcAft>
            </a:pPr>
            <a:endParaRPr lang="en-US" sz="2400" dirty="0">
              <a:solidFill>
                <a:schemeClr val="bg1"/>
              </a:solidFill>
              <a:latin typeface="Calibri" panose="020F0502020204030204" pitchFamily="34" charset="0"/>
              <a:ea typeface="DengXian"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4058216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 calcmode="lin" valueType="num">
                                      <p:cBhvr additive="base">
                                        <p:cTn id="4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 calcmode="lin" valueType="num">
                                      <p:cBhvr additive="base">
                                        <p:cTn id="49"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B3AE27CF-8C61-41DA-AC37-3049E5B71DCE}"/>
              </a:ext>
            </a:extLst>
          </p:cNvPr>
          <p:cNvSpPr txBox="1">
            <a:spLocks/>
          </p:cNvSpPr>
          <p:nvPr/>
        </p:nvSpPr>
        <p:spPr>
          <a:xfrm>
            <a:off x="152400" y="344372"/>
            <a:ext cx="9114262" cy="792161"/>
          </a:xfrm>
          <a:prstGeom prst="rect">
            <a:avLst/>
          </a:prstGeom>
          <a:no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chemeClr val="bg1"/>
                </a:solidFill>
              </a:rPr>
              <a:t>Indices: LSA</a:t>
            </a:r>
          </a:p>
        </p:txBody>
      </p:sp>
      <p:sp>
        <p:nvSpPr>
          <p:cNvPr id="4" name="Rectangle 3">
            <a:extLst>
              <a:ext uri="{FF2B5EF4-FFF2-40B4-BE49-F238E27FC236}">
                <a16:creationId xmlns:a16="http://schemas.microsoft.com/office/drawing/2014/main" id="{9179C413-06A4-4C0C-90E9-B0348F171666}"/>
              </a:ext>
            </a:extLst>
          </p:cNvPr>
          <p:cNvSpPr/>
          <p:nvPr/>
        </p:nvSpPr>
        <p:spPr>
          <a:xfrm>
            <a:off x="609600" y="1136533"/>
            <a:ext cx="8534400" cy="1947328"/>
          </a:xfrm>
          <a:prstGeom prst="rect">
            <a:avLst/>
          </a:prstGeom>
        </p:spPr>
        <p:txBody>
          <a:bodyPr wrap="square">
            <a:spAutoFit/>
          </a:bodyPr>
          <a:lstStyle/>
          <a:p>
            <a:r>
              <a:rPr lang="en-US" sz="2400" dirty="0">
                <a:solidFill>
                  <a:schemeClr val="bg1"/>
                </a:solidFill>
              </a:rPr>
              <a:t>40	LSASS1(d)	LSA overlap, adjacent sentences(std)</a:t>
            </a:r>
          </a:p>
          <a:p>
            <a:r>
              <a:rPr lang="en-US" sz="2400" dirty="0">
                <a:solidFill>
                  <a:schemeClr val="bg1"/>
                </a:solidFill>
              </a:rPr>
              <a:t>42	</a:t>
            </a:r>
            <a:r>
              <a:rPr lang="en-US" sz="2400" dirty="0" err="1">
                <a:solidFill>
                  <a:schemeClr val="bg1"/>
                </a:solidFill>
              </a:rPr>
              <a:t>LSASSp</a:t>
            </a:r>
            <a:r>
              <a:rPr lang="en-US" sz="2400" dirty="0">
                <a:solidFill>
                  <a:schemeClr val="bg1"/>
                </a:solidFill>
              </a:rPr>
              <a:t>(d)	LSA overlap, all sentences in paragraph(std)</a:t>
            </a:r>
          </a:p>
          <a:p>
            <a:r>
              <a:rPr lang="en-US" sz="2400" dirty="0">
                <a:solidFill>
                  <a:schemeClr val="bg1"/>
                </a:solidFill>
              </a:rPr>
              <a:t>44	LSAPP1(d)	LSA overlap, adjacent paragraphs (std)</a:t>
            </a:r>
          </a:p>
          <a:p>
            <a:r>
              <a:rPr lang="en-US" sz="2400" dirty="0">
                <a:solidFill>
                  <a:schemeClr val="bg1"/>
                </a:solidFill>
              </a:rPr>
              <a:t>46	LSAGN		LSA given/new, sentences (std)</a:t>
            </a:r>
          </a:p>
          <a:p>
            <a:pPr>
              <a:lnSpc>
                <a:spcPct val="107000"/>
              </a:lnSpc>
              <a:spcAft>
                <a:spcPts val="800"/>
              </a:spcAft>
            </a:pPr>
            <a:endParaRPr lang="en-US" sz="2400" dirty="0">
              <a:solidFill>
                <a:schemeClr val="bg1"/>
              </a:solidFill>
              <a:latin typeface="Calibri" panose="020F0502020204030204" pitchFamily="34" charset="0"/>
              <a:ea typeface="DengXian"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2175022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a:solidFill>
            <a:srgbClr val="B3F7EF"/>
          </a:solidFill>
        </p:spPr>
        <p:txBody>
          <a:bodyPr>
            <a:normAutofit/>
          </a:bodyPr>
          <a:lstStyle/>
          <a:p>
            <a:pPr algn="ctr">
              <a:buNone/>
            </a:pPr>
            <a:endParaRPr lang="en-US" sz="3600" dirty="0">
              <a:solidFill>
                <a:srgbClr val="FF0000"/>
              </a:solidFill>
            </a:endParaRPr>
          </a:p>
          <a:p>
            <a:pPr algn="ctr">
              <a:buNone/>
            </a:pPr>
            <a:r>
              <a:rPr lang="en-US" sz="4400" dirty="0"/>
              <a:t>LSA:</a:t>
            </a:r>
          </a:p>
          <a:p>
            <a:pPr algn="ctr">
              <a:buNone/>
            </a:pPr>
            <a:r>
              <a:rPr lang="en-US" sz="4400" dirty="0"/>
              <a:t>Latent Semantic Analysis</a:t>
            </a:r>
          </a:p>
          <a:p>
            <a:pPr algn="ctr">
              <a:buNone/>
            </a:pPr>
            <a:endParaRPr lang="en-US" sz="4400" b="1" dirty="0"/>
          </a:p>
          <a:p>
            <a:pPr algn="ctr">
              <a:buNone/>
            </a:pPr>
            <a:r>
              <a:rPr lang="en-US" sz="4400" b="1" dirty="0">
                <a:solidFill>
                  <a:srgbClr val="FF0000"/>
                </a:solidFill>
              </a:rPr>
              <a:t>Meaning Representation</a:t>
            </a:r>
          </a:p>
          <a:p>
            <a:pPr algn="ctr">
              <a:buNone/>
            </a:pPr>
            <a:endParaRPr lang="en-US" altLang="zh-CN" sz="6600" b="1" dirty="0"/>
          </a:p>
          <a:p>
            <a:pPr algn="ctr">
              <a:buNone/>
            </a:pPr>
            <a:r>
              <a:rPr lang="zh-CN" altLang="en-US" sz="6600" dirty="0"/>
              <a:t>潜在语义分析</a:t>
            </a:r>
            <a:endParaRPr lang="en-US" sz="6600" b="1" dirty="0"/>
          </a:p>
          <a:p>
            <a:pPr algn="ctr">
              <a:buNone/>
            </a:pPr>
            <a:endParaRPr lang="en-US" sz="6600" b="1" dirty="0">
              <a:latin typeface="Arial" pitchFamily="34" charset="0"/>
              <a:cs typeface="Arial" pitchFamily="34" charset="0"/>
            </a:endParaRPr>
          </a:p>
          <a:p>
            <a:pPr>
              <a:buNone/>
            </a:pPr>
            <a:endParaRPr lang="en-US" sz="2000" dirty="0"/>
          </a:p>
          <a:p>
            <a:pPr>
              <a:buNone/>
            </a:pPr>
            <a:endParaRPr lang="en-US" dirty="0">
              <a:solidFill>
                <a:srgbClr val="FF0000"/>
              </a:solidFill>
            </a:endParaRPr>
          </a:p>
          <a:p>
            <a:pPr>
              <a:buNone/>
            </a:pPr>
            <a:endParaRPr lang="en-US" sz="2000" dirty="0">
              <a:latin typeface="Arial" pitchFamily="34" charset="0"/>
              <a:cs typeface="Arial" pitchFamily="34" charset="0"/>
            </a:endParaRPr>
          </a:p>
          <a:p>
            <a:pPr>
              <a:buNone/>
            </a:pPr>
            <a:endParaRPr lang="en-US" sz="2400" dirty="0">
              <a:latin typeface="Arial" pitchFamily="34" charset="0"/>
              <a:cs typeface="Arial" pitchFamily="34" charset="0"/>
            </a:endParaRPr>
          </a:p>
          <a:p>
            <a:pPr>
              <a:buNone/>
            </a:pPr>
            <a:endParaRPr lang="en-US" sz="2400" dirty="0">
              <a:latin typeface="Arial" pitchFamily="34" charset="0"/>
              <a:cs typeface="Arial" pitchFamily="34" charset="0"/>
            </a:endParaRPr>
          </a:p>
          <a:p>
            <a:pPr>
              <a:buNone/>
            </a:pPr>
            <a:endParaRPr lang="en-US" sz="6600" b="1" dirty="0">
              <a:latin typeface="Arial" pitchFamily="34" charset="0"/>
              <a:cs typeface="Arial" pitchFamily="34" charset="0"/>
            </a:endParaRPr>
          </a:p>
          <a:p>
            <a:pPr>
              <a:buNone/>
            </a:pPr>
            <a:endParaRPr lang="en-US" sz="2000" b="1" dirty="0">
              <a:latin typeface="Arial" pitchFamily="34" charset="0"/>
              <a:cs typeface="Arial" pitchFamily="34" charset="0"/>
            </a:endParaRPr>
          </a:p>
        </p:txBody>
      </p:sp>
    </p:spTree>
    <p:extLst>
      <p:ext uri="{BB962C8B-B14F-4D97-AF65-F5344CB8AC3E}">
        <p14:creationId xmlns:p14="http://schemas.microsoft.com/office/powerpoint/2010/main" val="3660056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3058" name="Rectangle 2"/>
          <p:cNvSpPr>
            <a:spLocks noGrp="1" noChangeArrowheads="1"/>
          </p:cNvSpPr>
          <p:nvPr>
            <p:ph type="title"/>
          </p:nvPr>
        </p:nvSpPr>
        <p:spPr/>
        <p:txBody>
          <a:bodyPr/>
          <a:lstStyle/>
          <a:p>
            <a:r>
              <a:rPr lang="tr-TR" altLang="en-US" dirty="0">
                <a:solidFill>
                  <a:schemeClr val="bg1"/>
                </a:solidFill>
              </a:rPr>
              <a:t>Term-Document Frequencies</a:t>
            </a:r>
            <a:endParaRPr lang="en-US" altLang="en-US" dirty="0">
              <a:solidFill>
                <a:schemeClr val="bg1"/>
              </a:solidFill>
            </a:endParaRPr>
          </a:p>
        </p:txBody>
      </p:sp>
      <p:pic>
        <p:nvPicPr>
          <p:cNvPr id="813060" name="Snagit_PPT67D8" descr="PPT67D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2092542"/>
            <a:ext cx="4953000" cy="4619407"/>
          </a:xfrm>
          <a:prstGeom prst="rect">
            <a:avLst/>
          </a:prstGeom>
          <a:noFill/>
          <a:ln>
            <a:noFill/>
          </a:ln>
          <a:effectLst/>
          <a:extLst>
            <a:ext uri="{909E8E84-426E-40DD-AFC4-6F175D3DCCD1}">
              <a14:hiddenFill xmlns:a14="http://schemas.microsoft.com/office/drawing/2010/main">
                <a:gradFill rotWithShape="0">
                  <a:gsLst>
                    <a:gs pos="0">
                      <a:srgbClr val="A50021"/>
                    </a:gs>
                    <a:gs pos="100000">
                      <a:schemeClr val="tx1"/>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91023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2667801-FB4F-4603-B8F2-372158639A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E70195DD-F5CE-4217-9174-D0EE3C35C851}"/>
              </a:ext>
            </a:extLst>
          </p:cNvPr>
          <p:cNvSpPr>
            <a:spLocks noGrp="1"/>
          </p:cNvSpPr>
          <p:nvPr>
            <p:ph type="title"/>
          </p:nvPr>
        </p:nvSpPr>
        <p:spPr>
          <a:xfrm>
            <a:off x="228600" y="304800"/>
            <a:ext cx="8686800" cy="563564"/>
          </a:xfrm>
        </p:spPr>
        <p:txBody>
          <a:bodyPr>
            <a:normAutofit fontScale="90000"/>
          </a:bodyPr>
          <a:lstStyle/>
          <a:p>
            <a:r>
              <a:rPr lang="en-US" sz="3600" dirty="0">
                <a:solidFill>
                  <a:schemeClr val="bg1"/>
                </a:solidFill>
              </a:rPr>
              <a:t>An Exclamation Mark from Nature</a:t>
            </a:r>
          </a:p>
        </p:txBody>
      </p:sp>
      <p:pic>
        <p:nvPicPr>
          <p:cNvPr id="8" name="Content Placeholder 7" descr="A large body of water&#10;&#10;Description generated with very high confidence">
            <a:extLst>
              <a:ext uri="{FF2B5EF4-FFF2-40B4-BE49-F238E27FC236}">
                <a16:creationId xmlns:a16="http://schemas.microsoft.com/office/drawing/2014/main" id="{14917F32-F35C-4944-8646-28E3B0E084E3}"/>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rot="10800000">
            <a:off x="548999" y="1600200"/>
            <a:ext cx="8046001" cy="452596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4" name="Date Placeholder 3">
            <a:extLst>
              <a:ext uri="{FF2B5EF4-FFF2-40B4-BE49-F238E27FC236}">
                <a16:creationId xmlns:a16="http://schemas.microsoft.com/office/drawing/2014/main" id="{DE7A7796-91E3-4D32-8324-35AEB04EF1AB}"/>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C2D0E145-2637-43F8-BEDD-C1588B67FCA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C995DFB-3905-4220-A162-F33FE0603067}"/>
              </a:ext>
            </a:extLst>
          </p:cNvPr>
          <p:cNvSpPr>
            <a:spLocks noGrp="1"/>
          </p:cNvSpPr>
          <p:nvPr>
            <p:ph type="sldNum" sz="quarter" idx="12"/>
          </p:nvPr>
        </p:nvSpPr>
        <p:spPr/>
        <p:txBody>
          <a:bodyPr/>
          <a:lstStyle/>
          <a:p>
            <a:fld id="{B6F15528-21DE-4FAA-801E-634DDDAF4B2B}" type="slidenum">
              <a:rPr lang="en-US" smtClean="0"/>
              <a:pPr/>
              <a:t>6</a:t>
            </a:fld>
            <a:endParaRPr lang="en-US"/>
          </a:p>
        </p:txBody>
      </p:sp>
      <p:sp>
        <p:nvSpPr>
          <p:cNvPr id="7" name="Rectangle 6">
            <a:extLst>
              <a:ext uri="{FF2B5EF4-FFF2-40B4-BE49-F238E27FC236}">
                <a16:creationId xmlns:a16="http://schemas.microsoft.com/office/drawing/2014/main" id="{ABDC803E-629F-4EB6-A208-B91AA9A5C174}"/>
              </a:ext>
            </a:extLst>
          </p:cNvPr>
          <p:cNvSpPr/>
          <p:nvPr/>
        </p:nvSpPr>
        <p:spPr>
          <a:xfrm>
            <a:off x="1051932" y="2022701"/>
            <a:ext cx="3520067" cy="255610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C519B495-CEFC-4E01-BE85-3609434CDA17}"/>
              </a:ext>
            </a:extLst>
          </p:cNvPr>
          <p:cNvSpPr txBox="1"/>
          <p:nvPr/>
        </p:nvSpPr>
        <p:spPr>
          <a:xfrm>
            <a:off x="1371600" y="2177366"/>
            <a:ext cx="3057247" cy="2246769"/>
          </a:xfrm>
          <a:prstGeom prst="rect">
            <a:avLst/>
          </a:prstGeom>
        </p:spPr>
        <p:style>
          <a:lnRef idx="3">
            <a:schemeClr val="lt1"/>
          </a:lnRef>
          <a:fillRef idx="1">
            <a:schemeClr val="dk1"/>
          </a:fillRef>
          <a:effectRef idx="1">
            <a:schemeClr val="dk1"/>
          </a:effectRef>
          <a:fontRef idx="minor">
            <a:schemeClr val="lt1"/>
          </a:fontRef>
        </p:style>
        <p:txBody>
          <a:bodyPr wrap="none" rtlCol="0">
            <a:spAutoFit/>
          </a:bodyPr>
          <a:lstStyle/>
          <a:p>
            <a:r>
              <a:rPr lang="en-US" altLang="zh-TW" sz="2800" dirty="0">
                <a:solidFill>
                  <a:schemeClr val="bg1"/>
                </a:solidFill>
                <a:latin typeface="KaiTi" panose="02010609060101010101" pitchFamily="49" charset="-122"/>
                <a:ea typeface="KaiTi" panose="02010609060101010101" pitchFamily="49" charset="-122"/>
              </a:rPr>
              <a:t>《</a:t>
            </a:r>
            <a:r>
              <a:rPr lang="zh-TW" altLang="en-US" sz="2800" dirty="0">
                <a:solidFill>
                  <a:schemeClr val="bg1"/>
                </a:solidFill>
                <a:latin typeface="KaiTi" panose="02010609060101010101" pitchFamily="49" charset="-122"/>
                <a:ea typeface="KaiTi" panose="02010609060101010101" pitchFamily="49" charset="-122"/>
              </a:rPr>
              <a:t>驚嘆號</a:t>
            </a:r>
            <a:r>
              <a:rPr lang="en-US" altLang="zh-CN" sz="2800" dirty="0">
                <a:solidFill>
                  <a:schemeClr val="bg1"/>
                </a:solidFill>
                <a:latin typeface="KaiTi" panose="02010609060101010101" pitchFamily="49" charset="-122"/>
                <a:ea typeface="KaiTi" panose="02010609060101010101" pitchFamily="49" charset="-122"/>
              </a:rPr>
              <a:t>》</a:t>
            </a:r>
            <a:endParaRPr lang="zh-TW" altLang="en-US" sz="2800" dirty="0">
              <a:solidFill>
                <a:schemeClr val="bg1"/>
              </a:solidFill>
              <a:latin typeface="KaiTi" panose="02010609060101010101" pitchFamily="49" charset="-122"/>
              <a:ea typeface="KaiTi" panose="02010609060101010101" pitchFamily="49" charset="-122"/>
            </a:endParaRPr>
          </a:p>
          <a:p>
            <a:r>
              <a:rPr lang="zh-TW" altLang="en-US" sz="2800" dirty="0">
                <a:solidFill>
                  <a:schemeClr val="bg1"/>
                </a:solidFill>
                <a:latin typeface="KaiTi" panose="02010609060101010101" pitchFamily="49" charset="-122"/>
                <a:ea typeface="KaiTi" panose="02010609060101010101" pitchFamily="49" charset="-122"/>
              </a:rPr>
              <a:t>雲寧似水水如雲，</a:t>
            </a:r>
          </a:p>
          <a:p>
            <a:r>
              <a:rPr lang="zh-TW" altLang="en-US" sz="2800" dirty="0">
                <a:solidFill>
                  <a:schemeClr val="bg1"/>
                </a:solidFill>
                <a:latin typeface="KaiTi" panose="02010609060101010101" pitchFamily="49" charset="-122"/>
                <a:ea typeface="KaiTi" panose="02010609060101010101" pitchFamily="49" charset="-122"/>
              </a:rPr>
              <a:t>長嘆聲來驚世人。</a:t>
            </a:r>
          </a:p>
          <a:p>
            <a:r>
              <a:rPr lang="zh-TW" altLang="en-US" sz="2800" dirty="0">
                <a:solidFill>
                  <a:schemeClr val="bg1"/>
                </a:solidFill>
                <a:latin typeface="KaiTi" panose="02010609060101010101" pitchFamily="49" charset="-122"/>
                <a:ea typeface="KaiTi" panose="02010609060101010101" pitchFamily="49" charset="-122"/>
              </a:rPr>
              <a:t>天地無言任顛倒，</a:t>
            </a:r>
          </a:p>
          <a:p>
            <a:r>
              <a:rPr lang="zh-TW" altLang="en-US" sz="2800" dirty="0">
                <a:solidFill>
                  <a:schemeClr val="bg1"/>
                </a:solidFill>
                <a:latin typeface="KaiTi" panose="02010609060101010101" pitchFamily="49" charset="-122"/>
                <a:ea typeface="KaiTi" panose="02010609060101010101" pitchFamily="49" charset="-122"/>
              </a:rPr>
              <a:t>等閑誰看日西</a:t>
            </a:r>
            <a:r>
              <a:rPr lang="zh-CN" altLang="en-US" sz="2800" dirty="0">
                <a:solidFill>
                  <a:schemeClr val="bg1"/>
                </a:solidFill>
                <a:latin typeface="KaiTi" panose="02010609060101010101" pitchFamily="49" charset="-122"/>
                <a:ea typeface="KaiTi" panose="02010609060101010101" pitchFamily="49" charset="-122"/>
              </a:rPr>
              <a:t>沉。</a:t>
            </a:r>
            <a:endParaRPr lang="en-US" sz="2800" dirty="0">
              <a:solidFill>
                <a:schemeClr val="bg1"/>
              </a:solidFill>
              <a:latin typeface="KaiTi" panose="02010609060101010101" pitchFamily="49" charset="-122"/>
              <a:ea typeface="KaiTi" panose="02010609060101010101" pitchFamily="49" charset="-122"/>
            </a:endParaRPr>
          </a:p>
        </p:txBody>
      </p:sp>
    </p:spTree>
    <p:extLst>
      <p:ext uri="{BB962C8B-B14F-4D97-AF65-F5344CB8AC3E}">
        <p14:creationId xmlns:p14="http://schemas.microsoft.com/office/powerpoint/2010/main" val="77329232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4626" name="Rectangle 2"/>
          <p:cNvSpPr>
            <a:spLocks noGrp="1" noChangeArrowheads="1"/>
          </p:cNvSpPr>
          <p:nvPr>
            <p:ph type="title"/>
          </p:nvPr>
        </p:nvSpPr>
        <p:spPr/>
        <p:txBody>
          <a:bodyPr/>
          <a:lstStyle/>
          <a:p>
            <a:r>
              <a:rPr lang="tr-TR" altLang="en-US" dirty="0">
                <a:solidFill>
                  <a:schemeClr val="bg1"/>
                </a:solidFill>
              </a:rPr>
              <a:t>SVD and Low Rank Approximation</a:t>
            </a:r>
            <a:endParaRPr lang="en-US" altLang="en-US" dirty="0">
              <a:solidFill>
                <a:schemeClr val="bg1"/>
              </a:solidFill>
            </a:endParaRPr>
          </a:p>
        </p:txBody>
      </p:sp>
      <p:sp>
        <p:nvSpPr>
          <p:cNvPr id="794627" name="Rectangle 3"/>
          <p:cNvSpPr>
            <a:spLocks noGrp="1" noChangeArrowheads="1"/>
          </p:cNvSpPr>
          <p:nvPr>
            <p:ph type="body" idx="1"/>
          </p:nvPr>
        </p:nvSpPr>
        <p:spPr/>
        <p:txBody>
          <a:bodyPr/>
          <a:lstStyle/>
          <a:p>
            <a:r>
              <a:rPr lang="tr-TR" altLang="en-US" dirty="0">
                <a:solidFill>
                  <a:schemeClr val="bg1"/>
                </a:solidFill>
              </a:rPr>
              <a:t>Rank-3 approximation </a:t>
            </a:r>
            <a:endParaRPr lang="en-US" altLang="en-US" dirty="0">
              <a:solidFill>
                <a:schemeClr val="bg1"/>
              </a:solidFill>
            </a:endParaRPr>
          </a:p>
        </p:txBody>
      </p:sp>
      <p:pic>
        <p:nvPicPr>
          <p:cNvPr id="794628" name="Snagit_PPT67C4" descr="PPT67C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711450"/>
            <a:ext cx="9144000" cy="3994150"/>
          </a:xfrm>
          <a:prstGeom prst="rect">
            <a:avLst/>
          </a:prstGeom>
          <a:noFill/>
          <a:ln>
            <a:noFill/>
          </a:ln>
          <a:effectLst/>
          <a:extLst>
            <a:ext uri="{909E8E84-426E-40DD-AFC4-6F175D3DCCD1}">
              <a14:hiddenFill xmlns:a14="http://schemas.microsoft.com/office/drawing/2010/main">
                <a:gradFill rotWithShape="0">
                  <a:gsLst>
                    <a:gs pos="0">
                      <a:srgbClr val="A50021"/>
                    </a:gs>
                    <a:gs pos="100000">
                      <a:schemeClr val="tx1"/>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052657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97661" y="280374"/>
            <a:ext cx="8579095"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09763" y="433545"/>
            <a:ext cx="8354890" cy="930447"/>
          </a:xfrm>
        </p:spPr>
        <p:txBody>
          <a:bodyPr vert="horz" lIns="91440" tIns="45720" rIns="91440" bIns="45720" rtlCol="0" anchor="b">
            <a:normAutofit/>
          </a:bodyPr>
          <a:lstStyle/>
          <a:p>
            <a:pPr>
              <a:lnSpc>
                <a:spcPct val="90000"/>
              </a:lnSpc>
            </a:pPr>
            <a:r>
              <a:rPr lang="en-US" sz="4700" dirty="0">
                <a:solidFill>
                  <a:srgbClr val="FFFFFF"/>
                </a:solidFill>
              </a:rPr>
              <a:t>Cosine and Nearest Neighbors</a:t>
            </a:r>
          </a:p>
        </p:txBody>
      </p:sp>
      <p:cxnSp>
        <p:nvCxnSpPr>
          <p:cNvPr id="73" name="Straight Connector 72">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72558" y="1522292"/>
            <a:ext cx="58293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D20F4303-39FC-41E2-B682-CD95B6998A5C}"/>
              </a:ext>
            </a:extLst>
          </p:cNvPr>
          <p:cNvPicPr>
            <a:picLocks noChangeAspect="1"/>
          </p:cNvPicPr>
          <p:nvPr/>
        </p:nvPicPr>
        <p:blipFill>
          <a:blip r:embed="rId2"/>
          <a:stretch>
            <a:fillRect/>
          </a:stretch>
        </p:blipFill>
        <p:spPr>
          <a:xfrm>
            <a:off x="495707" y="2426818"/>
            <a:ext cx="3597873" cy="3997637"/>
          </a:xfrm>
          <a:prstGeom prst="rect">
            <a:avLst/>
          </a:prstGeom>
        </p:spPr>
      </p:pic>
      <p:cxnSp>
        <p:nvCxnSpPr>
          <p:cNvPr id="75" name="Straight Connector 74">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8720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4098" name="Picture 2" descr="https://ss3.bdstatic.com/70cFv8Sh_Q1YnxGkpoWK1HF6hhy/it/u=2265470457,3552273592&amp;fm=26&amp;gp=0.jpg">
            <a:extLst>
              <a:ext uri="{FF2B5EF4-FFF2-40B4-BE49-F238E27FC236}">
                <a16:creationId xmlns:a16="http://schemas.microsoft.com/office/drawing/2014/main" id="{0E3AA26E-7956-4ACB-B46A-FB1131C786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0925" y="2426818"/>
            <a:ext cx="3897696" cy="3997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421542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LSA Example Applications</a:t>
            </a:r>
          </a:p>
        </p:txBody>
      </p:sp>
      <p:sp>
        <p:nvSpPr>
          <p:cNvPr id="3" name="Content Placeholder 2"/>
          <p:cNvSpPr>
            <a:spLocks noGrp="1"/>
          </p:cNvSpPr>
          <p:nvPr>
            <p:ph idx="1"/>
          </p:nvPr>
        </p:nvSpPr>
        <p:spPr/>
        <p:txBody>
          <a:bodyPr>
            <a:normAutofit fontScale="92500" lnSpcReduction="20000"/>
          </a:bodyPr>
          <a:lstStyle/>
          <a:p>
            <a:r>
              <a:rPr lang="en-US" dirty="0">
                <a:solidFill>
                  <a:schemeClr val="bg1"/>
                </a:solidFill>
              </a:rPr>
              <a:t>TOEFL Test</a:t>
            </a:r>
          </a:p>
          <a:p>
            <a:pPr lvl="1"/>
            <a:r>
              <a:rPr lang="en-US" dirty="0">
                <a:solidFill>
                  <a:schemeClr val="bg1"/>
                </a:solidFill>
              </a:rPr>
              <a:t>LSA score: 64.4% correct.</a:t>
            </a:r>
          </a:p>
          <a:p>
            <a:pPr lvl="1"/>
            <a:r>
              <a:rPr lang="en-US" dirty="0">
                <a:solidFill>
                  <a:schemeClr val="bg1"/>
                </a:solidFill>
              </a:rPr>
              <a:t>Student average: 64.5% correct.</a:t>
            </a:r>
          </a:p>
          <a:p>
            <a:r>
              <a:rPr lang="en-US" dirty="0">
                <a:solidFill>
                  <a:schemeClr val="bg1">
                    <a:lumMod val="50000"/>
                  </a:schemeClr>
                </a:solidFill>
              </a:rPr>
              <a:t>Essay Grading</a:t>
            </a:r>
          </a:p>
          <a:p>
            <a:pPr lvl="1"/>
            <a:r>
              <a:rPr lang="en-US" dirty="0">
                <a:solidFill>
                  <a:schemeClr val="bg1">
                    <a:lumMod val="50000"/>
                  </a:schemeClr>
                </a:solidFill>
              </a:rPr>
              <a:t>Two ETS reader: R=0.77</a:t>
            </a:r>
          </a:p>
          <a:p>
            <a:pPr lvl="1"/>
            <a:r>
              <a:rPr lang="en-US" dirty="0">
                <a:solidFill>
                  <a:schemeClr val="bg1">
                    <a:lumMod val="50000"/>
                  </a:schemeClr>
                </a:solidFill>
              </a:rPr>
              <a:t>LSA and reader 1: R=0.68</a:t>
            </a:r>
          </a:p>
          <a:p>
            <a:pPr lvl="1"/>
            <a:r>
              <a:rPr lang="en-US" dirty="0">
                <a:solidFill>
                  <a:schemeClr val="bg1">
                    <a:lumMod val="50000"/>
                  </a:schemeClr>
                </a:solidFill>
              </a:rPr>
              <a:t>LSA and reader 2: R=0.77</a:t>
            </a:r>
          </a:p>
          <a:p>
            <a:r>
              <a:rPr lang="en-US" dirty="0" err="1">
                <a:solidFill>
                  <a:schemeClr val="bg1">
                    <a:lumMod val="50000"/>
                  </a:schemeClr>
                </a:solidFill>
              </a:rPr>
              <a:t>AutoTutor</a:t>
            </a:r>
            <a:r>
              <a:rPr lang="en-US" dirty="0">
                <a:solidFill>
                  <a:schemeClr val="bg1">
                    <a:lumMod val="50000"/>
                  </a:schemeClr>
                </a:solidFill>
              </a:rPr>
              <a:t> Answer Evaluation</a:t>
            </a:r>
          </a:p>
          <a:p>
            <a:pPr lvl="1"/>
            <a:r>
              <a:rPr lang="en-US" dirty="0">
                <a:solidFill>
                  <a:schemeClr val="bg1">
                    <a:lumMod val="50000"/>
                  </a:schemeClr>
                </a:solidFill>
              </a:rPr>
              <a:t>Human judgment: R=0.70</a:t>
            </a:r>
          </a:p>
          <a:p>
            <a:pPr lvl="1"/>
            <a:r>
              <a:rPr lang="en-US" dirty="0">
                <a:solidFill>
                  <a:schemeClr val="bg1">
                    <a:lumMod val="50000"/>
                  </a:schemeClr>
                </a:solidFill>
              </a:rPr>
              <a:t>LSA + </a:t>
            </a:r>
            <a:r>
              <a:rPr lang="en-US" dirty="0" err="1">
                <a:solidFill>
                  <a:schemeClr val="bg1">
                    <a:lumMod val="50000"/>
                  </a:schemeClr>
                </a:solidFill>
              </a:rPr>
              <a:t>RegEx</a:t>
            </a:r>
            <a:r>
              <a:rPr lang="en-US" dirty="0">
                <a:solidFill>
                  <a:schemeClr val="bg1">
                    <a:lumMod val="50000"/>
                  </a:schemeClr>
                </a:solidFill>
              </a:rPr>
              <a:t>: R=0.67</a:t>
            </a:r>
          </a:p>
          <a:p>
            <a:endParaRPr lang="en-US" dirty="0">
              <a:solidFill>
                <a:schemeClr val="bg1"/>
              </a:solidFill>
            </a:endParaRPr>
          </a:p>
        </p:txBody>
      </p:sp>
    </p:spTree>
    <p:extLst>
      <p:ext uri="{BB962C8B-B14F-4D97-AF65-F5344CB8AC3E}">
        <p14:creationId xmlns:p14="http://schemas.microsoft.com/office/powerpoint/2010/main" val="337531212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4"/>
          <p:cNvSpPr txBox="1">
            <a:spLocks/>
          </p:cNvSpPr>
          <p:nvPr/>
        </p:nvSpPr>
        <p:spPr>
          <a:xfrm>
            <a:off x="61568" y="381000"/>
            <a:ext cx="9114262" cy="792161"/>
          </a:xfrm>
          <a:prstGeom prst="rect">
            <a:avLst/>
          </a:prstGeom>
          <a:no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3600" b="1" dirty="0">
                <a:solidFill>
                  <a:schemeClr val="bg1"/>
                </a:solidFill>
                <a:latin typeface="Arial" panose="020B0604020202020204" pitchFamily="34" charset="0"/>
                <a:cs typeface="Arial" panose="020B0604020202020204" pitchFamily="34" charset="0"/>
              </a:rPr>
              <a:t>Meanings are Different in Different Spaces</a:t>
            </a:r>
          </a:p>
        </p:txBody>
      </p:sp>
      <p:graphicFrame>
        <p:nvGraphicFramePr>
          <p:cNvPr id="5" name="Table 4">
            <a:extLst>
              <a:ext uri="{FF2B5EF4-FFF2-40B4-BE49-F238E27FC236}">
                <a16:creationId xmlns:a16="http://schemas.microsoft.com/office/drawing/2014/main" id="{E42E28A5-3F9B-445D-A801-2E00FF487A56}"/>
              </a:ext>
            </a:extLst>
          </p:cNvPr>
          <p:cNvGraphicFramePr>
            <a:graphicFrameLocks noGrp="1"/>
          </p:cNvGraphicFramePr>
          <p:nvPr>
            <p:extLst/>
          </p:nvPr>
        </p:nvGraphicFramePr>
        <p:xfrm>
          <a:off x="912812" y="1675930"/>
          <a:ext cx="7315200" cy="4065302"/>
        </p:xfrm>
        <a:graphic>
          <a:graphicData uri="http://schemas.openxmlformats.org/drawingml/2006/table">
            <a:tbl>
              <a:tblPr firstRow="1" lastRow="1" lastCol="1" bandRow="1" bandCol="1">
                <a:tableStyleId>{5C22544A-7EE6-4342-B048-85BDC9FD1C3A}</a:tableStyleId>
              </a:tblPr>
              <a:tblGrid>
                <a:gridCol w="1400492">
                  <a:extLst>
                    <a:ext uri="{9D8B030D-6E8A-4147-A177-3AD203B41FA5}">
                      <a16:colId xmlns:a16="http://schemas.microsoft.com/office/drawing/2014/main" val="2333408795"/>
                    </a:ext>
                  </a:extLst>
                </a:gridCol>
                <a:gridCol w="1098424">
                  <a:extLst>
                    <a:ext uri="{9D8B030D-6E8A-4147-A177-3AD203B41FA5}">
                      <a16:colId xmlns:a16="http://schemas.microsoft.com/office/drawing/2014/main" val="2958391984"/>
                    </a:ext>
                  </a:extLst>
                </a:gridCol>
                <a:gridCol w="929083">
                  <a:extLst>
                    <a:ext uri="{9D8B030D-6E8A-4147-A177-3AD203B41FA5}">
                      <a16:colId xmlns:a16="http://schemas.microsoft.com/office/drawing/2014/main" val="3136645006"/>
                    </a:ext>
                  </a:extLst>
                </a:gridCol>
                <a:gridCol w="3887201">
                  <a:extLst>
                    <a:ext uri="{9D8B030D-6E8A-4147-A177-3AD203B41FA5}">
                      <a16:colId xmlns:a16="http://schemas.microsoft.com/office/drawing/2014/main" val="477035475"/>
                    </a:ext>
                  </a:extLst>
                </a:gridCol>
              </a:tblGrid>
              <a:tr h="735430">
                <a:tc>
                  <a:txBody>
                    <a:bodyPr/>
                    <a:lstStyle/>
                    <a:p>
                      <a:pPr marL="0" marR="0" indent="0" algn="ctr">
                        <a:spcBef>
                          <a:spcPts val="0"/>
                        </a:spcBef>
                        <a:spcAft>
                          <a:spcPts val="0"/>
                        </a:spcAft>
                      </a:pPr>
                      <a:r>
                        <a:rPr lang="en-US" sz="2800" dirty="0">
                          <a:solidFill>
                            <a:schemeClr val="bg1"/>
                          </a:solidFill>
                          <a:effectLst/>
                        </a:rPr>
                        <a:t>Corpus</a:t>
                      </a:r>
                      <a:endParaRPr lang="en-US" sz="2800" dirty="0">
                        <a:solidFill>
                          <a:schemeClr val="bg1"/>
                        </a:solidFill>
                        <a:effectLst/>
                        <a:latin typeface="Times New Roman" panose="02020603050405020304" pitchFamily="18" charset="0"/>
                        <a:ea typeface="SimSun" panose="02010600030101010101" pitchFamily="2" charset="-122"/>
                      </a:endParaRPr>
                    </a:p>
                  </a:txBody>
                  <a:tcPr marL="68580" marR="68580" marT="0" marB="0" anchor="ctr">
                    <a:solidFill>
                      <a:schemeClr val="tx1"/>
                    </a:solidFill>
                  </a:tcPr>
                </a:tc>
                <a:tc>
                  <a:txBody>
                    <a:bodyPr/>
                    <a:lstStyle/>
                    <a:p>
                      <a:pPr marL="0" marR="0" indent="0" algn="ctr">
                        <a:spcBef>
                          <a:spcPts val="0"/>
                        </a:spcBef>
                        <a:spcAft>
                          <a:spcPts val="0"/>
                        </a:spcAft>
                      </a:pPr>
                      <a:r>
                        <a:rPr lang="en-US" sz="2800" dirty="0">
                          <a:solidFill>
                            <a:schemeClr val="bg1"/>
                          </a:solidFill>
                          <a:effectLst/>
                        </a:rPr>
                        <a:t>Docs</a:t>
                      </a:r>
                      <a:endParaRPr lang="en-US" sz="2800" dirty="0">
                        <a:solidFill>
                          <a:schemeClr val="bg1"/>
                        </a:solidFill>
                        <a:effectLst/>
                        <a:latin typeface="Times New Roman" panose="02020603050405020304" pitchFamily="18" charset="0"/>
                        <a:ea typeface="SimSun" panose="02010600030101010101" pitchFamily="2" charset="-122"/>
                      </a:endParaRPr>
                    </a:p>
                  </a:txBody>
                  <a:tcPr marL="68580" marR="68580" marT="0" marB="0" anchor="ctr">
                    <a:solidFill>
                      <a:schemeClr val="tx1"/>
                    </a:solidFill>
                  </a:tcPr>
                </a:tc>
                <a:tc>
                  <a:txBody>
                    <a:bodyPr/>
                    <a:lstStyle/>
                    <a:p>
                      <a:pPr marL="0" marR="0" indent="0" algn="ctr">
                        <a:spcBef>
                          <a:spcPts val="0"/>
                        </a:spcBef>
                        <a:spcAft>
                          <a:spcPts val="0"/>
                        </a:spcAft>
                      </a:pPr>
                      <a:r>
                        <a:rPr lang="en-US" sz="2800" dirty="0">
                          <a:solidFill>
                            <a:schemeClr val="bg1"/>
                          </a:solidFill>
                          <a:effectLst/>
                        </a:rPr>
                        <a:t>Dim</a:t>
                      </a:r>
                      <a:endParaRPr lang="en-US" sz="2800" dirty="0">
                        <a:solidFill>
                          <a:schemeClr val="bg1"/>
                        </a:solidFill>
                        <a:effectLst/>
                        <a:latin typeface="Times New Roman" panose="02020603050405020304" pitchFamily="18" charset="0"/>
                        <a:ea typeface="SimSun" panose="02010600030101010101" pitchFamily="2" charset="-122"/>
                      </a:endParaRPr>
                    </a:p>
                  </a:txBody>
                  <a:tcPr marL="68580" marR="68580" marT="0" marB="0" anchor="ctr">
                    <a:solidFill>
                      <a:schemeClr val="tx1"/>
                    </a:solidFill>
                  </a:tcPr>
                </a:tc>
                <a:tc>
                  <a:txBody>
                    <a:bodyPr/>
                    <a:lstStyle/>
                    <a:p>
                      <a:pPr marL="0" marR="0" indent="0" algn="ctr">
                        <a:spcBef>
                          <a:spcPts val="0"/>
                        </a:spcBef>
                        <a:spcAft>
                          <a:spcPts val="0"/>
                        </a:spcAft>
                      </a:pPr>
                      <a:r>
                        <a:rPr lang="en-US" sz="2800" dirty="0">
                          <a:solidFill>
                            <a:schemeClr val="bg1"/>
                          </a:solidFill>
                          <a:effectLst/>
                        </a:rPr>
                        <a:t>Nearest Neighbors</a:t>
                      </a:r>
                      <a:endParaRPr lang="en-US" sz="2800" dirty="0">
                        <a:solidFill>
                          <a:schemeClr val="bg1"/>
                        </a:solidFill>
                        <a:effectLst/>
                        <a:latin typeface="Times New Roman" panose="02020603050405020304" pitchFamily="18" charset="0"/>
                        <a:ea typeface="SimSun" panose="02010600030101010101" pitchFamily="2" charset="-122"/>
                      </a:endParaRPr>
                    </a:p>
                  </a:txBody>
                  <a:tcPr marL="68580" marR="68580" marT="0" marB="0" anchor="ctr">
                    <a:solidFill>
                      <a:schemeClr val="tx1"/>
                    </a:solidFill>
                  </a:tcPr>
                </a:tc>
                <a:extLst>
                  <a:ext uri="{0D108BD9-81ED-4DB2-BD59-A6C34878D82A}">
                    <a16:rowId xmlns:a16="http://schemas.microsoft.com/office/drawing/2014/main" val="48361604"/>
                  </a:ext>
                </a:extLst>
              </a:tr>
              <a:tr h="1024856">
                <a:tc>
                  <a:txBody>
                    <a:bodyPr/>
                    <a:lstStyle/>
                    <a:p>
                      <a:pPr marL="0" marR="0" indent="0" algn="ctr">
                        <a:spcBef>
                          <a:spcPts val="0"/>
                        </a:spcBef>
                        <a:spcAft>
                          <a:spcPts val="0"/>
                        </a:spcAft>
                      </a:pPr>
                      <a:r>
                        <a:rPr lang="en-US" sz="2800" dirty="0">
                          <a:solidFill>
                            <a:schemeClr val="bg1"/>
                          </a:solidFill>
                          <a:effectLst/>
                        </a:rPr>
                        <a:t>Physics</a:t>
                      </a:r>
                      <a:endParaRPr lang="en-US" sz="2800" dirty="0">
                        <a:solidFill>
                          <a:schemeClr val="bg1"/>
                        </a:solidFill>
                        <a:effectLst/>
                        <a:latin typeface="Times New Roman" panose="02020603050405020304" pitchFamily="18" charset="0"/>
                        <a:ea typeface="SimSun" panose="02010600030101010101" pitchFamily="2" charset="-122"/>
                      </a:endParaRPr>
                    </a:p>
                  </a:txBody>
                  <a:tcPr marL="68580" marR="68580" marT="0" marB="0" anchor="ctr">
                    <a:solidFill>
                      <a:schemeClr val="tx1"/>
                    </a:solidFill>
                  </a:tcPr>
                </a:tc>
                <a:tc>
                  <a:txBody>
                    <a:bodyPr/>
                    <a:lstStyle/>
                    <a:p>
                      <a:pPr marL="0" marR="0" indent="0" algn="ctr">
                        <a:spcBef>
                          <a:spcPts val="0"/>
                        </a:spcBef>
                        <a:spcAft>
                          <a:spcPts val="0"/>
                        </a:spcAft>
                      </a:pPr>
                      <a:r>
                        <a:rPr lang="en-US" sz="2800">
                          <a:solidFill>
                            <a:schemeClr val="bg1"/>
                          </a:solidFill>
                          <a:effectLst/>
                        </a:rPr>
                        <a:t>4000</a:t>
                      </a:r>
                      <a:endParaRPr lang="en-US" sz="2800">
                        <a:solidFill>
                          <a:schemeClr val="bg1"/>
                        </a:solidFill>
                        <a:effectLst/>
                        <a:latin typeface="Times New Roman" panose="02020603050405020304" pitchFamily="18" charset="0"/>
                        <a:ea typeface="SimSun" panose="02010600030101010101" pitchFamily="2" charset="-122"/>
                      </a:endParaRPr>
                    </a:p>
                  </a:txBody>
                  <a:tcPr marL="68580" marR="68580" marT="0" marB="0" anchor="ctr">
                    <a:solidFill>
                      <a:schemeClr val="tx1"/>
                    </a:solidFill>
                  </a:tcPr>
                </a:tc>
                <a:tc>
                  <a:txBody>
                    <a:bodyPr/>
                    <a:lstStyle/>
                    <a:p>
                      <a:pPr marL="0" marR="0" indent="0" algn="ctr">
                        <a:spcBef>
                          <a:spcPts val="0"/>
                        </a:spcBef>
                        <a:spcAft>
                          <a:spcPts val="0"/>
                        </a:spcAft>
                      </a:pPr>
                      <a:r>
                        <a:rPr lang="en-US" sz="2800">
                          <a:solidFill>
                            <a:schemeClr val="bg1"/>
                          </a:solidFill>
                          <a:effectLst/>
                        </a:rPr>
                        <a:t>17</a:t>
                      </a:r>
                      <a:endParaRPr lang="en-US" sz="2800">
                        <a:solidFill>
                          <a:schemeClr val="bg1"/>
                        </a:solidFill>
                        <a:effectLst/>
                        <a:latin typeface="Times New Roman" panose="02020603050405020304" pitchFamily="18" charset="0"/>
                        <a:ea typeface="SimSun" panose="02010600030101010101" pitchFamily="2" charset="-122"/>
                      </a:endParaRPr>
                    </a:p>
                  </a:txBody>
                  <a:tcPr marL="68580" marR="68580" marT="0" marB="0" anchor="ctr">
                    <a:solidFill>
                      <a:schemeClr val="tx1"/>
                    </a:solidFill>
                  </a:tcPr>
                </a:tc>
                <a:tc>
                  <a:txBody>
                    <a:bodyPr/>
                    <a:lstStyle/>
                    <a:p>
                      <a:pPr marL="0" marR="0" indent="0" algn="l">
                        <a:spcBef>
                          <a:spcPts val="0"/>
                        </a:spcBef>
                        <a:spcAft>
                          <a:spcPts val="0"/>
                        </a:spcAft>
                      </a:pPr>
                      <a:r>
                        <a:rPr lang="en-US" sz="2800" dirty="0">
                          <a:solidFill>
                            <a:schemeClr val="bg1"/>
                          </a:solidFill>
                          <a:effectLst/>
                        </a:rPr>
                        <a:t>exert, act, pull, experience, push </a:t>
                      </a:r>
                      <a:endParaRPr lang="en-US" sz="2800" dirty="0">
                        <a:solidFill>
                          <a:schemeClr val="bg1"/>
                        </a:solidFill>
                        <a:effectLst/>
                        <a:latin typeface="Times New Roman" panose="02020603050405020304" pitchFamily="18" charset="0"/>
                        <a:ea typeface="SimSun" panose="02010600030101010101" pitchFamily="2" charset="-122"/>
                      </a:endParaRPr>
                    </a:p>
                  </a:txBody>
                  <a:tcPr marL="68580" marR="68580" marT="0" marB="0" anchor="ctr">
                    <a:solidFill>
                      <a:schemeClr val="tx1"/>
                    </a:solidFill>
                  </a:tcPr>
                </a:tc>
                <a:extLst>
                  <a:ext uri="{0D108BD9-81ED-4DB2-BD59-A6C34878D82A}">
                    <a16:rowId xmlns:a16="http://schemas.microsoft.com/office/drawing/2014/main" val="4148377969"/>
                  </a:ext>
                </a:extLst>
              </a:tr>
              <a:tr h="1024856">
                <a:tc>
                  <a:txBody>
                    <a:bodyPr/>
                    <a:lstStyle/>
                    <a:p>
                      <a:pPr marL="0" marR="0" indent="0" algn="ctr">
                        <a:spcBef>
                          <a:spcPts val="0"/>
                        </a:spcBef>
                        <a:spcAft>
                          <a:spcPts val="0"/>
                        </a:spcAft>
                      </a:pPr>
                      <a:r>
                        <a:rPr lang="en-US" sz="2800">
                          <a:solidFill>
                            <a:schemeClr val="bg1"/>
                          </a:solidFill>
                          <a:effectLst/>
                        </a:rPr>
                        <a:t>Random</a:t>
                      </a:r>
                      <a:endParaRPr lang="en-US" sz="2800">
                        <a:solidFill>
                          <a:schemeClr val="bg1"/>
                        </a:solidFill>
                        <a:effectLst/>
                        <a:latin typeface="Times New Roman" panose="02020603050405020304" pitchFamily="18" charset="0"/>
                        <a:ea typeface="SimSun" panose="02010600030101010101" pitchFamily="2" charset="-122"/>
                      </a:endParaRPr>
                    </a:p>
                  </a:txBody>
                  <a:tcPr marL="68580" marR="68580" marT="0" marB="0" anchor="ctr">
                    <a:solidFill>
                      <a:schemeClr val="tx1"/>
                    </a:solidFill>
                  </a:tcPr>
                </a:tc>
                <a:tc>
                  <a:txBody>
                    <a:bodyPr/>
                    <a:lstStyle/>
                    <a:p>
                      <a:pPr marL="0" marR="0" indent="0" algn="ctr">
                        <a:spcBef>
                          <a:spcPts val="0"/>
                        </a:spcBef>
                        <a:spcAft>
                          <a:spcPts val="0"/>
                        </a:spcAft>
                      </a:pPr>
                      <a:r>
                        <a:rPr lang="en-US" sz="2800">
                          <a:solidFill>
                            <a:schemeClr val="bg1"/>
                          </a:solidFill>
                          <a:effectLst/>
                        </a:rPr>
                        <a:t>4000</a:t>
                      </a:r>
                      <a:endParaRPr lang="en-US" sz="2800">
                        <a:solidFill>
                          <a:schemeClr val="bg1"/>
                        </a:solidFill>
                        <a:effectLst/>
                        <a:latin typeface="Times New Roman" panose="02020603050405020304" pitchFamily="18" charset="0"/>
                        <a:ea typeface="SimSun" panose="02010600030101010101" pitchFamily="2" charset="-122"/>
                      </a:endParaRPr>
                    </a:p>
                  </a:txBody>
                  <a:tcPr marL="68580" marR="68580" marT="0" marB="0" anchor="ctr">
                    <a:solidFill>
                      <a:schemeClr val="tx1"/>
                    </a:solidFill>
                  </a:tcPr>
                </a:tc>
                <a:tc>
                  <a:txBody>
                    <a:bodyPr/>
                    <a:lstStyle/>
                    <a:p>
                      <a:pPr marL="0" marR="0" indent="0" algn="ctr">
                        <a:spcBef>
                          <a:spcPts val="0"/>
                        </a:spcBef>
                        <a:spcAft>
                          <a:spcPts val="0"/>
                        </a:spcAft>
                      </a:pPr>
                      <a:r>
                        <a:rPr lang="en-US" sz="2800">
                          <a:solidFill>
                            <a:schemeClr val="bg1"/>
                          </a:solidFill>
                          <a:effectLst/>
                        </a:rPr>
                        <a:t>17</a:t>
                      </a:r>
                      <a:endParaRPr lang="en-US" sz="2800">
                        <a:solidFill>
                          <a:schemeClr val="bg1"/>
                        </a:solidFill>
                        <a:effectLst/>
                        <a:latin typeface="Times New Roman" panose="02020603050405020304" pitchFamily="18" charset="0"/>
                        <a:ea typeface="SimSun" panose="02010600030101010101" pitchFamily="2" charset="-122"/>
                      </a:endParaRPr>
                    </a:p>
                  </a:txBody>
                  <a:tcPr marL="68580" marR="68580" marT="0" marB="0" anchor="ctr">
                    <a:solidFill>
                      <a:schemeClr val="tx1"/>
                    </a:solidFill>
                  </a:tcPr>
                </a:tc>
                <a:tc>
                  <a:txBody>
                    <a:bodyPr/>
                    <a:lstStyle/>
                    <a:p>
                      <a:pPr marL="0" marR="0" indent="0" algn="l">
                        <a:spcBef>
                          <a:spcPts val="0"/>
                        </a:spcBef>
                        <a:spcAft>
                          <a:spcPts val="0"/>
                        </a:spcAft>
                      </a:pPr>
                      <a:r>
                        <a:rPr lang="en-US" sz="2800" dirty="0">
                          <a:solidFill>
                            <a:schemeClr val="bg1"/>
                          </a:solidFill>
                          <a:effectLst/>
                        </a:rPr>
                        <a:t>belligerent, offensive, gun, command, patrol</a:t>
                      </a:r>
                      <a:endParaRPr lang="en-US" sz="2800" dirty="0">
                        <a:solidFill>
                          <a:schemeClr val="bg1"/>
                        </a:solidFill>
                        <a:effectLst/>
                        <a:latin typeface="Times New Roman" panose="02020603050405020304" pitchFamily="18" charset="0"/>
                        <a:ea typeface="SimSun" panose="02010600030101010101" pitchFamily="2" charset="-122"/>
                      </a:endParaRPr>
                    </a:p>
                  </a:txBody>
                  <a:tcPr marL="68580" marR="68580" marT="0" marB="0" anchor="ctr">
                    <a:solidFill>
                      <a:schemeClr val="tx1"/>
                    </a:solidFill>
                  </a:tcPr>
                </a:tc>
                <a:extLst>
                  <a:ext uri="{0D108BD9-81ED-4DB2-BD59-A6C34878D82A}">
                    <a16:rowId xmlns:a16="http://schemas.microsoft.com/office/drawing/2014/main" val="703034518"/>
                  </a:ext>
                </a:extLst>
              </a:tr>
              <a:tr h="1024856">
                <a:tc>
                  <a:txBody>
                    <a:bodyPr/>
                    <a:lstStyle/>
                    <a:p>
                      <a:pPr marL="0" marR="0" indent="0" algn="ctr">
                        <a:spcBef>
                          <a:spcPts val="0"/>
                        </a:spcBef>
                        <a:spcAft>
                          <a:spcPts val="0"/>
                        </a:spcAft>
                      </a:pPr>
                      <a:r>
                        <a:rPr lang="en-US" sz="2800">
                          <a:solidFill>
                            <a:schemeClr val="bg1"/>
                          </a:solidFill>
                          <a:effectLst/>
                        </a:rPr>
                        <a:t>TASA</a:t>
                      </a:r>
                      <a:endParaRPr lang="en-US" sz="2800">
                        <a:solidFill>
                          <a:schemeClr val="bg1"/>
                        </a:solidFill>
                        <a:effectLst/>
                        <a:latin typeface="Times New Roman" panose="02020603050405020304" pitchFamily="18" charset="0"/>
                        <a:ea typeface="SimSun" panose="02010600030101010101" pitchFamily="2" charset="-122"/>
                      </a:endParaRPr>
                    </a:p>
                  </a:txBody>
                  <a:tcPr marL="68580" marR="68580" marT="0" marB="0" anchor="ctr">
                    <a:solidFill>
                      <a:schemeClr val="tx1"/>
                    </a:solidFill>
                  </a:tcPr>
                </a:tc>
                <a:tc>
                  <a:txBody>
                    <a:bodyPr/>
                    <a:lstStyle/>
                    <a:p>
                      <a:pPr marL="0" marR="0" indent="0" algn="ctr">
                        <a:spcBef>
                          <a:spcPts val="0"/>
                        </a:spcBef>
                        <a:spcAft>
                          <a:spcPts val="0"/>
                        </a:spcAft>
                      </a:pPr>
                      <a:r>
                        <a:rPr lang="en-US" sz="2800">
                          <a:solidFill>
                            <a:schemeClr val="bg1"/>
                          </a:solidFill>
                          <a:effectLst/>
                        </a:rPr>
                        <a:t>37651</a:t>
                      </a:r>
                      <a:endParaRPr lang="en-US" sz="2800">
                        <a:solidFill>
                          <a:schemeClr val="bg1"/>
                        </a:solidFill>
                        <a:effectLst/>
                        <a:latin typeface="Times New Roman" panose="02020603050405020304" pitchFamily="18" charset="0"/>
                        <a:ea typeface="SimSun" panose="02010600030101010101" pitchFamily="2" charset="-122"/>
                      </a:endParaRPr>
                    </a:p>
                  </a:txBody>
                  <a:tcPr marL="68580" marR="68580" marT="0" marB="0" anchor="ctr">
                    <a:solidFill>
                      <a:schemeClr val="tx1"/>
                    </a:solidFill>
                  </a:tcPr>
                </a:tc>
                <a:tc>
                  <a:txBody>
                    <a:bodyPr/>
                    <a:lstStyle/>
                    <a:p>
                      <a:pPr marL="0" marR="0" indent="0" algn="ctr">
                        <a:spcBef>
                          <a:spcPts val="0"/>
                        </a:spcBef>
                        <a:spcAft>
                          <a:spcPts val="0"/>
                        </a:spcAft>
                      </a:pPr>
                      <a:r>
                        <a:rPr lang="en-US" sz="2800">
                          <a:solidFill>
                            <a:schemeClr val="bg1"/>
                          </a:solidFill>
                          <a:effectLst/>
                        </a:rPr>
                        <a:t>300</a:t>
                      </a:r>
                      <a:endParaRPr lang="en-US" sz="2800">
                        <a:solidFill>
                          <a:schemeClr val="bg1"/>
                        </a:solidFill>
                        <a:effectLst/>
                        <a:latin typeface="Times New Roman" panose="02020603050405020304" pitchFamily="18" charset="0"/>
                        <a:ea typeface="SimSun" panose="02010600030101010101" pitchFamily="2" charset="-122"/>
                      </a:endParaRPr>
                    </a:p>
                  </a:txBody>
                  <a:tcPr marL="68580" marR="68580" marT="0" marB="0" anchor="ctr">
                    <a:solidFill>
                      <a:schemeClr val="tx1"/>
                    </a:solidFill>
                  </a:tcPr>
                </a:tc>
                <a:tc>
                  <a:txBody>
                    <a:bodyPr/>
                    <a:lstStyle/>
                    <a:p>
                      <a:pPr marL="0" marR="0" indent="0" algn="l">
                        <a:spcBef>
                          <a:spcPts val="0"/>
                        </a:spcBef>
                        <a:spcAft>
                          <a:spcPts val="0"/>
                        </a:spcAft>
                      </a:pPr>
                      <a:r>
                        <a:rPr lang="en-US" sz="2800" dirty="0">
                          <a:solidFill>
                            <a:schemeClr val="bg1"/>
                          </a:solidFill>
                          <a:effectLst/>
                        </a:rPr>
                        <a:t>unbalanced, exert, centripetal, turntable, Newton</a:t>
                      </a:r>
                      <a:endParaRPr lang="en-US" sz="2800" dirty="0">
                        <a:solidFill>
                          <a:schemeClr val="bg1"/>
                        </a:solidFill>
                        <a:effectLst/>
                        <a:latin typeface="Times New Roman" panose="02020603050405020304" pitchFamily="18" charset="0"/>
                        <a:ea typeface="SimSun" panose="02010600030101010101" pitchFamily="2" charset="-122"/>
                      </a:endParaRPr>
                    </a:p>
                  </a:txBody>
                  <a:tcPr marL="68580" marR="68580" marT="0" marB="0" anchor="ctr">
                    <a:solidFill>
                      <a:schemeClr val="tx1"/>
                    </a:solidFill>
                  </a:tcPr>
                </a:tc>
                <a:extLst>
                  <a:ext uri="{0D108BD9-81ED-4DB2-BD59-A6C34878D82A}">
                    <a16:rowId xmlns:a16="http://schemas.microsoft.com/office/drawing/2014/main" val="332114319"/>
                  </a:ext>
                </a:extLst>
              </a:tr>
            </a:tbl>
          </a:graphicData>
        </a:graphic>
      </p:graphicFrame>
      <p:sp>
        <p:nvSpPr>
          <p:cNvPr id="7" name="Rectangle 6">
            <a:extLst>
              <a:ext uri="{FF2B5EF4-FFF2-40B4-BE49-F238E27FC236}">
                <a16:creationId xmlns:a16="http://schemas.microsoft.com/office/drawing/2014/main" id="{87B9D501-C9A5-4173-9813-A595A5B75AAB}"/>
              </a:ext>
            </a:extLst>
          </p:cNvPr>
          <p:cNvSpPr/>
          <p:nvPr/>
        </p:nvSpPr>
        <p:spPr>
          <a:xfrm>
            <a:off x="838200" y="5739021"/>
            <a:ext cx="8001000" cy="523220"/>
          </a:xfrm>
          <a:prstGeom prst="rect">
            <a:avLst/>
          </a:prstGeom>
        </p:spPr>
        <p:txBody>
          <a:bodyPr wrap="square">
            <a:spAutoFit/>
          </a:bodyPr>
          <a:lstStyle/>
          <a:p>
            <a:pPr lvl="0" eaLnBrk="0" fontAlgn="base" hangingPunct="0">
              <a:spcBef>
                <a:spcPct val="0"/>
              </a:spcBef>
              <a:spcAft>
                <a:spcPct val="0"/>
              </a:spcAft>
            </a:pPr>
            <a:r>
              <a:rPr lang="en-US" altLang="en-US" sz="2800" b="1" dirty="0">
                <a:solidFill>
                  <a:schemeClr val="bg1"/>
                </a:solidFill>
                <a:latin typeface="Times New Roman" panose="02020603050405020304" pitchFamily="18" charset="0"/>
                <a:ea typeface="SimSun" panose="02010600030101010101" pitchFamily="2" charset="-122"/>
                <a:cs typeface="Times New Roman" panose="02020603050405020304" pitchFamily="18" charset="0"/>
              </a:rPr>
              <a:t>Nearest neighbors of “force” in different spaces</a:t>
            </a:r>
            <a:endParaRPr lang="en-US" altLang="en-US" sz="2800" dirty="0">
              <a:solidFill>
                <a:schemeClr val="bg1"/>
              </a:solidFill>
            </a:endParaRPr>
          </a:p>
        </p:txBody>
      </p:sp>
    </p:spTree>
    <p:extLst>
      <p:ext uri="{BB962C8B-B14F-4D97-AF65-F5344CB8AC3E}">
        <p14:creationId xmlns:p14="http://schemas.microsoft.com/office/powerpoint/2010/main" val="292546127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4"/>
          <p:cNvSpPr txBox="1">
            <a:spLocks/>
          </p:cNvSpPr>
          <p:nvPr/>
        </p:nvSpPr>
        <p:spPr>
          <a:xfrm>
            <a:off x="29738" y="76200"/>
            <a:ext cx="9114262" cy="792161"/>
          </a:xfrm>
          <a:prstGeom prst="rect">
            <a:avLst/>
          </a:prstGeom>
          <a:no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3600" b="1" dirty="0">
                <a:solidFill>
                  <a:schemeClr val="bg1"/>
                </a:solidFill>
                <a:latin typeface="Arial" panose="020B0604020202020204" pitchFamily="34" charset="0"/>
                <a:cs typeface="Arial" panose="020B0604020202020204" pitchFamily="34" charset="0"/>
              </a:rPr>
              <a:t>Research Questions</a:t>
            </a:r>
          </a:p>
        </p:txBody>
      </p:sp>
      <p:pic>
        <p:nvPicPr>
          <p:cNvPr id="6" name="Picture 5">
            <a:extLst>
              <a:ext uri="{FF2B5EF4-FFF2-40B4-BE49-F238E27FC236}">
                <a16:creationId xmlns:a16="http://schemas.microsoft.com/office/drawing/2014/main" id="{75419149-E99D-48A8-96B5-662470938516}"/>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963232" y="4874803"/>
            <a:ext cx="1295400" cy="1411880"/>
          </a:xfrm>
          <a:prstGeom prst="rect">
            <a:avLst/>
          </a:prstGeom>
        </p:spPr>
      </p:pic>
      <p:pic>
        <p:nvPicPr>
          <p:cNvPr id="9" name="Picture 8">
            <a:extLst>
              <a:ext uri="{FF2B5EF4-FFF2-40B4-BE49-F238E27FC236}">
                <a16:creationId xmlns:a16="http://schemas.microsoft.com/office/drawing/2014/main" id="{8AF0F785-D65B-43E2-AC87-003350E734B1}"/>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821707" y="5093627"/>
            <a:ext cx="1143000" cy="914400"/>
          </a:xfrm>
          <a:prstGeom prst="rect">
            <a:avLst/>
          </a:prstGeom>
        </p:spPr>
      </p:pic>
      <p:pic>
        <p:nvPicPr>
          <p:cNvPr id="8" name="Picture 7" descr="A drawing of a cartoon character&#10;&#10;Description generated with high confidence">
            <a:extLst>
              <a:ext uri="{FF2B5EF4-FFF2-40B4-BE49-F238E27FC236}">
                <a16:creationId xmlns:a16="http://schemas.microsoft.com/office/drawing/2014/main" id="{2F1E1956-F038-4532-AD8E-9C43B0E392AD}"/>
              </a:ext>
            </a:extLst>
          </p:cNvPr>
          <p:cNvPicPr>
            <a:picLocks noChangeAspect="1"/>
          </p:cNvPicPr>
          <p:nvPr/>
        </p:nvPicPr>
        <p:blipFill>
          <a:blip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2134428" y="850681"/>
            <a:ext cx="1828804" cy="1505715"/>
          </a:xfrm>
          <a:prstGeom prst="rect">
            <a:avLst/>
          </a:prstGeom>
        </p:spPr>
      </p:pic>
      <p:pic>
        <p:nvPicPr>
          <p:cNvPr id="14" name="Picture 13" descr="A close up of a flag&#10;&#10;Description generated with very high confidence">
            <a:extLst>
              <a:ext uri="{FF2B5EF4-FFF2-40B4-BE49-F238E27FC236}">
                <a16:creationId xmlns:a16="http://schemas.microsoft.com/office/drawing/2014/main" id="{B7D86FE7-0BB0-4D5B-A2C8-DC9941601236}"/>
              </a:ext>
            </a:extLst>
          </p:cNvPr>
          <p:cNvPicPr>
            <a:picLocks noChangeAspect="1"/>
          </p:cNvPicPr>
          <p:nvPr/>
        </p:nvPicPr>
        <p:blipFill>
          <a:blip r:embed="rId9" cstate="print">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5903928" y="1981200"/>
            <a:ext cx="2869881" cy="4161762"/>
          </a:xfrm>
          <a:prstGeom prst="rect">
            <a:avLst/>
          </a:prstGeom>
        </p:spPr>
      </p:pic>
      <p:sp>
        <p:nvSpPr>
          <p:cNvPr id="5" name="TextBox 4">
            <a:extLst>
              <a:ext uri="{FF2B5EF4-FFF2-40B4-BE49-F238E27FC236}">
                <a16:creationId xmlns:a16="http://schemas.microsoft.com/office/drawing/2014/main" id="{D13B3E23-4947-4EFA-B818-E39BC50275AD}"/>
              </a:ext>
            </a:extLst>
          </p:cNvPr>
          <p:cNvSpPr txBox="1"/>
          <p:nvPr/>
        </p:nvSpPr>
        <p:spPr>
          <a:xfrm>
            <a:off x="380801" y="2571199"/>
            <a:ext cx="5294127" cy="1754326"/>
          </a:xfrm>
          <a:prstGeom prst="rect">
            <a:avLst/>
          </a:prstGeom>
          <a:solidFill>
            <a:schemeClr val="tx1"/>
          </a:solidFill>
        </p:spPr>
        <p:txBody>
          <a:bodyPr wrap="square" rtlCol="0">
            <a:spAutoFit/>
          </a:bodyPr>
          <a:lstStyle/>
          <a:p>
            <a:pPr algn="ctr"/>
            <a:r>
              <a:rPr lang="en-US" sz="3600" dirty="0">
                <a:solidFill>
                  <a:schemeClr val="bg1"/>
                </a:solidFill>
              </a:rPr>
              <a:t>What is a good domain corpus?</a:t>
            </a:r>
          </a:p>
          <a:p>
            <a:pPr algn="ctr"/>
            <a:r>
              <a:rPr lang="en-US" sz="3600" dirty="0">
                <a:solidFill>
                  <a:schemeClr val="bg1"/>
                </a:solidFill>
              </a:rPr>
              <a:t>How large is enough?</a:t>
            </a:r>
          </a:p>
        </p:txBody>
      </p:sp>
    </p:spTree>
    <p:extLst>
      <p:ext uri="{BB962C8B-B14F-4D97-AF65-F5344CB8AC3E}">
        <p14:creationId xmlns:p14="http://schemas.microsoft.com/office/powerpoint/2010/main" val="190049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4"/>
          <p:cNvSpPr txBox="1">
            <a:spLocks/>
          </p:cNvSpPr>
          <p:nvPr/>
        </p:nvSpPr>
        <p:spPr>
          <a:xfrm>
            <a:off x="29738" y="76200"/>
            <a:ext cx="9114262" cy="792161"/>
          </a:xfrm>
          <a:prstGeom prst="rect">
            <a:avLst/>
          </a:prstGeom>
          <a:no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3600" b="1" dirty="0">
                <a:solidFill>
                  <a:schemeClr val="bg1"/>
                </a:solidFill>
                <a:latin typeface="Arial" panose="020B0604020202020204" pitchFamily="34" charset="0"/>
                <a:cs typeface="Arial" panose="020B0604020202020204" pitchFamily="34" charset="0"/>
              </a:rPr>
              <a:t>Research Question</a:t>
            </a:r>
          </a:p>
        </p:txBody>
      </p:sp>
      <p:graphicFrame>
        <p:nvGraphicFramePr>
          <p:cNvPr id="20" name="Table 19">
            <a:extLst>
              <a:ext uri="{FF2B5EF4-FFF2-40B4-BE49-F238E27FC236}">
                <a16:creationId xmlns:a16="http://schemas.microsoft.com/office/drawing/2014/main" id="{4430A466-A6F2-4B58-B217-C4D0B42956E3}"/>
              </a:ext>
            </a:extLst>
          </p:cNvPr>
          <p:cNvGraphicFramePr>
            <a:graphicFrameLocks noGrp="1"/>
          </p:cNvGraphicFramePr>
          <p:nvPr>
            <p:extLst/>
          </p:nvPr>
        </p:nvGraphicFramePr>
        <p:xfrm>
          <a:off x="228486" y="1141212"/>
          <a:ext cx="4295150" cy="2485728"/>
        </p:xfrm>
        <a:graphic>
          <a:graphicData uri="http://schemas.openxmlformats.org/drawingml/2006/table">
            <a:tbl>
              <a:tblPr>
                <a:tableStyleId>{5C22544A-7EE6-4342-B048-85BDC9FD1C3A}</a:tableStyleId>
              </a:tblPr>
              <a:tblGrid>
                <a:gridCol w="1202514">
                  <a:extLst>
                    <a:ext uri="{9D8B030D-6E8A-4147-A177-3AD203B41FA5}">
                      <a16:colId xmlns:a16="http://schemas.microsoft.com/office/drawing/2014/main" val="3349441636"/>
                    </a:ext>
                  </a:extLst>
                </a:gridCol>
                <a:gridCol w="626843">
                  <a:extLst>
                    <a:ext uri="{9D8B030D-6E8A-4147-A177-3AD203B41FA5}">
                      <a16:colId xmlns:a16="http://schemas.microsoft.com/office/drawing/2014/main" val="1554471171"/>
                    </a:ext>
                  </a:extLst>
                </a:gridCol>
                <a:gridCol w="604455">
                  <a:extLst>
                    <a:ext uri="{9D8B030D-6E8A-4147-A177-3AD203B41FA5}">
                      <a16:colId xmlns:a16="http://schemas.microsoft.com/office/drawing/2014/main" val="1034870046"/>
                    </a:ext>
                  </a:extLst>
                </a:gridCol>
                <a:gridCol w="604455">
                  <a:extLst>
                    <a:ext uri="{9D8B030D-6E8A-4147-A177-3AD203B41FA5}">
                      <a16:colId xmlns:a16="http://schemas.microsoft.com/office/drawing/2014/main" val="3915289687"/>
                    </a:ext>
                  </a:extLst>
                </a:gridCol>
                <a:gridCol w="614050">
                  <a:extLst>
                    <a:ext uri="{9D8B030D-6E8A-4147-A177-3AD203B41FA5}">
                      <a16:colId xmlns:a16="http://schemas.microsoft.com/office/drawing/2014/main" val="2019280448"/>
                    </a:ext>
                  </a:extLst>
                </a:gridCol>
                <a:gridCol w="642833">
                  <a:extLst>
                    <a:ext uri="{9D8B030D-6E8A-4147-A177-3AD203B41FA5}">
                      <a16:colId xmlns:a16="http://schemas.microsoft.com/office/drawing/2014/main" val="1069339079"/>
                    </a:ext>
                  </a:extLst>
                </a:gridCol>
              </a:tblGrid>
              <a:tr h="117037">
                <a:tc>
                  <a:txBody>
                    <a:bodyPr/>
                    <a:lstStyle/>
                    <a:p>
                      <a:pPr algn="l" fontAlgn="b"/>
                      <a:r>
                        <a:rPr lang="en-US" sz="1300" u="none" strike="noStrike" dirty="0">
                          <a:effectLst/>
                        </a:rPr>
                        <a:t>max</a:t>
                      </a:r>
                      <a:endParaRPr lang="en-US" sz="1300" b="0" i="0" u="none" strike="noStrike" dirty="0">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0.005</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-0.003</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-0.002</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-0.007</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0.000</a:t>
                      </a:r>
                      <a:endParaRPr lang="en-US" sz="1300" b="0" i="0" u="none" strike="noStrike">
                        <a:solidFill>
                          <a:srgbClr val="000000"/>
                        </a:solidFill>
                        <a:effectLst/>
                        <a:latin typeface="Arial" panose="020B0604020202020204" pitchFamily="34" charset="0"/>
                      </a:endParaRPr>
                    </a:p>
                  </a:txBody>
                  <a:tcPr marL="9024" marR="9024" marT="9024" marB="0" anchor="b"/>
                </a:tc>
                <a:extLst>
                  <a:ext uri="{0D108BD9-81ED-4DB2-BD59-A6C34878D82A}">
                    <a16:rowId xmlns:a16="http://schemas.microsoft.com/office/drawing/2014/main" val="1063993347"/>
                  </a:ext>
                </a:extLst>
              </a:tr>
              <a:tr h="117037">
                <a:tc>
                  <a:txBody>
                    <a:bodyPr/>
                    <a:lstStyle/>
                    <a:p>
                      <a:pPr algn="l" fontAlgn="b"/>
                      <a:r>
                        <a:rPr lang="en-US" sz="1300" u="none" strike="noStrike">
                          <a:effectLst/>
                        </a:rPr>
                        <a:t>rockets</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0.009</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-0.005</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0.038</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-0.014</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0.014</a:t>
                      </a:r>
                      <a:endParaRPr lang="en-US" sz="1300" b="0" i="0" u="none" strike="noStrike">
                        <a:solidFill>
                          <a:srgbClr val="000000"/>
                        </a:solidFill>
                        <a:effectLst/>
                        <a:latin typeface="Arial" panose="020B0604020202020204" pitchFamily="34" charset="0"/>
                      </a:endParaRPr>
                    </a:p>
                  </a:txBody>
                  <a:tcPr marL="9024" marR="9024" marT="9024" marB="0" anchor="b"/>
                </a:tc>
                <a:extLst>
                  <a:ext uri="{0D108BD9-81ED-4DB2-BD59-A6C34878D82A}">
                    <a16:rowId xmlns:a16="http://schemas.microsoft.com/office/drawing/2014/main" val="3527183447"/>
                  </a:ext>
                </a:extLst>
              </a:tr>
              <a:tr h="117037">
                <a:tc>
                  <a:txBody>
                    <a:bodyPr/>
                    <a:lstStyle/>
                    <a:p>
                      <a:pPr algn="l" fontAlgn="b"/>
                      <a:r>
                        <a:rPr lang="en-US" sz="1300" u="none" strike="noStrike">
                          <a:effectLst/>
                        </a:rPr>
                        <a:t>heaviside</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0.001</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0.000</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-0.001</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-0.001</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0.000</a:t>
                      </a:r>
                      <a:endParaRPr lang="en-US" sz="1300" b="0" i="0" u="none" strike="noStrike">
                        <a:solidFill>
                          <a:srgbClr val="000000"/>
                        </a:solidFill>
                        <a:effectLst/>
                        <a:latin typeface="Arial" panose="020B0604020202020204" pitchFamily="34" charset="0"/>
                      </a:endParaRPr>
                    </a:p>
                  </a:txBody>
                  <a:tcPr marL="9024" marR="9024" marT="9024" marB="0" anchor="b"/>
                </a:tc>
                <a:extLst>
                  <a:ext uri="{0D108BD9-81ED-4DB2-BD59-A6C34878D82A}">
                    <a16:rowId xmlns:a16="http://schemas.microsoft.com/office/drawing/2014/main" val="1682531714"/>
                  </a:ext>
                </a:extLst>
              </a:tr>
              <a:tr h="117037">
                <a:tc>
                  <a:txBody>
                    <a:bodyPr/>
                    <a:lstStyle/>
                    <a:p>
                      <a:pPr algn="l" fontAlgn="b"/>
                      <a:r>
                        <a:rPr lang="en-US" sz="1300" u="none" strike="noStrike">
                          <a:effectLst/>
                        </a:rPr>
                        <a:t>smith</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0.002</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0.002</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-0.003</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-0.002</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-0.002</a:t>
                      </a:r>
                      <a:endParaRPr lang="en-US" sz="1300" b="0" i="0" u="none" strike="noStrike">
                        <a:solidFill>
                          <a:srgbClr val="000000"/>
                        </a:solidFill>
                        <a:effectLst/>
                        <a:latin typeface="Arial" panose="020B0604020202020204" pitchFamily="34" charset="0"/>
                      </a:endParaRPr>
                    </a:p>
                  </a:txBody>
                  <a:tcPr marL="9024" marR="9024" marT="9024" marB="0" anchor="b"/>
                </a:tc>
                <a:extLst>
                  <a:ext uri="{0D108BD9-81ED-4DB2-BD59-A6C34878D82A}">
                    <a16:rowId xmlns:a16="http://schemas.microsoft.com/office/drawing/2014/main" val="2164179836"/>
                  </a:ext>
                </a:extLst>
              </a:tr>
              <a:tr h="117037">
                <a:tc>
                  <a:txBody>
                    <a:bodyPr/>
                    <a:lstStyle/>
                    <a:p>
                      <a:pPr algn="l" fontAlgn="b"/>
                      <a:r>
                        <a:rPr lang="en-US" sz="1300" u="none" strike="noStrike">
                          <a:effectLst/>
                        </a:rPr>
                        <a:t>dharma</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0.000</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0.000</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-0.001</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0.000</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0.000</a:t>
                      </a:r>
                      <a:endParaRPr lang="en-US" sz="1300" b="0" i="0" u="none" strike="noStrike">
                        <a:solidFill>
                          <a:srgbClr val="000000"/>
                        </a:solidFill>
                        <a:effectLst/>
                        <a:latin typeface="Arial" panose="020B0604020202020204" pitchFamily="34" charset="0"/>
                      </a:endParaRPr>
                    </a:p>
                  </a:txBody>
                  <a:tcPr marL="9024" marR="9024" marT="9024" marB="0" anchor="b"/>
                </a:tc>
                <a:extLst>
                  <a:ext uri="{0D108BD9-81ED-4DB2-BD59-A6C34878D82A}">
                    <a16:rowId xmlns:a16="http://schemas.microsoft.com/office/drawing/2014/main" val="1834062129"/>
                  </a:ext>
                </a:extLst>
              </a:tr>
              <a:tr h="117037">
                <a:tc>
                  <a:txBody>
                    <a:bodyPr/>
                    <a:lstStyle/>
                    <a:p>
                      <a:pPr algn="l" fontAlgn="b"/>
                      <a:r>
                        <a:rPr lang="en-US" sz="1300" u="none" strike="noStrike">
                          <a:effectLst/>
                        </a:rPr>
                        <a:t>man</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0.003</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-0.001</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0.004</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-0.004</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0.001</a:t>
                      </a:r>
                      <a:endParaRPr lang="en-US" sz="1300" b="0" i="0" u="none" strike="noStrike">
                        <a:solidFill>
                          <a:srgbClr val="000000"/>
                        </a:solidFill>
                        <a:effectLst/>
                        <a:latin typeface="Arial" panose="020B0604020202020204" pitchFamily="34" charset="0"/>
                      </a:endParaRPr>
                    </a:p>
                  </a:txBody>
                  <a:tcPr marL="9024" marR="9024" marT="9024" marB="0" anchor="b"/>
                </a:tc>
                <a:extLst>
                  <a:ext uri="{0D108BD9-81ED-4DB2-BD59-A6C34878D82A}">
                    <a16:rowId xmlns:a16="http://schemas.microsoft.com/office/drawing/2014/main" val="3012910050"/>
                  </a:ext>
                </a:extLst>
              </a:tr>
              <a:tr h="117037">
                <a:tc>
                  <a:txBody>
                    <a:bodyPr/>
                    <a:lstStyle/>
                    <a:p>
                      <a:pPr algn="l" fontAlgn="b"/>
                      <a:r>
                        <a:rPr lang="en-US" sz="1300" u="none" strike="noStrike">
                          <a:effectLst/>
                        </a:rPr>
                        <a:t>attempting</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0.003</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-0.003</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0.002</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0.002</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0.004</a:t>
                      </a:r>
                      <a:endParaRPr lang="en-US" sz="1300" b="0" i="0" u="none" strike="noStrike">
                        <a:solidFill>
                          <a:srgbClr val="000000"/>
                        </a:solidFill>
                        <a:effectLst/>
                        <a:latin typeface="Arial" panose="020B0604020202020204" pitchFamily="34" charset="0"/>
                      </a:endParaRPr>
                    </a:p>
                  </a:txBody>
                  <a:tcPr marL="9024" marR="9024" marT="9024" marB="0" anchor="b"/>
                </a:tc>
                <a:extLst>
                  <a:ext uri="{0D108BD9-81ED-4DB2-BD59-A6C34878D82A}">
                    <a16:rowId xmlns:a16="http://schemas.microsoft.com/office/drawing/2014/main" val="2779640236"/>
                  </a:ext>
                </a:extLst>
              </a:tr>
              <a:tr h="117037">
                <a:tc>
                  <a:txBody>
                    <a:bodyPr/>
                    <a:lstStyle/>
                    <a:p>
                      <a:pPr algn="l" fontAlgn="b"/>
                      <a:r>
                        <a:rPr lang="en-US" sz="1300" u="none" strike="noStrike">
                          <a:effectLst/>
                        </a:rPr>
                        <a:t>torsion</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0.006</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-0.008</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-0.004</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0.009</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0.008</a:t>
                      </a:r>
                      <a:endParaRPr lang="en-US" sz="1300" b="0" i="0" u="none" strike="noStrike">
                        <a:solidFill>
                          <a:srgbClr val="000000"/>
                        </a:solidFill>
                        <a:effectLst/>
                        <a:latin typeface="Arial" panose="020B0604020202020204" pitchFamily="34" charset="0"/>
                      </a:endParaRPr>
                    </a:p>
                  </a:txBody>
                  <a:tcPr marL="9024" marR="9024" marT="9024" marB="0" anchor="b"/>
                </a:tc>
                <a:extLst>
                  <a:ext uri="{0D108BD9-81ED-4DB2-BD59-A6C34878D82A}">
                    <a16:rowId xmlns:a16="http://schemas.microsoft.com/office/drawing/2014/main" val="742245858"/>
                  </a:ext>
                </a:extLst>
              </a:tr>
              <a:tr h="117037">
                <a:tc>
                  <a:txBody>
                    <a:bodyPr/>
                    <a:lstStyle/>
                    <a:p>
                      <a:pPr algn="l" fontAlgn="b"/>
                      <a:r>
                        <a:rPr lang="en-US" sz="1300" u="none" strike="noStrike">
                          <a:effectLst/>
                        </a:rPr>
                        <a:t>impactor</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0.002</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-0.003</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0.004</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0.000</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dirty="0">
                          <a:effectLst/>
                        </a:rPr>
                        <a:t>0.001</a:t>
                      </a:r>
                      <a:endParaRPr lang="en-US" sz="1300" b="0" i="0" u="none" strike="noStrike" dirty="0">
                        <a:solidFill>
                          <a:srgbClr val="000000"/>
                        </a:solidFill>
                        <a:effectLst/>
                        <a:latin typeface="Arial" panose="020B0604020202020204" pitchFamily="34" charset="0"/>
                      </a:endParaRPr>
                    </a:p>
                  </a:txBody>
                  <a:tcPr marL="9024" marR="9024" marT="9024" marB="0" anchor="b"/>
                </a:tc>
                <a:extLst>
                  <a:ext uri="{0D108BD9-81ED-4DB2-BD59-A6C34878D82A}">
                    <a16:rowId xmlns:a16="http://schemas.microsoft.com/office/drawing/2014/main" val="912981856"/>
                  </a:ext>
                </a:extLst>
              </a:tr>
              <a:tr h="117037">
                <a:tc>
                  <a:txBody>
                    <a:bodyPr/>
                    <a:lstStyle/>
                    <a:p>
                      <a:pPr algn="l" fontAlgn="b"/>
                      <a:r>
                        <a:rPr lang="en-US" sz="1300" u="none" strike="noStrike">
                          <a:effectLst/>
                        </a:rPr>
                        <a:t>law</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0.056</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0.001</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-0.083</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0.028</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0.022</a:t>
                      </a:r>
                      <a:endParaRPr lang="en-US" sz="1300" b="0" i="0" u="none" strike="noStrike">
                        <a:solidFill>
                          <a:srgbClr val="000000"/>
                        </a:solidFill>
                        <a:effectLst/>
                        <a:latin typeface="Arial" panose="020B0604020202020204" pitchFamily="34" charset="0"/>
                      </a:endParaRPr>
                    </a:p>
                  </a:txBody>
                  <a:tcPr marL="9024" marR="9024" marT="9024" marB="0" anchor="b"/>
                </a:tc>
                <a:extLst>
                  <a:ext uri="{0D108BD9-81ED-4DB2-BD59-A6C34878D82A}">
                    <a16:rowId xmlns:a16="http://schemas.microsoft.com/office/drawing/2014/main" val="69034634"/>
                  </a:ext>
                </a:extLst>
              </a:tr>
              <a:tr h="117037">
                <a:tc>
                  <a:txBody>
                    <a:bodyPr/>
                    <a:lstStyle/>
                    <a:p>
                      <a:pPr algn="l" fontAlgn="b"/>
                      <a:r>
                        <a:rPr lang="en-US" sz="1300" u="none" strike="noStrike">
                          <a:effectLst/>
                        </a:rPr>
                        <a:t>probability</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0.002</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-0.001</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-0.001</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-0.006</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dirty="0">
                          <a:effectLst/>
                        </a:rPr>
                        <a:t>0.000</a:t>
                      </a:r>
                      <a:endParaRPr lang="en-US" sz="1300" b="0" i="0" u="none" strike="noStrike" dirty="0">
                        <a:solidFill>
                          <a:srgbClr val="000000"/>
                        </a:solidFill>
                        <a:effectLst/>
                        <a:latin typeface="Arial" panose="020B0604020202020204" pitchFamily="34" charset="0"/>
                      </a:endParaRPr>
                    </a:p>
                  </a:txBody>
                  <a:tcPr marL="9024" marR="9024" marT="9024" marB="0" anchor="b"/>
                </a:tc>
                <a:extLst>
                  <a:ext uri="{0D108BD9-81ED-4DB2-BD59-A6C34878D82A}">
                    <a16:rowId xmlns:a16="http://schemas.microsoft.com/office/drawing/2014/main" val="2869422174"/>
                  </a:ext>
                </a:extLst>
              </a:tr>
              <a:tr h="117037">
                <a:tc>
                  <a:txBody>
                    <a:bodyPr/>
                    <a:lstStyle/>
                    <a:p>
                      <a:pPr algn="l" fontAlgn="b"/>
                      <a:r>
                        <a:rPr lang="en-US" sz="1300" u="none" strike="noStrike">
                          <a:effectLst/>
                        </a:rPr>
                        <a:t>explaining</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0.002</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-0.001</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-0.003</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0.000</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dirty="0">
                          <a:effectLst/>
                        </a:rPr>
                        <a:t>0.000</a:t>
                      </a:r>
                      <a:endParaRPr lang="en-US" sz="1300" b="0" i="0" u="none" strike="noStrike" dirty="0">
                        <a:solidFill>
                          <a:srgbClr val="000000"/>
                        </a:solidFill>
                        <a:effectLst/>
                        <a:latin typeface="Arial" panose="020B0604020202020204" pitchFamily="34" charset="0"/>
                      </a:endParaRPr>
                    </a:p>
                  </a:txBody>
                  <a:tcPr marL="9024" marR="9024" marT="9024" marB="0" anchor="b"/>
                </a:tc>
                <a:extLst>
                  <a:ext uri="{0D108BD9-81ED-4DB2-BD59-A6C34878D82A}">
                    <a16:rowId xmlns:a16="http://schemas.microsoft.com/office/drawing/2014/main" val="4075984423"/>
                  </a:ext>
                </a:extLst>
              </a:tr>
            </a:tbl>
          </a:graphicData>
        </a:graphic>
      </p:graphicFrame>
      <p:graphicFrame>
        <p:nvGraphicFramePr>
          <p:cNvPr id="10" name="Table 9">
            <a:extLst>
              <a:ext uri="{FF2B5EF4-FFF2-40B4-BE49-F238E27FC236}">
                <a16:creationId xmlns:a16="http://schemas.microsoft.com/office/drawing/2014/main" id="{225DC80D-385E-4A0E-8076-D2520D43F97D}"/>
              </a:ext>
            </a:extLst>
          </p:cNvPr>
          <p:cNvGraphicFramePr>
            <a:graphicFrameLocks noGrp="1"/>
          </p:cNvGraphicFramePr>
          <p:nvPr>
            <p:extLst/>
          </p:nvPr>
        </p:nvGraphicFramePr>
        <p:xfrm>
          <a:off x="205369" y="3929834"/>
          <a:ext cx="8763000" cy="2485728"/>
        </p:xfrm>
        <a:graphic>
          <a:graphicData uri="http://schemas.openxmlformats.org/drawingml/2006/table">
            <a:tbl>
              <a:tblPr>
                <a:tableStyleId>{5C22544A-7EE6-4342-B048-85BDC9FD1C3A}</a:tableStyleId>
              </a:tblPr>
              <a:tblGrid>
                <a:gridCol w="1202514">
                  <a:extLst>
                    <a:ext uri="{9D8B030D-6E8A-4147-A177-3AD203B41FA5}">
                      <a16:colId xmlns:a16="http://schemas.microsoft.com/office/drawing/2014/main" val="3349441636"/>
                    </a:ext>
                  </a:extLst>
                </a:gridCol>
                <a:gridCol w="626843">
                  <a:extLst>
                    <a:ext uri="{9D8B030D-6E8A-4147-A177-3AD203B41FA5}">
                      <a16:colId xmlns:a16="http://schemas.microsoft.com/office/drawing/2014/main" val="1554471171"/>
                    </a:ext>
                  </a:extLst>
                </a:gridCol>
                <a:gridCol w="604455">
                  <a:extLst>
                    <a:ext uri="{9D8B030D-6E8A-4147-A177-3AD203B41FA5}">
                      <a16:colId xmlns:a16="http://schemas.microsoft.com/office/drawing/2014/main" val="1034870046"/>
                    </a:ext>
                  </a:extLst>
                </a:gridCol>
                <a:gridCol w="604455">
                  <a:extLst>
                    <a:ext uri="{9D8B030D-6E8A-4147-A177-3AD203B41FA5}">
                      <a16:colId xmlns:a16="http://schemas.microsoft.com/office/drawing/2014/main" val="3915289687"/>
                    </a:ext>
                  </a:extLst>
                </a:gridCol>
                <a:gridCol w="614050">
                  <a:extLst>
                    <a:ext uri="{9D8B030D-6E8A-4147-A177-3AD203B41FA5}">
                      <a16:colId xmlns:a16="http://schemas.microsoft.com/office/drawing/2014/main" val="2019280448"/>
                    </a:ext>
                  </a:extLst>
                </a:gridCol>
                <a:gridCol w="642833">
                  <a:extLst>
                    <a:ext uri="{9D8B030D-6E8A-4147-A177-3AD203B41FA5}">
                      <a16:colId xmlns:a16="http://schemas.microsoft.com/office/drawing/2014/main" val="1069339079"/>
                    </a:ext>
                  </a:extLst>
                </a:gridCol>
                <a:gridCol w="665221">
                  <a:extLst>
                    <a:ext uri="{9D8B030D-6E8A-4147-A177-3AD203B41FA5}">
                      <a16:colId xmlns:a16="http://schemas.microsoft.com/office/drawing/2014/main" val="2102972787"/>
                    </a:ext>
                  </a:extLst>
                </a:gridCol>
                <a:gridCol w="678012">
                  <a:extLst>
                    <a:ext uri="{9D8B030D-6E8A-4147-A177-3AD203B41FA5}">
                      <a16:colId xmlns:a16="http://schemas.microsoft.com/office/drawing/2014/main" val="1727904521"/>
                    </a:ext>
                  </a:extLst>
                </a:gridCol>
                <a:gridCol w="614050">
                  <a:extLst>
                    <a:ext uri="{9D8B030D-6E8A-4147-A177-3AD203B41FA5}">
                      <a16:colId xmlns:a16="http://schemas.microsoft.com/office/drawing/2014/main" val="2761120950"/>
                    </a:ext>
                  </a:extLst>
                </a:gridCol>
                <a:gridCol w="614050">
                  <a:extLst>
                    <a:ext uri="{9D8B030D-6E8A-4147-A177-3AD203B41FA5}">
                      <a16:colId xmlns:a16="http://schemas.microsoft.com/office/drawing/2014/main" val="648647448"/>
                    </a:ext>
                  </a:extLst>
                </a:gridCol>
                <a:gridCol w="614050">
                  <a:extLst>
                    <a:ext uri="{9D8B030D-6E8A-4147-A177-3AD203B41FA5}">
                      <a16:colId xmlns:a16="http://schemas.microsoft.com/office/drawing/2014/main" val="2187653659"/>
                    </a:ext>
                  </a:extLst>
                </a:gridCol>
                <a:gridCol w="604455">
                  <a:extLst>
                    <a:ext uri="{9D8B030D-6E8A-4147-A177-3AD203B41FA5}">
                      <a16:colId xmlns:a16="http://schemas.microsoft.com/office/drawing/2014/main" val="1285575424"/>
                    </a:ext>
                  </a:extLst>
                </a:gridCol>
                <a:gridCol w="678012">
                  <a:extLst>
                    <a:ext uri="{9D8B030D-6E8A-4147-A177-3AD203B41FA5}">
                      <a16:colId xmlns:a16="http://schemas.microsoft.com/office/drawing/2014/main" val="1082239541"/>
                    </a:ext>
                  </a:extLst>
                </a:gridCol>
              </a:tblGrid>
              <a:tr h="117037">
                <a:tc>
                  <a:txBody>
                    <a:bodyPr/>
                    <a:lstStyle/>
                    <a:p>
                      <a:pPr algn="l" fontAlgn="b"/>
                      <a:r>
                        <a:rPr lang="en-US" sz="1300" u="none" strike="noStrike" dirty="0">
                          <a:effectLst/>
                        </a:rPr>
                        <a:t>max</a:t>
                      </a:r>
                      <a:endParaRPr lang="en-US" sz="1300" b="0" i="0" u="none" strike="noStrike" dirty="0">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0.005</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-0.003</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-0.002</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-0.007</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0.000</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0.009</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-0.006</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-0.006</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0.003</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0.008</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0.000</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0.016</a:t>
                      </a:r>
                      <a:endParaRPr lang="en-US" sz="1300" b="0" i="0" u="none" strike="noStrike">
                        <a:solidFill>
                          <a:srgbClr val="000000"/>
                        </a:solidFill>
                        <a:effectLst/>
                        <a:latin typeface="Arial" panose="020B0604020202020204" pitchFamily="34" charset="0"/>
                      </a:endParaRPr>
                    </a:p>
                  </a:txBody>
                  <a:tcPr marL="9024" marR="9024" marT="9024" marB="0" anchor="b"/>
                </a:tc>
                <a:extLst>
                  <a:ext uri="{0D108BD9-81ED-4DB2-BD59-A6C34878D82A}">
                    <a16:rowId xmlns:a16="http://schemas.microsoft.com/office/drawing/2014/main" val="1063993347"/>
                  </a:ext>
                </a:extLst>
              </a:tr>
              <a:tr h="117037">
                <a:tc>
                  <a:txBody>
                    <a:bodyPr/>
                    <a:lstStyle/>
                    <a:p>
                      <a:pPr algn="l" fontAlgn="b"/>
                      <a:r>
                        <a:rPr lang="en-US" sz="1300" u="none" strike="noStrike">
                          <a:effectLst/>
                        </a:rPr>
                        <a:t>rockets</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0.009</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-0.005</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0.038</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-0.014</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0.014</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0.028</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-0.018</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0.029</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0.007</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0.030</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0.010</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-0.016</a:t>
                      </a:r>
                      <a:endParaRPr lang="en-US" sz="1300" b="0" i="0" u="none" strike="noStrike">
                        <a:solidFill>
                          <a:srgbClr val="000000"/>
                        </a:solidFill>
                        <a:effectLst/>
                        <a:latin typeface="Arial" panose="020B0604020202020204" pitchFamily="34" charset="0"/>
                      </a:endParaRPr>
                    </a:p>
                  </a:txBody>
                  <a:tcPr marL="9024" marR="9024" marT="9024" marB="0" anchor="b"/>
                </a:tc>
                <a:extLst>
                  <a:ext uri="{0D108BD9-81ED-4DB2-BD59-A6C34878D82A}">
                    <a16:rowId xmlns:a16="http://schemas.microsoft.com/office/drawing/2014/main" val="3527183447"/>
                  </a:ext>
                </a:extLst>
              </a:tr>
              <a:tr h="117037">
                <a:tc>
                  <a:txBody>
                    <a:bodyPr/>
                    <a:lstStyle/>
                    <a:p>
                      <a:pPr algn="l" fontAlgn="b"/>
                      <a:r>
                        <a:rPr lang="en-US" sz="1300" u="none" strike="noStrike">
                          <a:effectLst/>
                        </a:rPr>
                        <a:t>heaviside</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0.001</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0.000</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-0.001</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-0.001</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0.000</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0.005</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-0.001</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-0.004</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-0.002</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-0.001</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0.001</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0.007</a:t>
                      </a:r>
                      <a:endParaRPr lang="en-US" sz="1300" b="0" i="0" u="none" strike="noStrike">
                        <a:solidFill>
                          <a:srgbClr val="000000"/>
                        </a:solidFill>
                        <a:effectLst/>
                        <a:latin typeface="Arial" panose="020B0604020202020204" pitchFamily="34" charset="0"/>
                      </a:endParaRPr>
                    </a:p>
                  </a:txBody>
                  <a:tcPr marL="9024" marR="9024" marT="9024" marB="0" anchor="b"/>
                </a:tc>
                <a:extLst>
                  <a:ext uri="{0D108BD9-81ED-4DB2-BD59-A6C34878D82A}">
                    <a16:rowId xmlns:a16="http://schemas.microsoft.com/office/drawing/2014/main" val="1682531714"/>
                  </a:ext>
                </a:extLst>
              </a:tr>
              <a:tr h="117037">
                <a:tc>
                  <a:txBody>
                    <a:bodyPr/>
                    <a:lstStyle/>
                    <a:p>
                      <a:pPr algn="l" fontAlgn="b"/>
                      <a:r>
                        <a:rPr lang="en-US" sz="1300" u="none" strike="noStrike">
                          <a:effectLst/>
                        </a:rPr>
                        <a:t>smith</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0.002</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0.002</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-0.003</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-0.002</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-0.002</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0.006</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-0.002</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-0.007</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-0.004</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0.010</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-0.001</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0.002</a:t>
                      </a:r>
                      <a:endParaRPr lang="en-US" sz="1300" b="0" i="0" u="none" strike="noStrike">
                        <a:solidFill>
                          <a:srgbClr val="000000"/>
                        </a:solidFill>
                        <a:effectLst/>
                        <a:latin typeface="Arial" panose="020B0604020202020204" pitchFamily="34" charset="0"/>
                      </a:endParaRPr>
                    </a:p>
                  </a:txBody>
                  <a:tcPr marL="9024" marR="9024" marT="9024" marB="0" anchor="b"/>
                </a:tc>
                <a:extLst>
                  <a:ext uri="{0D108BD9-81ED-4DB2-BD59-A6C34878D82A}">
                    <a16:rowId xmlns:a16="http://schemas.microsoft.com/office/drawing/2014/main" val="2164179836"/>
                  </a:ext>
                </a:extLst>
              </a:tr>
              <a:tr h="117037">
                <a:tc>
                  <a:txBody>
                    <a:bodyPr/>
                    <a:lstStyle/>
                    <a:p>
                      <a:pPr algn="l" fontAlgn="b"/>
                      <a:r>
                        <a:rPr lang="en-US" sz="1300" u="none" strike="noStrike">
                          <a:effectLst/>
                        </a:rPr>
                        <a:t>dharma</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0.000</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0.000</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-0.001</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0.000</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0.000</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0.000</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0.000</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0.000</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0.000</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0.000</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0.000</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0.000</a:t>
                      </a:r>
                      <a:endParaRPr lang="en-US" sz="1300" b="0" i="0" u="none" strike="noStrike">
                        <a:solidFill>
                          <a:srgbClr val="000000"/>
                        </a:solidFill>
                        <a:effectLst/>
                        <a:latin typeface="Arial" panose="020B0604020202020204" pitchFamily="34" charset="0"/>
                      </a:endParaRPr>
                    </a:p>
                  </a:txBody>
                  <a:tcPr marL="9024" marR="9024" marT="9024" marB="0" anchor="b"/>
                </a:tc>
                <a:extLst>
                  <a:ext uri="{0D108BD9-81ED-4DB2-BD59-A6C34878D82A}">
                    <a16:rowId xmlns:a16="http://schemas.microsoft.com/office/drawing/2014/main" val="1834062129"/>
                  </a:ext>
                </a:extLst>
              </a:tr>
              <a:tr h="117037">
                <a:tc>
                  <a:txBody>
                    <a:bodyPr/>
                    <a:lstStyle/>
                    <a:p>
                      <a:pPr algn="l" fontAlgn="b"/>
                      <a:r>
                        <a:rPr lang="en-US" sz="1300" u="none" strike="noStrike">
                          <a:effectLst/>
                        </a:rPr>
                        <a:t>man</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0.003</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-0.001</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0.004</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-0.004</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0.001</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-0.004</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-0.005</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0.002</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-0.004</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-0.005</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0.002</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0.014</a:t>
                      </a:r>
                      <a:endParaRPr lang="en-US" sz="1300" b="0" i="0" u="none" strike="noStrike">
                        <a:solidFill>
                          <a:srgbClr val="000000"/>
                        </a:solidFill>
                        <a:effectLst/>
                        <a:latin typeface="Arial" panose="020B0604020202020204" pitchFamily="34" charset="0"/>
                      </a:endParaRPr>
                    </a:p>
                  </a:txBody>
                  <a:tcPr marL="9024" marR="9024" marT="9024" marB="0" anchor="b"/>
                </a:tc>
                <a:extLst>
                  <a:ext uri="{0D108BD9-81ED-4DB2-BD59-A6C34878D82A}">
                    <a16:rowId xmlns:a16="http://schemas.microsoft.com/office/drawing/2014/main" val="3012910050"/>
                  </a:ext>
                </a:extLst>
              </a:tr>
              <a:tr h="117037">
                <a:tc>
                  <a:txBody>
                    <a:bodyPr/>
                    <a:lstStyle/>
                    <a:p>
                      <a:pPr algn="l" fontAlgn="b"/>
                      <a:r>
                        <a:rPr lang="en-US" sz="1300" u="none" strike="noStrike">
                          <a:effectLst/>
                        </a:rPr>
                        <a:t>attempting</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0.003</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-0.003</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0.002</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0.002</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0.004</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0.006</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-0.001</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0.000</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0.003</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-0.001</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0.004</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0.001</a:t>
                      </a:r>
                      <a:endParaRPr lang="en-US" sz="1300" b="0" i="0" u="none" strike="noStrike">
                        <a:solidFill>
                          <a:srgbClr val="000000"/>
                        </a:solidFill>
                        <a:effectLst/>
                        <a:latin typeface="Arial" panose="020B0604020202020204" pitchFamily="34" charset="0"/>
                      </a:endParaRPr>
                    </a:p>
                  </a:txBody>
                  <a:tcPr marL="9024" marR="9024" marT="9024" marB="0" anchor="b"/>
                </a:tc>
                <a:extLst>
                  <a:ext uri="{0D108BD9-81ED-4DB2-BD59-A6C34878D82A}">
                    <a16:rowId xmlns:a16="http://schemas.microsoft.com/office/drawing/2014/main" val="2779640236"/>
                  </a:ext>
                </a:extLst>
              </a:tr>
              <a:tr h="117037">
                <a:tc>
                  <a:txBody>
                    <a:bodyPr/>
                    <a:lstStyle/>
                    <a:p>
                      <a:pPr algn="l" fontAlgn="b"/>
                      <a:r>
                        <a:rPr lang="en-US" sz="1300" u="none" strike="noStrike">
                          <a:effectLst/>
                        </a:rPr>
                        <a:t>torsion</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0.006</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-0.008</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-0.004</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0.009</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0.008</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-0.019</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-0.021</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-0.024</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-0.008</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0.017</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-0.021</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0.036</a:t>
                      </a:r>
                      <a:endParaRPr lang="en-US" sz="1300" b="0" i="0" u="none" strike="noStrike">
                        <a:solidFill>
                          <a:srgbClr val="000000"/>
                        </a:solidFill>
                        <a:effectLst/>
                        <a:latin typeface="Arial" panose="020B0604020202020204" pitchFamily="34" charset="0"/>
                      </a:endParaRPr>
                    </a:p>
                  </a:txBody>
                  <a:tcPr marL="9024" marR="9024" marT="9024" marB="0" anchor="b"/>
                </a:tc>
                <a:extLst>
                  <a:ext uri="{0D108BD9-81ED-4DB2-BD59-A6C34878D82A}">
                    <a16:rowId xmlns:a16="http://schemas.microsoft.com/office/drawing/2014/main" val="742245858"/>
                  </a:ext>
                </a:extLst>
              </a:tr>
              <a:tr h="117037">
                <a:tc>
                  <a:txBody>
                    <a:bodyPr/>
                    <a:lstStyle/>
                    <a:p>
                      <a:pPr algn="l" fontAlgn="b"/>
                      <a:r>
                        <a:rPr lang="en-US" sz="1300" u="none" strike="noStrike">
                          <a:effectLst/>
                        </a:rPr>
                        <a:t>impactor</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0.002</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-0.003</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0.004</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0.000</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0.001</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0.003</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0.004</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-0.004</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0.003</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-0.002</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0.003</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0.002</a:t>
                      </a:r>
                      <a:endParaRPr lang="en-US" sz="1300" b="0" i="0" u="none" strike="noStrike">
                        <a:solidFill>
                          <a:srgbClr val="000000"/>
                        </a:solidFill>
                        <a:effectLst/>
                        <a:latin typeface="Arial" panose="020B0604020202020204" pitchFamily="34" charset="0"/>
                      </a:endParaRPr>
                    </a:p>
                  </a:txBody>
                  <a:tcPr marL="9024" marR="9024" marT="9024" marB="0" anchor="b"/>
                </a:tc>
                <a:extLst>
                  <a:ext uri="{0D108BD9-81ED-4DB2-BD59-A6C34878D82A}">
                    <a16:rowId xmlns:a16="http://schemas.microsoft.com/office/drawing/2014/main" val="912981856"/>
                  </a:ext>
                </a:extLst>
              </a:tr>
              <a:tr h="117037">
                <a:tc>
                  <a:txBody>
                    <a:bodyPr/>
                    <a:lstStyle/>
                    <a:p>
                      <a:pPr algn="l" fontAlgn="b"/>
                      <a:r>
                        <a:rPr lang="en-US" sz="1300" u="none" strike="noStrike">
                          <a:effectLst/>
                        </a:rPr>
                        <a:t>law</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dirty="0">
                          <a:effectLst/>
                        </a:rPr>
                        <a:t>0.056</a:t>
                      </a:r>
                      <a:endParaRPr lang="en-US" sz="1300" b="0" i="0" u="none" strike="noStrike" dirty="0">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0.001</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-0.083</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0.028</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0.022</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-0.063</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-0.028</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0.003</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0.009</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0.084</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0.022</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0.030</a:t>
                      </a:r>
                      <a:endParaRPr lang="en-US" sz="1300" b="0" i="0" u="none" strike="noStrike">
                        <a:solidFill>
                          <a:srgbClr val="000000"/>
                        </a:solidFill>
                        <a:effectLst/>
                        <a:latin typeface="Arial" panose="020B0604020202020204" pitchFamily="34" charset="0"/>
                      </a:endParaRPr>
                    </a:p>
                  </a:txBody>
                  <a:tcPr marL="9024" marR="9024" marT="9024" marB="0" anchor="b"/>
                </a:tc>
                <a:extLst>
                  <a:ext uri="{0D108BD9-81ED-4DB2-BD59-A6C34878D82A}">
                    <a16:rowId xmlns:a16="http://schemas.microsoft.com/office/drawing/2014/main" val="69034634"/>
                  </a:ext>
                </a:extLst>
              </a:tr>
              <a:tr h="117037">
                <a:tc>
                  <a:txBody>
                    <a:bodyPr/>
                    <a:lstStyle/>
                    <a:p>
                      <a:pPr algn="l" fontAlgn="b"/>
                      <a:r>
                        <a:rPr lang="en-US" sz="1300" u="none" strike="noStrike">
                          <a:effectLst/>
                        </a:rPr>
                        <a:t>probability</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0.002</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-0.001</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-0.001</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-0.006</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0.000</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0.001</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0.003</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-0.008</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0.002</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-0.001</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0.002</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0.001</a:t>
                      </a:r>
                      <a:endParaRPr lang="en-US" sz="1300" b="0" i="0" u="none" strike="noStrike">
                        <a:solidFill>
                          <a:srgbClr val="000000"/>
                        </a:solidFill>
                        <a:effectLst/>
                        <a:latin typeface="Arial" panose="020B0604020202020204" pitchFamily="34" charset="0"/>
                      </a:endParaRPr>
                    </a:p>
                  </a:txBody>
                  <a:tcPr marL="9024" marR="9024" marT="9024" marB="0" anchor="b"/>
                </a:tc>
                <a:extLst>
                  <a:ext uri="{0D108BD9-81ED-4DB2-BD59-A6C34878D82A}">
                    <a16:rowId xmlns:a16="http://schemas.microsoft.com/office/drawing/2014/main" val="2869422174"/>
                  </a:ext>
                </a:extLst>
              </a:tr>
              <a:tr h="117037">
                <a:tc>
                  <a:txBody>
                    <a:bodyPr/>
                    <a:lstStyle/>
                    <a:p>
                      <a:pPr algn="l" fontAlgn="b"/>
                      <a:r>
                        <a:rPr lang="en-US" sz="1300" u="none" strike="noStrike">
                          <a:effectLst/>
                        </a:rPr>
                        <a:t>explaining</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0.002</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-0.001</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-0.003</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0.000</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0.000</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0.001</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dirty="0">
                          <a:effectLst/>
                        </a:rPr>
                        <a:t>-0.002</a:t>
                      </a:r>
                      <a:endParaRPr lang="en-US" sz="1300" b="0" i="0" u="none" strike="noStrike" dirty="0">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-0.002</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-0.001</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0.003</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0.003</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dirty="0">
                          <a:effectLst/>
                        </a:rPr>
                        <a:t>0.003</a:t>
                      </a:r>
                      <a:endParaRPr lang="en-US" sz="1300" b="0" i="0" u="none" strike="noStrike" dirty="0">
                        <a:solidFill>
                          <a:srgbClr val="000000"/>
                        </a:solidFill>
                        <a:effectLst/>
                        <a:latin typeface="Arial" panose="020B0604020202020204" pitchFamily="34" charset="0"/>
                      </a:endParaRPr>
                    </a:p>
                  </a:txBody>
                  <a:tcPr marL="9024" marR="9024" marT="9024" marB="0" anchor="b"/>
                </a:tc>
                <a:extLst>
                  <a:ext uri="{0D108BD9-81ED-4DB2-BD59-A6C34878D82A}">
                    <a16:rowId xmlns:a16="http://schemas.microsoft.com/office/drawing/2014/main" val="4075984423"/>
                  </a:ext>
                </a:extLst>
              </a:tr>
            </a:tbl>
          </a:graphicData>
        </a:graphic>
      </p:graphicFrame>
      <p:sp>
        <p:nvSpPr>
          <p:cNvPr id="2" name="TextBox 1">
            <a:extLst>
              <a:ext uri="{FF2B5EF4-FFF2-40B4-BE49-F238E27FC236}">
                <a16:creationId xmlns:a16="http://schemas.microsoft.com/office/drawing/2014/main" id="{AF419BB3-791E-4895-B7B2-70B0AAAF302B}"/>
              </a:ext>
            </a:extLst>
          </p:cNvPr>
          <p:cNvSpPr txBox="1"/>
          <p:nvPr/>
        </p:nvSpPr>
        <p:spPr>
          <a:xfrm>
            <a:off x="5029200" y="1752766"/>
            <a:ext cx="3810000" cy="1754326"/>
          </a:xfrm>
          <a:prstGeom prst="rect">
            <a:avLst/>
          </a:prstGeom>
          <a:solidFill>
            <a:schemeClr val="tx1"/>
          </a:solidFill>
        </p:spPr>
        <p:txBody>
          <a:bodyPr wrap="square" rtlCol="0">
            <a:spAutoFit/>
          </a:bodyPr>
          <a:lstStyle/>
          <a:p>
            <a:r>
              <a:rPr lang="en-US" sz="3600" dirty="0">
                <a:solidFill>
                  <a:schemeClr val="bg1"/>
                </a:solidFill>
              </a:rPr>
              <a:t>How many dimensions are enough?</a:t>
            </a:r>
          </a:p>
        </p:txBody>
      </p:sp>
      <p:sp>
        <p:nvSpPr>
          <p:cNvPr id="16" name="Rectangle 15">
            <a:extLst>
              <a:ext uri="{FF2B5EF4-FFF2-40B4-BE49-F238E27FC236}">
                <a16:creationId xmlns:a16="http://schemas.microsoft.com/office/drawing/2014/main" id="{27C9C68A-B224-401C-B738-7FB980866D72}"/>
              </a:ext>
            </a:extLst>
          </p:cNvPr>
          <p:cNvSpPr/>
          <p:nvPr/>
        </p:nvSpPr>
        <p:spPr>
          <a:xfrm>
            <a:off x="7508151" y="2360174"/>
            <a:ext cx="1548034" cy="1569660"/>
          </a:xfrm>
          <a:prstGeom prst="rect">
            <a:avLst/>
          </a:prstGeom>
          <a:noFill/>
        </p:spPr>
        <p:txBody>
          <a:bodyPr wrap="square" lIns="91440" tIns="45720" rIns="91440" bIns="45720">
            <a:spAutoFit/>
          </a:bodyPr>
          <a:lstStyle/>
          <a:p>
            <a:pPr algn="ctr"/>
            <a:r>
              <a:rPr lang="en-US" sz="9600" b="1" cap="none" spc="0"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Freestyle Script" panose="030804020302050B0404" pitchFamily="66" charset="0"/>
              </a:rPr>
              <a:t>?</a:t>
            </a:r>
          </a:p>
        </p:txBody>
      </p:sp>
    </p:spTree>
    <p:extLst>
      <p:ext uri="{BB962C8B-B14F-4D97-AF65-F5344CB8AC3E}">
        <p14:creationId xmlns:p14="http://schemas.microsoft.com/office/powerpoint/2010/main" val="474794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4"/>
          <p:cNvSpPr txBox="1">
            <a:spLocks/>
          </p:cNvSpPr>
          <p:nvPr/>
        </p:nvSpPr>
        <p:spPr>
          <a:xfrm>
            <a:off x="29738" y="64625"/>
            <a:ext cx="9114262" cy="792161"/>
          </a:xfrm>
          <a:prstGeom prst="rect">
            <a:avLst/>
          </a:prstGeom>
          <a:no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3600" b="1" dirty="0">
                <a:solidFill>
                  <a:schemeClr val="bg1"/>
                </a:solidFill>
                <a:latin typeface="Arial" panose="020B0604020202020204" pitchFamily="34" charset="0"/>
                <a:cs typeface="Arial" panose="020B0604020202020204" pitchFamily="34" charset="0"/>
              </a:rPr>
              <a:t>Corpus Size and Optimal Dimensions</a:t>
            </a:r>
            <a:endParaRPr lang="en-US" altLang="en-US" sz="3600" b="1" i="1" dirty="0">
              <a:solidFill>
                <a:schemeClr val="bg1"/>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0AEA6445-E7A7-4F92-B043-C1A7D34A209B}"/>
              </a:ext>
            </a:extLst>
          </p:cNvPr>
          <p:cNvPicPr>
            <a:picLocks noChangeAspect="1"/>
          </p:cNvPicPr>
          <p:nvPr/>
        </p:nvPicPr>
        <p:blipFill>
          <a:blip r:embed="rId3"/>
          <a:stretch>
            <a:fillRect/>
          </a:stretch>
        </p:blipFill>
        <p:spPr>
          <a:xfrm>
            <a:off x="4522414" y="776915"/>
            <a:ext cx="4171846" cy="2781073"/>
          </a:xfrm>
          <a:prstGeom prst="rect">
            <a:avLst/>
          </a:prstGeom>
        </p:spPr>
      </p:pic>
      <p:pic>
        <p:nvPicPr>
          <p:cNvPr id="5" name="Picture 4">
            <a:extLst>
              <a:ext uri="{FF2B5EF4-FFF2-40B4-BE49-F238E27FC236}">
                <a16:creationId xmlns:a16="http://schemas.microsoft.com/office/drawing/2014/main" id="{0AAD1A5D-AED7-4CD7-B7DD-8214DDE9C0F5}"/>
              </a:ext>
            </a:extLst>
          </p:cNvPr>
          <p:cNvPicPr>
            <a:picLocks noChangeAspect="1"/>
          </p:cNvPicPr>
          <p:nvPr/>
        </p:nvPicPr>
        <p:blipFill>
          <a:blip r:embed="rId4"/>
          <a:stretch>
            <a:fillRect/>
          </a:stretch>
        </p:blipFill>
        <p:spPr>
          <a:xfrm>
            <a:off x="114881" y="3660623"/>
            <a:ext cx="8943975" cy="2619375"/>
          </a:xfrm>
          <a:prstGeom prst="rect">
            <a:avLst/>
          </a:prstGeom>
        </p:spPr>
      </p:pic>
      <p:sp>
        <p:nvSpPr>
          <p:cNvPr id="10" name="TextBox 9">
            <a:extLst>
              <a:ext uri="{FF2B5EF4-FFF2-40B4-BE49-F238E27FC236}">
                <a16:creationId xmlns:a16="http://schemas.microsoft.com/office/drawing/2014/main" id="{F276FB56-F9F0-4F59-A8AD-02DC9DDDD8DB}"/>
              </a:ext>
            </a:extLst>
          </p:cNvPr>
          <p:cNvSpPr txBox="1"/>
          <p:nvPr/>
        </p:nvSpPr>
        <p:spPr>
          <a:xfrm>
            <a:off x="114881" y="6213356"/>
            <a:ext cx="1767792" cy="338554"/>
          </a:xfrm>
          <a:prstGeom prst="rect">
            <a:avLst/>
          </a:prstGeom>
          <a:noFill/>
        </p:spPr>
        <p:txBody>
          <a:bodyPr wrap="none" rtlCol="0">
            <a:spAutoFit/>
          </a:bodyPr>
          <a:lstStyle/>
          <a:p>
            <a:r>
              <a:rPr lang="en-US" sz="1600" b="1" dirty="0" err="1">
                <a:solidFill>
                  <a:schemeClr val="bg1"/>
                </a:solidFill>
                <a:highlight>
                  <a:srgbClr val="800000"/>
                </a:highlight>
              </a:rPr>
              <a:t>Kontostathis</a:t>
            </a:r>
            <a:r>
              <a:rPr lang="en-US" sz="1600" b="1" dirty="0">
                <a:solidFill>
                  <a:schemeClr val="bg1"/>
                </a:solidFill>
                <a:highlight>
                  <a:srgbClr val="800000"/>
                </a:highlight>
              </a:rPr>
              <a:t>, 2007</a:t>
            </a:r>
          </a:p>
        </p:txBody>
      </p:sp>
      <p:pic>
        <p:nvPicPr>
          <p:cNvPr id="9" name="Picture 2" descr="Image result for LSA 300 dimensions">
            <a:extLst>
              <a:ext uri="{FF2B5EF4-FFF2-40B4-BE49-F238E27FC236}">
                <a16:creationId xmlns:a16="http://schemas.microsoft.com/office/drawing/2014/main" id="{7C6F98CA-2882-48C9-81FA-53F6EFAC468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1554" y="931372"/>
            <a:ext cx="4171846" cy="265841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CFD04FC-DF01-47CD-A0D1-5821EC2C9245}"/>
              </a:ext>
            </a:extLst>
          </p:cNvPr>
          <p:cNvSpPr txBox="1"/>
          <p:nvPr/>
        </p:nvSpPr>
        <p:spPr>
          <a:xfrm>
            <a:off x="4522414" y="3234867"/>
            <a:ext cx="1452192" cy="338554"/>
          </a:xfrm>
          <a:prstGeom prst="rect">
            <a:avLst/>
          </a:prstGeom>
          <a:noFill/>
        </p:spPr>
        <p:txBody>
          <a:bodyPr wrap="none" rtlCol="0">
            <a:spAutoFit/>
          </a:bodyPr>
          <a:lstStyle/>
          <a:p>
            <a:r>
              <a:rPr lang="en-US" sz="1600" b="1" dirty="0">
                <a:solidFill>
                  <a:schemeClr val="bg1"/>
                </a:solidFill>
                <a:highlight>
                  <a:srgbClr val="800000"/>
                </a:highlight>
              </a:rPr>
              <a:t>Bradford, 2008</a:t>
            </a:r>
          </a:p>
        </p:txBody>
      </p:sp>
      <p:sp>
        <p:nvSpPr>
          <p:cNvPr id="13" name="TextBox 12">
            <a:extLst>
              <a:ext uri="{FF2B5EF4-FFF2-40B4-BE49-F238E27FC236}">
                <a16:creationId xmlns:a16="http://schemas.microsoft.com/office/drawing/2014/main" id="{297DC7FE-F164-4EB9-B993-4BB1E6B1F589}"/>
              </a:ext>
            </a:extLst>
          </p:cNvPr>
          <p:cNvSpPr txBox="1"/>
          <p:nvPr/>
        </p:nvSpPr>
        <p:spPr>
          <a:xfrm>
            <a:off x="161908" y="3245477"/>
            <a:ext cx="2802819" cy="338554"/>
          </a:xfrm>
          <a:prstGeom prst="rect">
            <a:avLst/>
          </a:prstGeom>
          <a:noFill/>
        </p:spPr>
        <p:txBody>
          <a:bodyPr wrap="none" rtlCol="0">
            <a:spAutoFit/>
          </a:bodyPr>
          <a:lstStyle/>
          <a:p>
            <a:r>
              <a:rPr lang="en-US" sz="1600" b="1" dirty="0" err="1">
                <a:solidFill>
                  <a:schemeClr val="bg1"/>
                </a:solidFill>
                <a:highlight>
                  <a:srgbClr val="800000"/>
                </a:highlight>
              </a:rPr>
              <a:t>Landauer</a:t>
            </a:r>
            <a:r>
              <a:rPr lang="en-US" sz="1600" b="1" dirty="0">
                <a:solidFill>
                  <a:schemeClr val="bg1"/>
                </a:solidFill>
                <a:highlight>
                  <a:srgbClr val="800000"/>
                </a:highlight>
              </a:rPr>
              <a:t>, </a:t>
            </a:r>
            <a:r>
              <a:rPr lang="en-US" sz="1600" b="1" dirty="0" err="1">
                <a:solidFill>
                  <a:schemeClr val="bg1"/>
                </a:solidFill>
                <a:highlight>
                  <a:srgbClr val="800000"/>
                </a:highlight>
              </a:rPr>
              <a:t>Laham</a:t>
            </a:r>
            <a:r>
              <a:rPr lang="en-US" sz="1600" b="1" dirty="0">
                <a:solidFill>
                  <a:schemeClr val="bg1"/>
                </a:solidFill>
                <a:highlight>
                  <a:srgbClr val="800000"/>
                </a:highlight>
              </a:rPr>
              <a:t>, &amp; </a:t>
            </a:r>
            <a:r>
              <a:rPr lang="en-US" sz="1600" b="1" dirty="0" err="1">
                <a:solidFill>
                  <a:schemeClr val="bg1"/>
                </a:solidFill>
                <a:highlight>
                  <a:srgbClr val="800000"/>
                </a:highlight>
              </a:rPr>
              <a:t>Derr</a:t>
            </a:r>
            <a:r>
              <a:rPr lang="en-US" sz="1600" b="1" dirty="0">
                <a:solidFill>
                  <a:schemeClr val="bg1"/>
                </a:solidFill>
                <a:highlight>
                  <a:srgbClr val="800000"/>
                </a:highlight>
              </a:rPr>
              <a:t>, 2004</a:t>
            </a:r>
          </a:p>
        </p:txBody>
      </p:sp>
    </p:spTree>
    <p:extLst>
      <p:ext uri="{BB962C8B-B14F-4D97-AF65-F5344CB8AC3E}">
        <p14:creationId xmlns:p14="http://schemas.microsoft.com/office/powerpoint/2010/main" val="706559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4"/>
          <p:cNvSpPr txBox="1">
            <a:spLocks/>
          </p:cNvSpPr>
          <p:nvPr/>
        </p:nvSpPr>
        <p:spPr>
          <a:xfrm>
            <a:off x="49029" y="283755"/>
            <a:ext cx="9114262" cy="792161"/>
          </a:xfrm>
          <a:prstGeom prst="rect">
            <a:avLst/>
          </a:prstGeom>
          <a:no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3600" b="1" dirty="0">
                <a:solidFill>
                  <a:schemeClr val="bg1"/>
                </a:solidFill>
                <a:latin typeface="Arial" panose="020B0604020202020204" pitchFamily="34" charset="0"/>
                <a:cs typeface="Arial" panose="020B0604020202020204" pitchFamily="34" charset="0"/>
              </a:rPr>
              <a:t>From Documents to Vector Space</a:t>
            </a:r>
          </a:p>
        </p:txBody>
      </p:sp>
      <p:pic>
        <p:nvPicPr>
          <p:cNvPr id="6" name="Picture 5">
            <a:extLst>
              <a:ext uri="{FF2B5EF4-FFF2-40B4-BE49-F238E27FC236}">
                <a16:creationId xmlns:a16="http://schemas.microsoft.com/office/drawing/2014/main" id="{75419149-E99D-48A8-96B5-662470938516}"/>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47598" y="1741320"/>
            <a:ext cx="1295400" cy="1411880"/>
          </a:xfrm>
          <a:prstGeom prst="rect">
            <a:avLst/>
          </a:prstGeom>
        </p:spPr>
      </p:pic>
      <p:sp>
        <p:nvSpPr>
          <p:cNvPr id="21" name="Arrow: Curved Down 20">
            <a:extLst>
              <a:ext uri="{FF2B5EF4-FFF2-40B4-BE49-F238E27FC236}">
                <a16:creationId xmlns:a16="http://schemas.microsoft.com/office/drawing/2014/main" id="{EBE89ED2-9533-45A8-BF16-4730A494ED0A}"/>
              </a:ext>
            </a:extLst>
          </p:cNvPr>
          <p:cNvSpPr/>
          <p:nvPr/>
        </p:nvSpPr>
        <p:spPr>
          <a:xfrm rot="2216247">
            <a:off x="2370214" y="2011603"/>
            <a:ext cx="1888278" cy="1054051"/>
          </a:xfrm>
          <a:prstGeom prst="curved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schemeClr val="tx1"/>
              </a:solidFill>
            </a:endParaRPr>
          </a:p>
        </p:txBody>
      </p:sp>
      <p:graphicFrame>
        <p:nvGraphicFramePr>
          <p:cNvPr id="23" name="Table 22">
            <a:extLst>
              <a:ext uri="{FF2B5EF4-FFF2-40B4-BE49-F238E27FC236}">
                <a16:creationId xmlns:a16="http://schemas.microsoft.com/office/drawing/2014/main" id="{DD76F735-7152-4719-A35D-5B8BD95F902A}"/>
              </a:ext>
            </a:extLst>
          </p:cNvPr>
          <p:cNvGraphicFramePr>
            <a:graphicFrameLocks noGrp="1"/>
          </p:cNvGraphicFramePr>
          <p:nvPr>
            <p:extLst>
              <p:ext uri="{D42A27DB-BD31-4B8C-83A1-F6EECF244321}">
                <p14:modId xmlns:p14="http://schemas.microsoft.com/office/powerpoint/2010/main" val="1761661357"/>
              </p:ext>
            </p:extLst>
          </p:nvPr>
        </p:nvGraphicFramePr>
        <p:xfrm>
          <a:off x="1272315" y="3527250"/>
          <a:ext cx="4295150" cy="2485728"/>
        </p:xfrm>
        <a:graphic>
          <a:graphicData uri="http://schemas.openxmlformats.org/drawingml/2006/table">
            <a:tbl>
              <a:tblPr>
                <a:tableStyleId>{5C22544A-7EE6-4342-B048-85BDC9FD1C3A}</a:tableStyleId>
              </a:tblPr>
              <a:tblGrid>
                <a:gridCol w="1202514">
                  <a:extLst>
                    <a:ext uri="{9D8B030D-6E8A-4147-A177-3AD203B41FA5}">
                      <a16:colId xmlns:a16="http://schemas.microsoft.com/office/drawing/2014/main" val="3349441636"/>
                    </a:ext>
                  </a:extLst>
                </a:gridCol>
                <a:gridCol w="626843">
                  <a:extLst>
                    <a:ext uri="{9D8B030D-6E8A-4147-A177-3AD203B41FA5}">
                      <a16:colId xmlns:a16="http://schemas.microsoft.com/office/drawing/2014/main" val="1554471171"/>
                    </a:ext>
                  </a:extLst>
                </a:gridCol>
                <a:gridCol w="604455">
                  <a:extLst>
                    <a:ext uri="{9D8B030D-6E8A-4147-A177-3AD203B41FA5}">
                      <a16:colId xmlns:a16="http://schemas.microsoft.com/office/drawing/2014/main" val="1034870046"/>
                    </a:ext>
                  </a:extLst>
                </a:gridCol>
                <a:gridCol w="604455">
                  <a:extLst>
                    <a:ext uri="{9D8B030D-6E8A-4147-A177-3AD203B41FA5}">
                      <a16:colId xmlns:a16="http://schemas.microsoft.com/office/drawing/2014/main" val="3915289687"/>
                    </a:ext>
                  </a:extLst>
                </a:gridCol>
                <a:gridCol w="614050">
                  <a:extLst>
                    <a:ext uri="{9D8B030D-6E8A-4147-A177-3AD203B41FA5}">
                      <a16:colId xmlns:a16="http://schemas.microsoft.com/office/drawing/2014/main" val="2019280448"/>
                    </a:ext>
                  </a:extLst>
                </a:gridCol>
                <a:gridCol w="642833">
                  <a:extLst>
                    <a:ext uri="{9D8B030D-6E8A-4147-A177-3AD203B41FA5}">
                      <a16:colId xmlns:a16="http://schemas.microsoft.com/office/drawing/2014/main" val="1069339079"/>
                    </a:ext>
                  </a:extLst>
                </a:gridCol>
              </a:tblGrid>
              <a:tr h="117037">
                <a:tc>
                  <a:txBody>
                    <a:bodyPr/>
                    <a:lstStyle/>
                    <a:p>
                      <a:pPr algn="l" fontAlgn="b"/>
                      <a:r>
                        <a:rPr lang="en-US" sz="1300" u="none" strike="noStrike" dirty="0">
                          <a:effectLst/>
                        </a:rPr>
                        <a:t>max</a:t>
                      </a:r>
                      <a:endParaRPr lang="en-US" sz="1300" b="0" i="0" u="none" strike="noStrike" dirty="0">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0.005</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-0.003</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-0.002</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-0.007</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0.000</a:t>
                      </a:r>
                      <a:endParaRPr lang="en-US" sz="1300" b="0" i="0" u="none" strike="noStrike">
                        <a:solidFill>
                          <a:srgbClr val="000000"/>
                        </a:solidFill>
                        <a:effectLst/>
                        <a:latin typeface="Arial" panose="020B0604020202020204" pitchFamily="34" charset="0"/>
                      </a:endParaRPr>
                    </a:p>
                  </a:txBody>
                  <a:tcPr marL="9024" marR="9024" marT="9024" marB="0" anchor="b"/>
                </a:tc>
                <a:extLst>
                  <a:ext uri="{0D108BD9-81ED-4DB2-BD59-A6C34878D82A}">
                    <a16:rowId xmlns:a16="http://schemas.microsoft.com/office/drawing/2014/main" val="1063993347"/>
                  </a:ext>
                </a:extLst>
              </a:tr>
              <a:tr h="117037">
                <a:tc>
                  <a:txBody>
                    <a:bodyPr/>
                    <a:lstStyle/>
                    <a:p>
                      <a:pPr algn="l" fontAlgn="b"/>
                      <a:r>
                        <a:rPr lang="en-US" sz="1300" u="none" strike="noStrike">
                          <a:effectLst/>
                        </a:rPr>
                        <a:t>rockets</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0.009</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-0.005</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0.038</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-0.014</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0.014</a:t>
                      </a:r>
                      <a:endParaRPr lang="en-US" sz="1300" b="0" i="0" u="none" strike="noStrike">
                        <a:solidFill>
                          <a:srgbClr val="000000"/>
                        </a:solidFill>
                        <a:effectLst/>
                        <a:latin typeface="Arial" panose="020B0604020202020204" pitchFamily="34" charset="0"/>
                      </a:endParaRPr>
                    </a:p>
                  </a:txBody>
                  <a:tcPr marL="9024" marR="9024" marT="9024" marB="0" anchor="b"/>
                </a:tc>
                <a:extLst>
                  <a:ext uri="{0D108BD9-81ED-4DB2-BD59-A6C34878D82A}">
                    <a16:rowId xmlns:a16="http://schemas.microsoft.com/office/drawing/2014/main" val="3527183447"/>
                  </a:ext>
                </a:extLst>
              </a:tr>
              <a:tr h="117037">
                <a:tc>
                  <a:txBody>
                    <a:bodyPr/>
                    <a:lstStyle/>
                    <a:p>
                      <a:pPr algn="l" fontAlgn="b"/>
                      <a:r>
                        <a:rPr lang="en-US" sz="1300" u="none" strike="noStrike">
                          <a:effectLst/>
                        </a:rPr>
                        <a:t>heaviside</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0.001</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0.000</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-0.001</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-0.001</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0.000</a:t>
                      </a:r>
                      <a:endParaRPr lang="en-US" sz="1300" b="0" i="0" u="none" strike="noStrike">
                        <a:solidFill>
                          <a:srgbClr val="000000"/>
                        </a:solidFill>
                        <a:effectLst/>
                        <a:latin typeface="Arial" panose="020B0604020202020204" pitchFamily="34" charset="0"/>
                      </a:endParaRPr>
                    </a:p>
                  </a:txBody>
                  <a:tcPr marL="9024" marR="9024" marT="9024" marB="0" anchor="b"/>
                </a:tc>
                <a:extLst>
                  <a:ext uri="{0D108BD9-81ED-4DB2-BD59-A6C34878D82A}">
                    <a16:rowId xmlns:a16="http://schemas.microsoft.com/office/drawing/2014/main" val="1682531714"/>
                  </a:ext>
                </a:extLst>
              </a:tr>
              <a:tr h="117037">
                <a:tc>
                  <a:txBody>
                    <a:bodyPr/>
                    <a:lstStyle/>
                    <a:p>
                      <a:pPr algn="l" fontAlgn="b"/>
                      <a:r>
                        <a:rPr lang="en-US" sz="1300" u="none" strike="noStrike">
                          <a:effectLst/>
                        </a:rPr>
                        <a:t>smith</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0.002</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0.002</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-0.003</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-0.002</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-0.002</a:t>
                      </a:r>
                      <a:endParaRPr lang="en-US" sz="1300" b="0" i="0" u="none" strike="noStrike">
                        <a:solidFill>
                          <a:srgbClr val="000000"/>
                        </a:solidFill>
                        <a:effectLst/>
                        <a:latin typeface="Arial" panose="020B0604020202020204" pitchFamily="34" charset="0"/>
                      </a:endParaRPr>
                    </a:p>
                  </a:txBody>
                  <a:tcPr marL="9024" marR="9024" marT="9024" marB="0" anchor="b"/>
                </a:tc>
                <a:extLst>
                  <a:ext uri="{0D108BD9-81ED-4DB2-BD59-A6C34878D82A}">
                    <a16:rowId xmlns:a16="http://schemas.microsoft.com/office/drawing/2014/main" val="2164179836"/>
                  </a:ext>
                </a:extLst>
              </a:tr>
              <a:tr h="117037">
                <a:tc>
                  <a:txBody>
                    <a:bodyPr/>
                    <a:lstStyle/>
                    <a:p>
                      <a:pPr algn="l" fontAlgn="b"/>
                      <a:r>
                        <a:rPr lang="en-US" sz="1300" u="none" strike="noStrike">
                          <a:effectLst/>
                        </a:rPr>
                        <a:t>dharma</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0.000</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0.000</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-0.001</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0.000</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0.000</a:t>
                      </a:r>
                      <a:endParaRPr lang="en-US" sz="1300" b="0" i="0" u="none" strike="noStrike">
                        <a:solidFill>
                          <a:srgbClr val="000000"/>
                        </a:solidFill>
                        <a:effectLst/>
                        <a:latin typeface="Arial" panose="020B0604020202020204" pitchFamily="34" charset="0"/>
                      </a:endParaRPr>
                    </a:p>
                  </a:txBody>
                  <a:tcPr marL="9024" marR="9024" marT="9024" marB="0" anchor="b"/>
                </a:tc>
                <a:extLst>
                  <a:ext uri="{0D108BD9-81ED-4DB2-BD59-A6C34878D82A}">
                    <a16:rowId xmlns:a16="http://schemas.microsoft.com/office/drawing/2014/main" val="1834062129"/>
                  </a:ext>
                </a:extLst>
              </a:tr>
              <a:tr h="117037">
                <a:tc>
                  <a:txBody>
                    <a:bodyPr/>
                    <a:lstStyle/>
                    <a:p>
                      <a:pPr algn="l" fontAlgn="b"/>
                      <a:r>
                        <a:rPr lang="en-US" sz="1300" u="none" strike="noStrike">
                          <a:effectLst/>
                        </a:rPr>
                        <a:t>man</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0.003</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-0.001</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0.004</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-0.004</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0.001</a:t>
                      </a:r>
                      <a:endParaRPr lang="en-US" sz="1300" b="0" i="0" u="none" strike="noStrike">
                        <a:solidFill>
                          <a:srgbClr val="000000"/>
                        </a:solidFill>
                        <a:effectLst/>
                        <a:latin typeface="Arial" panose="020B0604020202020204" pitchFamily="34" charset="0"/>
                      </a:endParaRPr>
                    </a:p>
                  </a:txBody>
                  <a:tcPr marL="9024" marR="9024" marT="9024" marB="0" anchor="b"/>
                </a:tc>
                <a:extLst>
                  <a:ext uri="{0D108BD9-81ED-4DB2-BD59-A6C34878D82A}">
                    <a16:rowId xmlns:a16="http://schemas.microsoft.com/office/drawing/2014/main" val="3012910050"/>
                  </a:ext>
                </a:extLst>
              </a:tr>
              <a:tr h="117037">
                <a:tc>
                  <a:txBody>
                    <a:bodyPr/>
                    <a:lstStyle/>
                    <a:p>
                      <a:pPr algn="l" fontAlgn="b"/>
                      <a:r>
                        <a:rPr lang="en-US" sz="1300" u="none" strike="noStrike">
                          <a:effectLst/>
                        </a:rPr>
                        <a:t>attempting</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0.003</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-0.003</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0.002</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0.002</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0.004</a:t>
                      </a:r>
                      <a:endParaRPr lang="en-US" sz="1300" b="0" i="0" u="none" strike="noStrike">
                        <a:solidFill>
                          <a:srgbClr val="000000"/>
                        </a:solidFill>
                        <a:effectLst/>
                        <a:latin typeface="Arial" panose="020B0604020202020204" pitchFamily="34" charset="0"/>
                      </a:endParaRPr>
                    </a:p>
                  </a:txBody>
                  <a:tcPr marL="9024" marR="9024" marT="9024" marB="0" anchor="b"/>
                </a:tc>
                <a:extLst>
                  <a:ext uri="{0D108BD9-81ED-4DB2-BD59-A6C34878D82A}">
                    <a16:rowId xmlns:a16="http://schemas.microsoft.com/office/drawing/2014/main" val="2779640236"/>
                  </a:ext>
                </a:extLst>
              </a:tr>
              <a:tr h="117037">
                <a:tc>
                  <a:txBody>
                    <a:bodyPr/>
                    <a:lstStyle/>
                    <a:p>
                      <a:pPr algn="l" fontAlgn="b"/>
                      <a:r>
                        <a:rPr lang="en-US" sz="1300" u="none" strike="noStrike">
                          <a:effectLst/>
                        </a:rPr>
                        <a:t>torsion</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0.006</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-0.008</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-0.004</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0.009</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0.008</a:t>
                      </a:r>
                      <a:endParaRPr lang="en-US" sz="1300" b="0" i="0" u="none" strike="noStrike">
                        <a:solidFill>
                          <a:srgbClr val="000000"/>
                        </a:solidFill>
                        <a:effectLst/>
                        <a:latin typeface="Arial" panose="020B0604020202020204" pitchFamily="34" charset="0"/>
                      </a:endParaRPr>
                    </a:p>
                  </a:txBody>
                  <a:tcPr marL="9024" marR="9024" marT="9024" marB="0" anchor="b"/>
                </a:tc>
                <a:extLst>
                  <a:ext uri="{0D108BD9-81ED-4DB2-BD59-A6C34878D82A}">
                    <a16:rowId xmlns:a16="http://schemas.microsoft.com/office/drawing/2014/main" val="742245858"/>
                  </a:ext>
                </a:extLst>
              </a:tr>
              <a:tr h="117037">
                <a:tc>
                  <a:txBody>
                    <a:bodyPr/>
                    <a:lstStyle/>
                    <a:p>
                      <a:pPr algn="l" fontAlgn="b"/>
                      <a:r>
                        <a:rPr lang="en-US" sz="1300" u="none" strike="noStrike">
                          <a:effectLst/>
                        </a:rPr>
                        <a:t>impactor</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0.002</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-0.003</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0.004</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0.000</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dirty="0">
                          <a:effectLst/>
                        </a:rPr>
                        <a:t>0.001</a:t>
                      </a:r>
                      <a:endParaRPr lang="en-US" sz="1300" b="0" i="0" u="none" strike="noStrike" dirty="0">
                        <a:solidFill>
                          <a:srgbClr val="000000"/>
                        </a:solidFill>
                        <a:effectLst/>
                        <a:latin typeface="Arial" panose="020B0604020202020204" pitchFamily="34" charset="0"/>
                      </a:endParaRPr>
                    </a:p>
                  </a:txBody>
                  <a:tcPr marL="9024" marR="9024" marT="9024" marB="0" anchor="b"/>
                </a:tc>
                <a:extLst>
                  <a:ext uri="{0D108BD9-81ED-4DB2-BD59-A6C34878D82A}">
                    <a16:rowId xmlns:a16="http://schemas.microsoft.com/office/drawing/2014/main" val="912981856"/>
                  </a:ext>
                </a:extLst>
              </a:tr>
              <a:tr h="117037">
                <a:tc>
                  <a:txBody>
                    <a:bodyPr/>
                    <a:lstStyle/>
                    <a:p>
                      <a:pPr algn="l" fontAlgn="b"/>
                      <a:r>
                        <a:rPr lang="en-US" sz="1300" u="none" strike="noStrike">
                          <a:effectLst/>
                        </a:rPr>
                        <a:t>law</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0.056</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0.001</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-0.083</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0.028</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0.022</a:t>
                      </a:r>
                      <a:endParaRPr lang="en-US" sz="1300" b="0" i="0" u="none" strike="noStrike">
                        <a:solidFill>
                          <a:srgbClr val="000000"/>
                        </a:solidFill>
                        <a:effectLst/>
                        <a:latin typeface="Arial" panose="020B0604020202020204" pitchFamily="34" charset="0"/>
                      </a:endParaRPr>
                    </a:p>
                  </a:txBody>
                  <a:tcPr marL="9024" marR="9024" marT="9024" marB="0" anchor="b"/>
                </a:tc>
                <a:extLst>
                  <a:ext uri="{0D108BD9-81ED-4DB2-BD59-A6C34878D82A}">
                    <a16:rowId xmlns:a16="http://schemas.microsoft.com/office/drawing/2014/main" val="69034634"/>
                  </a:ext>
                </a:extLst>
              </a:tr>
              <a:tr h="117037">
                <a:tc>
                  <a:txBody>
                    <a:bodyPr/>
                    <a:lstStyle/>
                    <a:p>
                      <a:pPr algn="l" fontAlgn="b"/>
                      <a:r>
                        <a:rPr lang="en-US" sz="1300" u="none" strike="noStrike">
                          <a:effectLst/>
                        </a:rPr>
                        <a:t>probability</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0.002</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-0.001</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-0.001</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-0.006</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dirty="0">
                          <a:effectLst/>
                        </a:rPr>
                        <a:t>0.000</a:t>
                      </a:r>
                      <a:endParaRPr lang="en-US" sz="1300" b="0" i="0" u="none" strike="noStrike" dirty="0">
                        <a:solidFill>
                          <a:srgbClr val="000000"/>
                        </a:solidFill>
                        <a:effectLst/>
                        <a:latin typeface="Arial" panose="020B0604020202020204" pitchFamily="34" charset="0"/>
                      </a:endParaRPr>
                    </a:p>
                  </a:txBody>
                  <a:tcPr marL="9024" marR="9024" marT="9024" marB="0" anchor="b"/>
                </a:tc>
                <a:extLst>
                  <a:ext uri="{0D108BD9-81ED-4DB2-BD59-A6C34878D82A}">
                    <a16:rowId xmlns:a16="http://schemas.microsoft.com/office/drawing/2014/main" val="2869422174"/>
                  </a:ext>
                </a:extLst>
              </a:tr>
              <a:tr h="117037">
                <a:tc>
                  <a:txBody>
                    <a:bodyPr/>
                    <a:lstStyle/>
                    <a:p>
                      <a:pPr algn="l" fontAlgn="b"/>
                      <a:r>
                        <a:rPr lang="en-US" sz="1300" u="none" strike="noStrike">
                          <a:effectLst/>
                        </a:rPr>
                        <a:t>explaining</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0.002</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-0.001</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-0.003</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a:effectLst/>
                        </a:rPr>
                        <a:t>0.000</a:t>
                      </a:r>
                      <a:endParaRPr lang="en-US" sz="1300" b="0" i="0" u="none" strike="noStrike">
                        <a:solidFill>
                          <a:srgbClr val="000000"/>
                        </a:solidFill>
                        <a:effectLst/>
                        <a:latin typeface="Arial" panose="020B0604020202020204" pitchFamily="34" charset="0"/>
                      </a:endParaRPr>
                    </a:p>
                  </a:txBody>
                  <a:tcPr marL="9024" marR="9024" marT="9024" marB="0" anchor="b"/>
                </a:tc>
                <a:tc>
                  <a:txBody>
                    <a:bodyPr/>
                    <a:lstStyle/>
                    <a:p>
                      <a:pPr algn="r" fontAlgn="b"/>
                      <a:r>
                        <a:rPr lang="en-US" sz="1300" u="none" strike="noStrike" dirty="0">
                          <a:effectLst/>
                        </a:rPr>
                        <a:t>0.000</a:t>
                      </a:r>
                      <a:endParaRPr lang="en-US" sz="1300" b="0" i="0" u="none" strike="noStrike" dirty="0">
                        <a:solidFill>
                          <a:srgbClr val="000000"/>
                        </a:solidFill>
                        <a:effectLst/>
                        <a:latin typeface="Arial" panose="020B0604020202020204" pitchFamily="34" charset="0"/>
                      </a:endParaRPr>
                    </a:p>
                  </a:txBody>
                  <a:tcPr marL="9024" marR="9024" marT="9024" marB="0" anchor="b"/>
                </a:tc>
                <a:extLst>
                  <a:ext uri="{0D108BD9-81ED-4DB2-BD59-A6C34878D82A}">
                    <a16:rowId xmlns:a16="http://schemas.microsoft.com/office/drawing/2014/main" val="4075984423"/>
                  </a:ext>
                </a:extLst>
              </a:tr>
            </a:tbl>
          </a:graphicData>
        </a:graphic>
      </p:graphicFrame>
      <p:sp>
        <p:nvSpPr>
          <p:cNvPr id="24" name="TextBox 23">
            <a:extLst>
              <a:ext uri="{FF2B5EF4-FFF2-40B4-BE49-F238E27FC236}">
                <a16:creationId xmlns:a16="http://schemas.microsoft.com/office/drawing/2014/main" id="{EDE973CE-7116-4B40-A1C3-9CB8810884C7}"/>
              </a:ext>
            </a:extLst>
          </p:cNvPr>
          <p:cNvSpPr txBox="1"/>
          <p:nvPr/>
        </p:nvSpPr>
        <p:spPr>
          <a:xfrm>
            <a:off x="6260108" y="1921807"/>
            <a:ext cx="2448491" cy="2554545"/>
          </a:xfrm>
          <a:prstGeom prst="rect">
            <a:avLst/>
          </a:prstGeom>
          <a:solidFill>
            <a:schemeClr val="tx1"/>
          </a:solidFill>
        </p:spPr>
        <p:txBody>
          <a:bodyPr wrap="none" rtlCol="0">
            <a:spAutoFit/>
          </a:bodyPr>
          <a:lstStyle/>
          <a:p>
            <a:pPr marL="285750" indent="-285750">
              <a:buFont typeface="Arial" panose="020B0604020202020204" pitchFamily="34" charset="0"/>
              <a:buChar char="•"/>
            </a:pPr>
            <a:r>
              <a:rPr lang="en-US" sz="3200" b="1" dirty="0">
                <a:solidFill>
                  <a:schemeClr val="bg1"/>
                </a:solidFill>
                <a:latin typeface="Arial" panose="020B0604020202020204" pitchFamily="34" charset="0"/>
                <a:cs typeface="Arial" panose="020B0604020202020204" pitchFamily="34" charset="0"/>
              </a:rPr>
              <a:t>LSA (LSI)</a:t>
            </a:r>
          </a:p>
          <a:p>
            <a:pPr marL="285750" indent="-285750">
              <a:buFont typeface="Arial" panose="020B0604020202020204" pitchFamily="34" charset="0"/>
              <a:buChar char="•"/>
            </a:pPr>
            <a:r>
              <a:rPr lang="en-US" sz="3200" b="1" dirty="0" err="1">
                <a:solidFill>
                  <a:schemeClr val="bg1"/>
                </a:solidFill>
                <a:latin typeface="Arial" panose="020B0604020202020204" pitchFamily="34" charset="0"/>
                <a:cs typeface="Arial" panose="020B0604020202020204" pitchFamily="34" charset="0"/>
              </a:rPr>
              <a:t>pLSA</a:t>
            </a:r>
            <a:endParaRPr lang="en-US" sz="3200" b="1"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3200" b="1" dirty="0">
                <a:solidFill>
                  <a:schemeClr val="bg1"/>
                </a:solidFill>
                <a:latin typeface="Arial" panose="020B0604020202020204" pitchFamily="34" charset="0"/>
                <a:cs typeface="Arial" panose="020B0604020202020204" pitchFamily="34" charset="0"/>
              </a:rPr>
              <a:t>LDA</a:t>
            </a:r>
          </a:p>
          <a:p>
            <a:pPr marL="285750" indent="-285750">
              <a:buFont typeface="Arial" panose="020B0604020202020204" pitchFamily="34" charset="0"/>
              <a:buChar char="•"/>
            </a:pPr>
            <a:r>
              <a:rPr lang="en-US" sz="3200" b="1" dirty="0">
                <a:solidFill>
                  <a:schemeClr val="bg1"/>
                </a:solidFill>
                <a:latin typeface="Arial" panose="020B0604020202020204" pitchFamily="34" charset="0"/>
                <a:cs typeface="Arial" panose="020B0604020202020204" pitchFamily="34" charset="0"/>
              </a:rPr>
              <a:t>Word2Vec</a:t>
            </a:r>
          </a:p>
          <a:p>
            <a:pPr marL="285750" indent="-285750">
              <a:buFont typeface="Arial" panose="020B0604020202020204" pitchFamily="34" charset="0"/>
              <a:buChar char="•"/>
            </a:pPr>
            <a:r>
              <a:rPr lang="en-US" sz="3200" b="1" dirty="0">
                <a:solidFill>
                  <a:schemeClr val="bg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23871637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B3AE27CF-8C61-41DA-AC37-3049E5B71DCE}"/>
              </a:ext>
            </a:extLst>
          </p:cNvPr>
          <p:cNvSpPr txBox="1">
            <a:spLocks/>
          </p:cNvSpPr>
          <p:nvPr/>
        </p:nvSpPr>
        <p:spPr>
          <a:xfrm>
            <a:off x="152400" y="344372"/>
            <a:ext cx="9114262" cy="792161"/>
          </a:xfrm>
          <a:prstGeom prst="rect">
            <a:avLst/>
          </a:prstGeom>
          <a:no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chemeClr val="bg1"/>
                </a:solidFill>
              </a:rPr>
              <a:t>Indices: Readability</a:t>
            </a:r>
          </a:p>
          <a:p>
            <a:endParaRPr lang="en-US" dirty="0">
              <a:solidFill>
                <a:schemeClr val="bg1"/>
              </a:solidFill>
            </a:endParaRPr>
          </a:p>
          <a:p>
            <a:endParaRPr lang="en-US" dirty="0">
              <a:solidFill>
                <a:schemeClr val="bg1"/>
              </a:solidFill>
            </a:endParaRPr>
          </a:p>
          <a:p>
            <a:endParaRPr lang="en-US" dirty="0">
              <a:solidFill>
                <a:schemeClr val="bg1"/>
              </a:solidFill>
            </a:endParaRPr>
          </a:p>
        </p:txBody>
      </p:sp>
      <p:sp>
        <p:nvSpPr>
          <p:cNvPr id="4" name="Rectangle 3">
            <a:extLst>
              <a:ext uri="{FF2B5EF4-FFF2-40B4-BE49-F238E27FC236}">
                <a16:creationId xmlns:a16="http://schemas.microsoft.com/office/drawing/2014/main" id="{9179C413-06A4-4C0C-90E9-B0348F171666}"/>
              </a:ext>
            </a:extLst>
          </p:cNvPr>
          <p:cNvSpPr/>
          <p:nvPr/>
        </p:nvSpPr>
        <p:spPr>
          <a:xfrm>
            <a:off x="732262" y="1136533"/>
            <a:ext cx="8534400" cy="1947328"/>
          </a:xfrm>
          <a:prstGeom prst="rect">
            <a:avLst/>
          </a:prstGeom>
        </p:spPr>
        <p:txBody>
          <a:bodyPr wrap="square">
            <a:spAutoFit/>
          </a:bodyPr>
          <a:lstStyle/>
          <a:p>
            <a:endParaRPr lang="en-US" sz="2400" dirty="0">
              <a:solidFill>
                <a:schemeClr val="bg1"/>
              </a:solidFill>
            </a:endParaRPr>
          </a:p>
          <a:p>
            <a:r>
              <a:rPr lang="en-US" sz="2400" dirty="0">
                <a:solidFill>
                  <a:schemeClr val="bg1"/>
                </a:solidFill>
              </a:rPr>
              <a:t>106	RDFRE		Flesch Reading Ease</a:t>
            </a:r>
          </a:p>
          <a:p>
            <a:r>
              <a:rPr lang="en-US" sz="2400" dirty="0">
                <a:solidFill>
                  <a:schemeClr val="bg1"/>
                </a:solidFill>
              </a:rPr>
              <a:t>107	RDFKGL	Flesch-Kincaid Grade Level</a:t>
            </a:r>
          </a:p>
          <a:p>
            <a:r>
              <a:rPr lang="en-US" sz="2400" dirty="0">
                <a:solidFill>
                  <a:schemeClr val="bg1"/>
                </a:solidFill>
              </a:rPr>
              <a:t>108	RDL2		</a:t>
            </a:r>
            <a:r>
              <a:rPr lang="en-US" sz="2400" dirty="0" err="1">
                <a:solidFill>
                  <a:schemeClr val="bg1"/>
                </a:solidFill>
              </a:rPr>
              <a:t>Coh</a:t>
            </a:r>
            <a:r>
              <a:rPr lang="en-US" sz="2400" dirty="0">
                <a:solidFill>
                  <a:schemeClr val="bg1"/>
                </a:solidFill>
              </a:rPr>
              <a:t>-Metrix L2 Readability</a:t>
            </a:r>
          </a:p>
          <a:p>
            <a:pPr>
              <a:lnSpc>
                <a:spcPct val="107000"/>
              </a:lnSpc>
              <a:spcAft>
                <a:spcPts val="800"/>
              </a:spcAft>
            </a:pPr>
            <a:endParaRPr lang="en-US" sz="2400" dirty="0">
              <a:solidFill>
                <a:schemeClr val="bg1"/>
              </a:solidFill>
              <a:latin typeface="Calibri" panose="020F0502020204030204" pitchFamily="34" charset="0"/>
              <a:ea typeface="DengXian" panose="03000509000000000000" pitchFamily="65" charset="-122"/>
              <a:cs typeface="Times New Roman" panose="02020603050405020304" pitchFamily="18" charset="0"/>
            </a:endParaRPr>
          </a:p>
        </p:txBody>
      </p:sp>
      <p:sp>
        <p:nvSpPr>
          <p:cNvPr id="2" name="Rectangle 1">
            <a:extLst>
              <a:ext uri="{FF2B5EF4-FFF2-40B4-BE49-F238E27FC236}">
                <a16:creationId xmlns:a16="http://schemas.microsoft.com/office/drawing/2014/main" id="{508149F3-1E5A-4DE4-A8A5-457B9C32EC10}"/>
              </a:ext>
            </a:extLst>
          </p:cNvPr>
          <p:cNvSpPr/>
          <p:nvPr/>
        </p:nvSpPr>
        <p:spPr>
          <a:xfrm>
            <a:off x="914400" y="2438400"/>
            <a:ext cx="8534400" cy="3539430"/>
          </a:xfrm>
          <a:prstGeom prst="rect">
            <a:avLst/>
          </a:prstGeom>
        </p:spPr>
        <p:txBody>
          <a:bodyPr wrap="square">
            <a:spAutoFit/>
          </a:bodyPr>
          <a:lstStyle/>
          <a:p>
            <a:br>
              <a:rPr lang="en-US" sz="2400" dirty="0">
                <a:solidFill>
                  <a:schemeClr val="bg1"/>
                </a:solidFill>
              </a:rPr>
            </a:br>
            <a:r>
              <a:rPr lang="en-US" sz="2400" dirty="0">
                <a:solidFill>
                  <a:schemeClr val="bg1"/>
                </a:solidFill>
              </a:rPr>
              <a:t>	</a:t>
            </a:r>
            <a:r>
              <a:rPr lang="en-US" sz="3200" dirty="0">
                <a:solidFill>
                  <a:srgbClr val="C00000"/>
                </a:solidFill>
                <a:highlight>
                  <a:srgbClr val="FFFF00"/>
                </a:highlight>
                <a:latin typeface="Times New Roman" panose="02020603050405020304" pitchFamily="18" charset="0"/>
              </a:rPr>
              <a:t> 206.835 – (1.015 x ASL) – (84.6 x ASW) </a:t>
            </a:r>
            <a:br>
              <a:rPr lang="en-US" sz="3200" dirty="0">
                <a:solidFill>
                  <a:srgbClr val="C00000"/>
                </a:solidFill>
                <a:highlight>
                  <a:srgbClr val="FFFF00"/>
                </a:highlight>
              </a:rPr>
            </a:br>
            <a:r>
              <a:rPr lang="en-US" sz="2400" dirty="0">
                <a:solidFill>
                  <a:schemeClr val="bg1"/>
                </a:solidFill>
                <a:latin typeface="Times New Roman" panose="02020603050405020304" pitchFamily="18" charset="0"/>
              </a:rPr>
              <a:t> </a:t>
            </a:r>
            <a:br>
              <a:rPr lang="en-US" sz="2400" dirty="0">
                <a:solidFill>
                  <a:schemeClr val="bg1"/>
                </a:solidFill>
              </a:rPr>
            </a:br>
            <a:r>
              <a:rPr lang="en-US" sz="2400" b="1" dirty="0">
                <a:solidFill>
                  <a:schemeClr val="bg1"/>
                </a:solidFill>
                <a:latin typeface="Times New Roman" panose="02020603050405020304" pitchFamily="18" charset="0"/>
              </a:rPr>
              <a:t>ASL</a:t>
            </a:r>
            <a:r>
              <a:rPr lang="en-US" sz="2400" dirty="0">
                <a:solidFill>
                  <a:schemeClr val="bg1"/>
                </a:solidFill>
                <a:latin typeface="Times New Roman" panose="02020603050405020304" pitchFamily="18" charset="0"/>
              </a:rPr>
              <a:t> = Average Sentence Length</a:t>
            </a:r>
            <a:br>
              <a:rPr lang="en-US" sz="2400" dirty="0">
                <a:solidFill>
                  <a:schemeClr val="bg1"/>
                </a:solidFill>
              </a:rPr>
            </a:br>
            <a:r>
              <a:rPr lang="en-US" sz="2400" b="1" dirty="0">
                <a:solidFill>
                  <a:schemeClr val="bg1"/>
                </a:solidFill>
                <a:latin typeface="Times New Roman" panose="02020603050405020304" pitchFamily="18" charset="0"/>
              </a:rPr>
              <a:t>ASW</a:t>
            </a:r>
            <a:r>
              <a:rPr lang="en-US" sz="2400" dirty="0">
                <a:solidFill>
                  <a:schemeClr val="bg1"/>
                </a:solidFill>
                <a:latin typeface="Times New Roman" panose="02020603050405020304" pitchFamily="18" charset="0"/>
              </a:rPr>
              <a:t> = Average number of syllables per word  </a:t>
            </a:r>
            <a:br>
              <a:rPr lang="en-US" sz="2400" dirty="0">
                <a:solidFill>
                  <a:schemeClr val="bg1"/>
                </a:solidFill>
              </a:rPr>
            </a:br>
            <a:r>
              <a:rPr lang="en-US" sz="2400" dirty="0">
                <a:solidFill>
                  <a:schemeClr val="bg1"/>
                </a:solidFill>
                <a:latin typeface="Times New Roman" panose="02020603050405020304" pitchFamily="18" charset="0"/>
              </a:rPr>
              <a:t>Range:  0 to 100.  </a:t>
            </a:r>
            <a:br>
              <a:rPr lang="en-US" sz="2400" dirty="0">
                <a:solidFill>
                  <a:schemeClr val="bg1"/>
                </a:solidFill>
              </a:rPr>
            </a:br>
            <a:r>
              <a:rPr lang="en-US" sz="2400" dirty="0">
                <a:solidFill>
                  <a:schemeClr val="bg1"/>
                </a:solidFill>
                <a:latin typeface="Times New Roman" panose="02020603050405020304" pitchFamily="18" charset="0"/>
              </a:rPr>
              <a:t>90.0 ~ 100.0:  	easily understandable by an average 5th grader.</a:t>
            </a:r>
            <a:br>
              <a:rPr lang="en-US" sz="2400" dirty="0">
                <a:solidFill>
                  <a:schemeClr val="bg1"/>
                </a:solidFill>
              </a:rPr>
            </a:br>
            <a:r>
              <a:rPr lang="en-US" sz="2400" dirty="0">
                <a:solidFill>
                  <a:schemeClr val="bg1"/>
                </a:solidFill>
                <a:latin typeface="Times New Roman" panose="02020603050405020304" pitchFamily="18" charset="0"/>
              </a:rPr>
              <a:t>60.0 ~ 70.0: 	easily understood by 8th and 9th graders.</a:t>
            </a:r>
            <a:br>
              <a:rPr lang="en-US" sz="2400" dirty="0">
                <a:solidFill>
                  <a:schemeClr val="bg1"/>
                </a:solidFill>
              </a:rPr>
            </a:br>
            <a:r>
              <a:rPr lang="en-US" sz="2400" dirty="0">
                <a:solidFill>
                  <a:schemeClr val="bg1"/>
                </a:solidFill>
                <a:latin typeface="Times New Roman" panose="02020603050405020304" pitchFamily="18" charset="0"/>
              </a:rPr>
              <a:t>0.0 and 30.0:  	understood by college graduates.</a:t>
            </a:r>
            <a:endParaRPr lang="en-US" sz="2400" dirty="0">
              <a:solidFill>
                <a:schemeClr val="bg1"/>
              </a:solidFill>
            </a:endParaRPr>
          </a:p>
        </p:txBody>
      </p:sp>
    </p:spTree>
    <p:extLst>
      <p:ext uri="{BB962C8B-B14F-4D97-AF65-F5344CB8AC3E}">
        <p14:creationId xmlns:p14="http://schemas.microsoft.com/office/powerpoint/2010/main" val="322857724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B3AE27CF-8C61-41DA-AC37-3049E5B71DCE}"/>
              </a:ext>
            </a:extLst>
          </p:cNvPr>
          <p:cNvSpPr txBox="1">
            <a:spLocks/>
          </p:cNvSpPr>
          <p:nvPr/>
        </p:nvSpPr>
        <p:spPr>
          <a:xfrm>
            <a:off x="152400" y="344372"/>
            <a:ext cx="9114262" cy="792161"/>
          </a:xfrm>
          <a:prstGeom prst="rect">
            <a:avLst/>
          </a:prstGeom>
          <a:no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chemeClr val="bg1"/>
                </a:solidFill>
              </a:rPr>
              <a:t>Indices: PCA </a:t>
            </a:r>
            <a:r>
              <a:rPr lang="en-US" dirty="0" err="1">
                <a:solidFill>
                  <a:schemeClr val="bg1"/>
                </a:solidFill>
              </a:rPr>
              <a:t>Scors</a:t>
            </a:r>
            <a:endParaRPr lang="en-US" dirty="0">
              <a:solidFill>
                <a:schemeClr val="bg1"/>
              </a:solidFill>
            </a:endParaRPr>
          </a:p>
        </p:txBody>
      </p:sp>
      <p:sp>
        <p:nvSpPr>
          <p:cNvPr id="4" name="Rectangle 3">
            <a:extLst>
              <a:ext uri="{FF2B5EF4-FFF2-40B4-BE49-F238E27FC236}">
                <a16:creationId xmlns:a16="http://schemas.microsoft.com/office/drawing/2014/main" id="{9179C413-06A4-4C0C-90E9-B0348F171666}"/>
              </a:ext>
            </a:extLst>
          </p:cNvPr>
          <p:cNvSpPr/>
          <p:nvPr/>
        </p:nvSpPr>
        <p:spPr>
          <a:xfrm>
            <a:off x="1828800" y="1451824"/>
            <a:ext cx="8534400" cy="3954352"/>
          </a:xfrm>
          <a:prstGeom prst="rect">
            <a:avLst/>
          </a:prstGeom>
        </p:spPr>
        <p:txBody>
          <a:bodyPr wrap="square">
            <a:spAutoFit/>
          </a:bodyPr>
          <a:lstStyle/>
          <a:p>
            <a:pPr>
              <a:lnSpc>
                <a:spcPct val="107000"/>
              </a:lnSpc>
              <a:spcAft>
                <a:spcPts val="800"/>
              </a:spcAft>
            </a:pPr>
            <a:r>
              <a:rPr lang="en-US" sz="2400" dirty="0">
                <a:solidFill>
                  <a:schemeClr val="bg1"/>
                </a:solidFill>
                <a:latin typeface="Calibri" panose="020F0502020204030204" pitchFamily="34" charset="0"/>
                <a:ea typeface="DengXian" panose="03000509000000000000" pitchFamily="65" charset="-122"/>
                <a:cs typeface="Times New Roman" panose="02020603050405020304" pitchFamily="18" charset="0"/>
              </a:rPr>
              <a:t>12(13)	</a:t>
            </a:r>
            <a:r>
              <a:rPr lang="en-US" sz="2400" dirty="0" err="1">
                <a:solidFill>
                  <a:schemeClr val="bg1"/>
                </a:solidFill>
                <a:latin typeface="Calibri" panose="020F0502020204030204" pitchFamily="34" charset="0"/>
                <a:ea typeface="DengXian" panose="03000509000000000000" pitchFamily="65" charset="-122"/>
                <a:cs typeface="Times New Roman" panose="02020603050405020304" pitchFamily="18" charset="0"/>
              </a:rPr>
              <a:t>PCNARz</a:t>
            </a:r>
            <a:r>
              <a:rPr lang="en-US" sz="2400" dirty="0">
                <a:solidFill>
                  <a:schemeClr val="bg1"/>
                </a:solidFill>
                <a:latin typeface="Calibri" panose="020F0502020204030204" pitchFamily="34" charset="0"/>
                <a:ea typeface="DengXian" panose="03000509000000000000" pitchFamily="65" charset="-122"/>
                <a:cs typeface="Times New Roman" panose="02020603050405020304" pitchFamily="18" charset="0"/>
              </a:rPr>
              <a:t>(p)	Narrativity </a:t>
            </a:r>
          </a:p>
          <a:p>
            <a:pPr>
              <a:lnSpc>
                <a:spcPct val="107000"/>
              </a:lnSpc>
              <a:spcAft>
                <a:spcPts val="800"/>
              </a:spcAft>
            </a:pPr>
            <a:r>
              <a:rPr lang="en-US" sz="2400" dirty="0">
                <a:solidFill>
                  <a:schemeClr val="bg1"/>
                </a:solidFill>
                <a:latin typeface="Calibri" panose="020F0502020204030204" pitchFamily="34" charset="0"/>
                <a:ea typeface="DengXian" panose="03000509000000000000" pitchFamily="65" charset="-122"/>
                <a:cs typeface="Times New Roman" panose="02020603050405020304" pitchFamily="18" charset="0"/>
              </a:rPr>
              <a:t>14(15)	</a:t>
            </a:r>
            <a:r>
              <a:rPr lang="en-US" sz="2400" dirty="0" err="1">
                <a:solidFill>
                  <a:schemeClr val="bg1"/>
                </a:solidFill>
                <a:latin typeface="Calibri" panose="020F0502020204030204" pitchFamily="34" charset="0"/>
                <a:ea typeface="DengXian" panose="03000509000000000000" pitchFamily="65" charset="-122"/>
                <a:cs typeface="Times New Roman" panose="02020603050405020304" pitchFamily="18" charset="0"/>
              </a:rPr>
              <a:t>PCSYNz</a:t>
            </a:r>
            <a:r>
              <a:rPr lang="en-US" sz="2400" dirty="0">
                <a:solidFill>
                  <a:schemeClr val="bg1"/>
                </a:solidFill>
                <a:latin typeface="Calibri" panose="020F0502020204030204" pitchFamily="34" charset="0"/>
                <a:ea typeface="DengXian" panose="03000509000000000000" pitchFamily="65" charset="-122"/>
                <a:cs typeface="Times New Roman" panose="02020603050405020304" pitchFamily="18" charset="0"/>
              </a:rPr>
              <a:t>(p)	Syntactic simplicity </a:t>
            </a:r>
          </a:p>
          <a:p>
            <a:pPr>
              <a:lnSpc>
                <a:spcPct val="107000"/>
              </a:lnSpc>
              <a:spcAft>
                <a:spcPts val="800"/>
              </a:spcAft>
            </a:pPr>
            <a:r>
              <a:rPr lang="en-US" sz="2400" dirty="0">
                <a:solidFill>
                  <a:schemeClr val="bg1"/>
                </a:solidFill>
                <a:latin typeface="Calibri" panose="020F0502020204030204" pitchFamily="34" charset="0"/>
                <a:ea typeface="DengXian" panose="03000509000000000000" pitchFamily="65" charset="-122"/>
                <a:cs typeface="Times New Roman" panose="02020603050405020304" pitchFamily="18" charset="0"/>
              </a:rPr>
              <a:t>16(17)	</a:t>
            </a:r>
            <a:r>
              <a:rPr lang="en-US" sz="2400" dirty="0" err="1">
                <a:solidFill>
                  <a:schemeClr val="bg1"/>
                </a:solidFill>
                <a:latin typeface="Calibri" panose="020F0502020204030204" pitchFamily="34" charset="0"/>
                <a:ea typeface="DengXian" panose="03000509000000000000" pitchFamily="65" charset="-122"/>
                <a:cs typeface="Times New Roman" panose="02020603050405020304" pitchFamily="18" charset="0"/>
              </a:rPr>
              <a:t>PCCNCz</a:t>
            </a:r>
            <a:r>
              <a:rPr lang="en-US" sz="2400" dirty="0">
                <a:solidFill>
                  <a:schemeClr val="bg1"/>
                </a:solidFill>
                <a:latin typeface="Calibri" panose="020F0502020204030204" pitchFamily="34" charset="0"/>
                <a:ea typeface="DengXian" panose="03000509000000000000" pitchFamily="65" charset="-122"/>
                <a:cs typeface="Times New Roman" panose="02020603050405020304" pitchFamily="18" charset="0"/>
              </a:rPr>
              <a:t>(p)	Word concreteness </a:t>
            </a:r>
          </a:p>
          <a:p>
            <a:pPr>
              <a:lnSpc>
                <a:spcPct val="107000"/>
              </a:lnSpc>
              <a:spcAft>
                <a:spcPts val="800"/>
              </a:spcAft>
            </a:pPr>
            <a:r>
              <a:rPr lang="en-US" sz="2400" dirty="0">
                <a:solidFill>
                  <a:schemeClr val="bg1"/>
                </a:solidFill>
                <a:latin typeface="Calibri" panose="020F0502020204030204" pitchFamily="34" charset="0"/>
                <a:ea typeface="DengXian" panose="03000509000000000000" pitchFamily="65" charset="-122"/>
                <a:cs typeface="Times New Roman" panose="02020603050405020304" pitchFamily="18" charset="0"/>
              </a:rPr>
              <a:t>18(19)	</a:t>
            </a:r>
            <a:r>
              <a:rPr lang="en-US" sz="2400" dirty="0" err="1">
                <a:solidFill>
                  <a:schemeClr val="bg1"/>
                </a:solidFill>
                <a:latin typeface="Calibri" panose="020F0502020204030204" pitchFamily="34" charset="0"/>
                <a:ea typeface="DengXian" panose="03000509000000000000" pitchFamily="65" charset="-122"/>
                <a:cs typeface="Times New Roman" panose="02020603050405020304" pitchFamily="18" charset="0"/>
              </a:rPr>
              <a:t>PCREFz</a:t>
            </a:r>
            <a:r>
              <a:rPr lang="en-US" sz="2400" dirty="0">
                <a:solidFill>
                  <a:schemeClr val="bg1"/>
                </a:solidFill>
                <a:latin typeface="Calibri" panose="020F0502020204030204" pitchFamily="34" charset="0"/>
                <a:ea typeface="DengXian" panose="03000509000000000000" pitchFamily="65" charset="-122"/>
                <a:cs typeface="Times New Roman" panose="02020603050405020304" pitchFamily="18" charset="0"/>
              </a:rPr>
              <a:t>(p)	Referential cohesion </a:t>
            </a:r>
          </a:p>
          <a:p>
            <a:pPr>
              <a:lnSpc>
                <a:spcPct val="107000"/>
              </a:lnSpc>
              <a:spcAft>
                <a:spcPts val="800"/>
              </a:spcAft>
            </a:pPr>
            <a:r>
              <a:rPr lang="en-US" sz="2400" dirty="0">
                <a:solidFill>
                  <a:schemeClr val="bg1"/>
                </a:solidFill>
                <a:latin typeface="Calibri" panose="020F0502020204030204" pitchFamily="34" charset="0"/>
                <a:ea typeface="DengXian" panose="03000509000000000000" pitchFamily="65" charset="-122"/>
                <a:cs typeface="Times New Roman" panose="02020603050405020304" pitchFamily="18" charset="0"/>
              </a:rPr>
              <a:t>20(21)	</a:t>
            </a:r>
            <a:r>
              <a:rPr lang="en-US" sz="2400" dirty="0" err="1">
                <a:solidFill>
                  <a:schemeClr val="bg1"/>
                </a:solidFill>
                <a:latin typeface="Calibri" panose="020F0502020204030204" pitchFamily="34" charset="0"/>
                <a:ea typeface="DengXian" panose="03000509000000000000" pitchFamily="65" charset="-122"/>
                <a:cs typeface="Times New Roman" panose="02020603050405020304" pitchFamily="18" charset="0"/>
              </a:rPr>
              <a:t>PCDCz</a:t>
            </a:r>
            <a:r>
              <a:rPr lang="en-US" sz="2400" dirty="0">
                <a:solidFill>
                  <a:schemeClr val="bg1"/>
                </a:solidFill>
                <a:latin typeface="Calibri" panose="020F0502020204030204" pitchFamily="34" charset="0"/>
                <a:ea typeface="DengXian" panose="03000509000000000000" pitchFamily="65" charset="-122"/>
                <a:cs typeface="Times New Roman" panose="02020603050405020304" pitchFamily="18" charset="0"/>
              </a:rPr>
              <a:t>(p)  	Deep cohesion</a:t>
            </a:r>
          </a:p>
          <a:p>
            <a:pPr>
              <a:lnSpc>
                <a:spcPct val="107000"/>
              </a:lnSpc>
              <a:spcAft>
                <a:spcPts val="800"/>
              </a:spcAft>
            </a:pPr>
            <a:r>
              <a:rPr lang="en-US" sz="2400" dirty="0">
                <a:solidFill>
                  <a:schemeClr val="bg1"/>
                </a:solidFill>
                <a:latin typeface="Calibri" panose="020F0502020204030204" pitchFamily="34" charset="0"/>
                <a:ea typeface="DengXian" panose="03000509000000000000" pitchFamily="65" charset="-122"/>
                <a:cs typeface="Times New Roman" panose="02020603050405020304" pitchFamily="18" charset="0"/>
              </a:rPr>
              <a:t>22(23)	</a:t>
            </a:r>
            <a:r>
              <a:rPr lang="en-US" sz="2400" dirty="0" err="1">
                <a:solidFill>
                  <a:schemeClr val="bg1"/>
                </a:solidFill>
                <a:latin typeface="Calibri" panose="020F0502020204030204" pitchFamily="34" charset="0"/>
                <a:ea typeface="DengXian" panose="03000509000000000000" pitchFamily="65" charset="-122"/>
                <a:cs typeface="Times New Roman" panose="02020603050405020304" pitchFamily="18" charset="0"/>
              </a:rPr>
              <a:t>PCVERBz</a:t>
            </a:r>
            <a:r>
              <a:rPr lang="en-US" sz="2400" dirty="0">
                <a:solidFill>
                  <a:schemeClr val="bg1"/>
                </a:solidFill>
                <a:latin typeface="Calibri" panose="020F0502020204030204" pitchFamily="34" charset="0"/>
                <a:ea typeface="DengXian" panose="03000509000000000000" pitchFamily="65" charset="-122"/>
                <a:cs typeface="Times New Roman" panose="02020603050405020304" pitchFamily="18" charset="0"/>
              </a:rPr>
              <a:t>(p)	Verb cohesion</a:t>
            </a:r>
          </a:p>
          <a:p>
            <a:pPr>
              <a:lnSpc>
                <a:spcPct val="107000"/>
              </a:lnSpc>
              <a:spcAft>
                <a:spcPts val="800"/>
              </a:spcAft>
            </a:pPr>
            <a:r>
              <a:rPr lang="en-US" sz="2400" dirty="0">
                <a:solidFill>
                  <a:schemeClr val="bg1"/>
                </a:solidFill>
                <a:latin typeface="Calibri" panose="020F0502020204030204" pitchFamily="34" charset="0"/>
                <a:ea typeface="DengXian" panose="03000509000000000000" pitchFamily="65" charset="-122"/>
                <a:cs typeface="Times New Roman" panose="02020603050405020304" pitchFamily="18" charset="0"/>
              </a:rPr>
              <a:t>24(25)	</a:t>
            </a:r>
            <a:r>
              <a:rPr lang="en-US" sz="2400" dirty="0" err="1">
                <a:solidFill>
                  <a:schemeClr val="bg1"/>
                </a:solidFill>
                <a:latin typeface="Calibri" panose="020F0502020204030204" pitchFamily="34" charset="0"/>
                <a:ea typeface="DengXian" panose="03000509000000000000" pitchFamily="65" charset="-122"/>
                <a:cs typeface="Times New Roman" panose="02020603050405020304" pitchFamily="18" charset="0"/>
              </a:rPr>
              <a:t>PCCONNz</a:t>
            </a:r>
            <a:r>
              <a:rPr lang="en-US" sz="2400" dirty="0">
                <a:solidFill>
                  <a:schemeClr val="bg1"/>
                </a:solidFill>
                <a:latin typeface="Calibri" panose="020F0502020204030204" pitchFamily="34" charset="0"/>
                <a:ea typeface="DengXian" panose="03000509000000000000" pitchFamily="65" charset="-122"/>
                <a:cs typeface="Times New Roman" panose="02020603050405020304" pitchFamily="18" charset="0"/>
              </a:rPr>
              <a:t>(p)	Connectivity</a:t>
            </a:r>
          </a:p>
          <a:p>
            <a:pPr>
              <a:lnSpc>
                <a:spcPct val="107000"/>
              </a:lnSpc>
              <a:spcAft>
                <a:spcPts val="800"/>
              </a:spcAft>
            </a:pPr>
            <a:r>
              <a:rPr lang="en-US" sz="2400" dirty="0">
                <a:solidFill>
                  <a:schemeClr val="bg1"/>
                </a:solidFill>
                <a:latin typeface="Calibri" panose="020F0502020204030204" pitchFamily="34" charset="0"/>
                <a:ea typeface="DengXian" panose="03000509000000000000" pitchFamily="65" charset="-122"/>
                <a:cs typeface="Times New Roman" panose="02020603050405020304" pitchFamily="18" charset="0"/>
              </a:rPr>
              <a:t>26(27)	</a:t>
            </a:r>
            <a:r>
              <a:rPr lang="en-US" sz="2400" dirty="0" err="1">
                <a:solidFill>
                  <a:schemeClr val="bg1"/>
                </a:solidFill>
                <a:latin typeface="Calibri" panose="020F0502020204030204" pitchFamily="34" charset="0"/>
                <a:ea typeface="DengXian" panose="03000509000000000000" pitchFamily="65" charset="-122"/>
                <a:cs typeface="Times New Roman" panose="02020603050405020304" pitchFamily="18" charset="0"/>
              </a:rPr>
              <a:t>PCTEMPz</a:t>
            </a:r>
            <a:r>
              <a:rPr lang="en-US" sz="2400" dirty="0">
                <a:solidFill>
                  <a:schemeClr val="bg1"/>
                </a:solidFill>
                <a:latin typeface="Calibri" panose="020F0502020204030204" pitchFamily="34" charset="0"/>
                <a:ea typeface="DengXian" panose="03000509000000000000" pitchFamily="65" charset="-122"/>
                <a:cs typeface="Times New Roman" panose="02020603050405020304" pitchFamily="18" charset="0"/>
              </a:rPr>
              <a:t>(p)	Temporality</a:t>
            </a:r>
          </a:p>
        </p:txBody>
      </p:sp>
      <p:sp>
        <p:nvSpPr>
          <p:cNvPr id="5" name="Rectangle 4">
            <a:extLst>
              <a:ext uri="{FF2B5EF4-FFF2-40B4-BE49-F238E27FC236}">
                <a16:creationId xmlns:a16="http://schemas.microsoft.com/office/drawing/2014/main" id="{3E3D1326-ABCF-4C78-AEEE-EDF4A36BDA26}"/>
              </a:ext>
            </a:extLst>
          </p:cNvPr>
          <p:cNvSpPr/>
          <p:nvPr/>
        </p:nvSpPr>
        <p:spPr>
          <a:xfrm>
            <a:off x="3890114" y="5638800"/>
            <a:ext cx="1756250" cy="967765"/>
          </a:xfrm>
          <a:prstGeom prst="rect">
            <a:avLst/>
          </a:prstGeom>
        </p:spPr>
        <p:txBody>
          <a:bodyPr wrap="none">
            <a:spAutoFit/>
          </a:bodyPr>
          <a:lstStyle/>
          <a:p>
            <a:pPr>
              <a:lnSpc>
                <a:spcPct val="107000"/>
              </a:lnSpc>
              <a:spcAft>
                <a:spcPts val="800"/>
              </a:spcAft>
            </a:pPr>
            <a:r>
              <a:rPr lang="en-US" altLang="zh-CN" sz="2400" dirty="0">
                <a:solidFill>
                  <a:schemeClr val="bg1"/>
                </a:solidFill>
                <a:latin typeface="Calibri" panose="020F0502020204030204" pitchFamily="34" charset="0"/>
                <a:ea typeface="DengXian" panose="03000509000000000000" pitchFamily="65" charset="-122"/>
                <a:cs typeface="Times New Roman" panose="02020603050405020304" pitchFamily="18" charset="0"/>
              </a:rPr>
              <a:t>z:</a:t>
            </a:r>
            <a:r>
              <a:rPr lang="zh-CN" altLang="en-US" sz="2400" dirty="0">
                <a:solidFill>
                  <a:schemeClr val="bg1"/>
                </a:solidFill>
                <a:latin typeface="Calibri" panose="020F0502020204030204" pitchFamily="34" charset="0"/>
                <a:ea typeface="DengXian" panose="03000509000000000000" pitchFamily="65" charset="-122"/>
                <a:cs typeface="Times New Roman" panose="02020603050405020304" pitchFamily="18" charset="0"/>
              </a:rPr>
              <a:t> </a:t>
            </a:r>
            <a:r>
              <a:rPr lang="en-US" altLang="zh-CN" sz="2400" dirty="0">
                <a:solidFill>
                  <a:schemeClr val="bg1"/>
                </a:solidFill>
                <a:latin typeface="Calibri" panose="020F0502020204030204" pitchFamily="34" charset="0"/>
                <a:ea typeface="DengXian" panose="03000509000000000000" pitchFamily="65" charset="-122"/>
                <a:cs typeface="Times New Roman" panose="02020603050405020304" pitchFamily="18" charset="0"/>
              </a:rPr>
              <a:t>z-</a:t>
            </a:r>
            <a:r>
              <a:rPr lang="en-US" sz="2400" dirty="0">
                <a:solidFill>
                  <a:schemeClr val="bg1"/>
                </a:solidFill>
                <a:latin typeface="Calibri" panose="020F0502020204030204" pitchFamily="34" charset="0"/>
                <a:ea typeface="DengXian" panose="03000509000000000000" pitchFamily="65" charset="-122"/>
                <a:cs typeface="Times New Roman" panose="02020603050405020304" pitchFamily="18" charset="0"/>
              </a:rPr>
              <a:t> score</a:t>
            </a:r>
          </a:p>
          <a:p>
            <a:pPr>
              <a:lnSpc>
                <a:spcPct val="107000"/>
              </a:lnSpc>
              <a:spcAft>
                <a:spcPts val="800"/>
              </a:spcAft>
            </a:pPr>
            <a:r>
              <a:rPr lang="en-US" sz="2400" dirty="0">
                <a:solidFill>
                  <a:schemeClr val="bg1"/>
                </a:solidFill>
                <a:latin typeface="Calibri" panose="020F0502020204030204" pitchFamily="34" charset="0"/>
                <a:ea typeface="DengXian" panose="03000509000000000000" pitchFamily="65" charset="-122"/>
                <a:cs typeface="Times New Roman" panose="02020603050405020304" pitchFamily="18" charset="0"/>
              </a:rPr>
              <a:t>p: percentile</a:t>
            </a:r>
          </a:p>
        </p:txBody>
      </p:sp>
    </p:spTree>
    <p:extLst>
      <p:ext uri="{BB962C8B-B14F-4D97-AF65-F5344CB8AC3E}">
        <p14:creationId xmlns:p14="http://schemas.microsoft.com/office/powerpoint/2010/main" val="21551686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3212FB5-E157-4F92-B63B-51BC53DE22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E70195DD-F5CE-4217-9174-D0EE3C35C851}"/>
              </a:ext>
            </a:extLst>
          </p:cNvPr>
          <p:cNvSpPr>
            <a:spLocks noGrp="1"/>
          </p:cNvSpPr>
          <p:nvPr>
            <p:ph type="title"/>
          </p:nvPr>
        </p:nvSpPr>
        <p:spPr>
          <a:xfrm>
            <a:off x="228600" y="304800"/>
            <a:ext cx="8686800" cy="725211"/>
          </a:xfrm>
        </p:spPr>
        <p:txBody>
          <a:bodyPr/>
          <a:lstStyle/>
          <a:p>
            <a:r>
              <a:rPr lang="en-US" sz="3600" dirty="0">
                <a:solidFill>
                  <a:schemeClr val="bg1"/>
                </a:solidFill>
              </a:rPr>
              <a:t>A Man Watching Sunset</a:t>
            </a:r>
          </a:p>
        </p:txBody>
      </p:sp>
      <p:pic>
        <p:nvPicPr>
          <p:cNvPr id="8" name="Content Placeholder 7" descr="A large body of water&#10;&#10;Description generated with very high confidence">
            <a:extLst>
              <a:ext uri="{FF2B5EF4-FFF2-40B4-BE49-F238E27FC236}">
                <a16:creationId xmlns:a16="http://schemas.microsoft.com/office/drawing/2014/main" id="{14917F32-F35C-4944-8646-28E3B0E084E3}"/>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48999" y="1600200"/>
            <a:ext cx="8046001" cy="452596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4" name="Date Placeholder 3">
            <a:extLst>
              <a:ext uri="{FF2B5EF4-FFF2-40B4-BE49-F238E27FC236}">
                <a16:creationId xmlns:a16="http://schemas.microsoft.com/office/drawing/2014/main" id="{DE7A7796-91E3-4D32-8324-35AEB04EF1AB}"/>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C2D0E145-2637-43F8-BEDD-C1588B67FCA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C995DFB-3905-4220-A162-F33FE0603067}"/>
              </a:ext>
            </a:extLst>
          </p:cNvPr>
          <p:cNvSpPr>
            <a:spLocks noGrp="1"/>
          </p:cNvSpPr>
          <p:nvPr>
            <p:ph type="sldNum" sz="quarter" idx="12"/>
          </p:nvPr>
        </p:nvSpPr>
        <p:spPr/>
        <p:txBody>
          <a:bodyPr/>
          <a:lstStyle/>
          <a:p>
            <a:fld id="{B6F15528-21DE-4FAA-801E-634DDDAF4B2B}" type="slidenum">
              <a:rPr lang="en-US" smtClean="0"/>
              <a:pPr/>
              <a:t>7</a:t>
            </a:fld>
            <a:endParaRPr lang="en-US" dirty="0"/>
          </a:p>
        </p:txBody>
      </p:sp>
      <p:sp>
        <p:nvSpPr>
          <p:cNvPr id="9" name="TextBox 8">
            <a:extLst>
              <a:ext uri="{FF2B5EF4-FFF2-40B4-BE49-F238E27FC236}">
                <a16:creationId xmlns:a16="http://schemas.microsoft.com/office/drawing/2014/main" id="{740B78A0-1092-48EB-B261-930658715DBE}"/>
              </a:ext>
            </a:extLst>
          </p:cNvPr>
          <p:cNvSpPr txBox="1"/>
          <p:nvPr/>
        </p:nvSpPr>
        <p:spPr>
          <a:xfrm>
            <a:off x="2819400" y="1905000"/>
            <a:ext cx="5585749" cy="1384995"/>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US" altLang="zh-CN" sz="2800" dirty="0">
                <a:solidFill>
                  <a:schemeClr val="bg1"/>
                </a:solidFill>
                <a:latin typeface="KaiTi" panose="02010609060101010101" pitchFamily="49" charset="-122"/>
                <a:ea typeface="KaiTi" panose="02010609060101010101" pitchFamily="49" charset="-122"/>
              </a:rPr>
              <a:t>《</a:t>
            </a:r>
            <a:r>
              <a:rPr lang="zh-CN" altLang="en-US" sz="2800" dirty="0">
                <a:solidFill>
                  <a:schemeClr val="bg1"/>
                </a:solidFill>
                <a:latin typeface="KaiTi" panose="02010609060101010101" pitchFamily="49" charset="-122"/>
                <a:ea typeface="KaiTi" panose="02010609060101010101" pitchFamily="49" charset="-122"/>
              </a:rPr>
              <a:t>看夕阳</a:t>
            </a:r>
            <a:r>
              <a:rPr lang="en-US" altLang="zh-CN" sz="2800" dirty="0">
                <a:solidFill>
                  <a:schemeClr val="bg1"/>
                </a:solidFill>
                <a:latin typeface="KaiTi" panose="02010609060101010101" pitchFamily="49" charset="-122"/>
                <a:ea typeface="KaiTi" panose="02010609060101010101" pitchFamily="49" charset="-122"/>
              </a:rPr>
              <a:t>》</a:t>
            </a:r>
          </a:p>
          <a:p>
            <a:r>
              <a:rPr lang="zh-TW" altLang="en-US" sz="2800" dirty="0">
                <a:solidFill>
                  <a:schemeClr val="bg1"/>
                </a:solidFill>
                <a:latin typeface="KaiTi" panose="02010609060101010101" pitchFamily="49" charset="-122"/>
                <a:ea typeface="KaiTi" panose="02010609060101010101" pitchFamily="49" charset="-122"/>
              </a:rPr>
              <a:t>等閑誰看日西</a:t>
            </a:r>
            <a:r>
              <a:rPr lang="zh-CN" altLang="en-US" sz="2800" dirty="0">
                <a:solidFill>
                  <a:schemeClr val="bg1"/>
                </a:solidFill>
                <a:latin typeface="KaiTi" panose="02010609060101010101" pitchFamily="49" charset="-122"/>
                <a:ea typeface="KaiTi" panose="02010609060101010101" pitchFamily="49" charset="-122"/>
              </a:rPr>
              <a:t>沉</a:t>
            </a:r>
            <a:r>
              <a:rPr lang="zh-TW" altLang="en-US" sz="2800" dirty="0">
                <a:solidFill>
                  <a:schemeClr val="bg1"/>
                </a:solidFill>
                <a:latin typeface="KaiTi" panose="02010609060101010101" pitchFamily="49" charset="-122"/>
                <a:ea typeface="KaiTi" panose="02010609060101010101" pitchFamily="49" charset="-122"/>
              </a:rPr>
              <a:t>，雲似平湖水似雲。</a:t>
            </a:r>
          </a:p>
          <a:p>
            <a:r>
              <a:rPr lang="zh-TW" altLang="en-US" sz="2800" dirty="0">
                <a:solidFill>
                  <a:schemeClr val="bg1"/>
                </a:solidFill>
                <a:latin typeface="KaiTi" panose="02010609060101010101" pitchFamily="49" charset="-122"/>
                <a:ea typeface="KaiTi" panose="02010609060101010101" pitchFamily="49" charset="-122"/>
              </a:rPr>
              <a:t>天地循環朝到暮，幾多世事可由人？</a:t>
            </a:r>
            <a:endParaRPr lang="en-US" sz="2800" dirty="0">
              <a:solidFill>
                <a:schemeClr val="bg1"/>
              </a:solidFill>
              <a:latin typeface="KaiTi" panose="02010609060101010101" pitchFamily="49" charset="-122"/>
              <a:ea typeface="KaiTi" panose="02010609060101010101" pitchFamily="49" charset="-122"/>
            </a:endParaRPr>
          </a:p>
        </p:txBody>
      </p:sp>
      <p:graphicFrame>
        <p:nvGraphicFramePr>
          <p:cNvPr id="3" name="Diagram 2">
            <a:extLst>
              <a:ext uri="{FF2B5EF4-FFF2-40B4-BE49-F238E27FC236}">
                <a16:creationId xmlns:a16="http://schemas.microsoft.com/office/drawing/2014/main" id="{8919BCE4-8D7B-4B64-8CAA-770A672460DD}"/>
              </a:ext>
            </a:extLst>
          </p:cNvPr>
          <p:cNvGraphicFramePr/>
          <p:nvPr>
            <p:extLst/>
          </p:nvPr>
        </p:nvGraphicFramePr>
        <p:xfrm>
          <a:off x="1531800" y="3422374"/>
          <a:ext cx="5257800" cy="2133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3" name="Arrow: Right 12">
            <a:extLst>
              <a:ext uri="{FF2B5EF4-FFF2-40B4-BE49-F238E27FC236}">
                <a16:creationId xmlns:a16="http://schemas.microsoft.com/office/drawing/2014/main" id="{164FC70E-7101-47C7-AC09-6EC19FC20115}"/>
              </a:ext>
            </a:extLst>
          </p:cNvPr>
          <p:cNvSpPr/>
          <p:nvPr/>
        </p:nvSpPr>
        <p:spPr>
          <a:xfrm>
            <a:off x="762000" y="3594796"/>
            <a:ext cx="2514600" cy="1113284"/>
          </a:xfrm>
          <a:prstGeom prst="rightArrow">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zh-CN" altLang="en-US" sz="2800" dirty="0"/>
              <a:t>分析</a:t>
            </a:r>
            <a:r>
              <a:rPr lang="en-US" altLang="zh-CN" sz="2800" dirty="0"/>
              <a:t> 》</a:t>
            </a:r>
            <a:r>
              <a:rPr lang="zh-CN" altLang="en-US" sz="2800" dirty="0"/>
              <a:t>联系</a:t>
            </a:r>
            <a:endParaRPr lang="en-US" sz="2800" dirty="0"/>
          </a:p>
        </p:txBody>
      </p:sp>
    </p:spTree>
    <p:extLst>
      <p:ext uri="{BB962C8B-B14F-4D97-AF65-F5344CB8AC3E}">
        <p14:creationId xmlns:p14="http://schemas.microsoft.com/office/powerpoint/2010/main" val="2239728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3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 calcmode="lin" valueType="num">
                                      <p:cBhvr>
                                        <p:cTn id="14" dur="1000" fill="hold"/>
                                        <p:tgtEl>
                                          <p:spTgt spid="3"/>
                                        </p:tgtEl>
                                        <p:attrNameLst>
                                          <p:attrName>style.rotation</p:attrName>
                                        </p:attrNameLst>
                                      </p:cBhvr>
                                      <p:tavLst>
                                        <p:tav tm="0">
                                          <p:val>
                                            <p:fltVal val="90"/>
                                          </p:val>
                                        </p:tav>
                                        <p:tav tm="100000">
                                          <p:val>
                                            <p:fltVal val="0"/>
                                          </p:val>
                                        </p:tav>
                                      </p:tavLst>
                                    </p:anim>
                                    <p:animEffect transition="in" filter="fade">
                                      <p:cBhvr>
                                        <p:cTn id="15" dur="10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500" fill="hold"/>
                                        <p:tgtEl>
                                          <p:spTgt spid="13"/>
                                        </p:tgtEl>
                                        <p:attrNameLst>
                                          <p:attrName>ppt_x</p:attrName>
                                        </p:attrNameLst>
                                      </p:cBhvr>
                                      <p:tavLst>
                                        <p:tav tm="0">
                                          <p:val>
                                            <p:strVal val="0-#ppt_w/2"/>
                                          </p:val>
                                        </p:tav>
                                        <p:tav tm="100000">
                                          <p:val>
                                            <p:strVal val="#ppt_x"/>
                                          </p:val>
                                        </p:tav>
                                      </p:tavLst>
                                    </p:anim>
                                    <p:anim calcmode="lin" valueType="num">
                                      <p:cBhvr additive="base">
                                        <p:cTn id="21"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Graphic spid="3" grpId="0">
        <p:bldAsOne/>
      </p:bldGraphic>
      <p:bldP spid="13"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D49989-CA43-C945-958F-5629478E9DF8}"/>
              </a:ext>
            </a:extLst>
          </p:cNvPr>
          <p:cNvSpPr>
            <a:spLocks noGrp="1"/>
          </p:cNvSpPr>
          <p:nvPr>
            <p:ph idx="1"/>
          </p:nvPr>
        </p:nvSpPr>
        <p:spPr>
          <a:xfrm>
            <a:off x="1485900" y="2228198"/>
            <a:ext cx="6172200" cy="1682496"/>
          </a:xfrm>
        </p:spPr>
        <p:txBody>
          <a:bodyPr/>
          <a:lstStyle/>
          <a:p>
            <a:pPr marL="0" indent="0">
              <a:buNone/>
            </a:pPr>
            <a:r>
              <a:rPr lang="en-US" sz="2400" b="1" dirty="0">
                <a:solidFill>
                  <a:schemeClr val="bg1"/>
                </a:solidFill>
              </a:rPr>
              <a:t>Coh-Metrix formality</a:t>
            </a:r>
            <a:endParaRPr lang="en-US" b="1" dirty="0">
              <a:solidFill>
                <a:schemeClr val="bg1"/>
              </a:solidFill>
            </a:endParaRPr>
          </a:p>
        </p:txBody>
      </p:sp>
      <p:sp>
        <p:nvSpPr>
          <p:cNvPr id="4" name="TextBox 3">
            <a:extLst>
              <a:ext uri="{FF2B5EF4-FFF2-40B4-BE49-F238E27FC236}">
                <a16:creationId xmlns:a16="http://schemas.microsoft.com/office/drawing/2014/main" id="{BB7867FC-EDB6-EC4B-AB43-80A067D105F2}"/>
              </a:ext>
            </a:extLst>
          </p:cNvPr>
          <p:cNvSpPr txBox="1"/>
          <p:nvPr/>
        </p:nvSpPr>
        <p:spPr>
          <a:xfrm>
            <a:off x="1828800" y="2766065"/>
            <a:ext cx="5829300" cy="923330"/>
          </a:xfrm>
          <a:prstGeom prst="rect">
            <a:avLst/>
          </a:prstGeom>
          <a:solidFill>
            <a:srgbClr val="FFFF00"/>
          </a:solidFill>
        </p:spPr>
        <p:txBody>
          <a:bodyPr wrap="square" rtlCol="0">
            <a:spAutoFit/>
          </a:bodyPr>
          <a:lstStyle/>
          <a:p>
            <a:pPr fontAlgn="base">
              <a:spcBef>
                <a:spcPct val="0"/>
              </a:spcBef>
              <a:spcAft>
                <a:spcPct val="0"/>
              </a:spcAft>
            </a:pPr>
            <a:r>
              <a:rPr lang="en-US" b="1" dirty="0">
                <a:solidFill>
                  <a:srgbClr val="C00000"/>
                </a:solidFill>
                <a:latin typeface="Arial" charset="0"/>
              </a:rPr>
              <a:t>Formality = (deep cohesion + referential cohesion </a:t>
            </a:r>
          </a:p>
          <a:p>
            <a:pPr fontAlgn="base">
              <a:spcBef>
                <a:spcPct val="0"/>
              </a:spcBef>
              <a:spcAft>
                <a:spcPct val="0"/>
              </a:spcAft>
            </a:pPr>
            <a:r>
              <a:rPr lang="en-US" b="1" dirty="0">
                <a:solidFill>
                  <a:srgbClr val="C00000"/>
                </a:solidFill>
                <a:latin typeface="Arial" charset="0"/>
              </a:rPr>
              <a:t>		− narrativity − word concreteness </a:t>
            </a:r>
          </a:p>
          <a:p>
            <a:pPr fontAlgn="base">
              <a:spcBef>
                <a:spcPct val="0"/>
              </a:spcBef>
              <a:spcAft>
                <a:spcPct val="0"/>
              </a:spcAft>
            </a:pPr>
            <a:r>
              <a:rPr lang="en-US" b="1" dirty="0">
                <a:solidFill>
                  <a:srgbClr val="C00000"/>
                </a:solidFill>
                <a:latin typeface="Arial" charset="0"/>
              </a:rPr>
              <a:t>		− syntactic simplicity)/5 </a:t>
            </a:r>
          </a:p>
        </p:txBody>
      </p:sp>
      <p:grpSp>
        <p:nvGrpSpPr>
          <p:cNvPr id="17" name="Group 16">
            <a:extLst>
              <a:ext uri="{FF2B5EF4-FFF2-40B4-BE49-F238E27FC236}">
                <a16:creationId xmlns:a16="http://schemas.microsoft.com/office/drawing/2014/main" id="{67ACDBE7-2D14-4E99-AD92-3DABF599A6F2}"/>
              </a:ext>
            </a:extLst>
          </p:cNvPr>
          <p:cNvGrpSpPr/>
          <p:nvPr/>
        </p:nvGrpSpPr>
        <p:grpSpPr>
          <a:xfrm>
            <a:off x="2359152" y="3723892"/>
            <a:ext cx="4288536" cy="1640959"/>
            <a:chOff x="1621536" y="3822189"/>
            <a:chExt cx="5718048" cy="2187946"/>
          </a:xfrm>
        </p:grpSpPr>
        <p:sp>
          <p:nvSpPr>
            <p:cNvPr id="7" name="Arrow: Left-Right 6">
              <a:extLst>
                <a:ext uri="{FF2B5EF4-FFF2-40B4-BE49-F238E27FC236}">
                  <a16:creationId xmlns:a16="http://schemas.microsoft.com/office/drawing/2014/main" id="{2F43D988-ACD7-490C-B40C-A438FD53F498}"/>
                </a:ext>
              </a:extLst>
            </p:cNvPr>
            <p:cNvSpPr/>
            <p:nvPr/>
          </p:nvSpPr>
          <p:spPr>
            <a:xfrm>
              <a:off x="1621536" y="3822189"/>
              <a:ext cx="5718048" cy="1926336"/>
            </a:xfrm>
            <a:prstGeom prst="leftRightArrow">
              <a:avLst/>
            </a:prstGeom>
            <a:gradFill flip="none" rotWithShape="1">
              <a:gsLst>
                <a:gs pos="2000">
                  <a:schemeClr val="accent1">
                    <a:lumMod val="5000"/>
                    <a:lumOff val="95000"/>
                  </a:schemeClr>
                </a:gs>
                <a:gs pos="40000">
                  <a:schemeClr val="accent1">
                    <a:lumMod val="45000"/>
                    <a:lumOff val="55000"/>
                  </a:schemeClr>
                </a:gs>
                <a:gs pos="95000">
                  <a:srgbClr val="D4F9B7"/>
                </a:gs>
                <a:gs pos="100000">
                  <a:schemeClr val="accent1">
                    <a:lumMod val="30000"/>
                    <a:lumOff val="70000"/>
                  </a:schemeClr>
                </a:gs>
              </a:gsLst>
              <a:lin ang="0" scaled="1"/>
              <a:tileRect/>
            </a:gradFill>
            <a:scene3d>
              <a:camera prst="orthographicFront"/>
              <a:lightRig rig="soft" dir="t"/>
            </a:scene3d>
            <a:sp3d extrusionH="76200">
              <a:extrusionClr>
                <a:schemeClr val="accent1">
                  <a:lumMod val="7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b="1" dirty="0">
                  <a:solidFill>
                    <a:srgbClr val="00B050"/>
                  </a:solidFill>
                  <a:latin typeface="Arial"/>
                </a:rPr>
                <a:t>Informal                           Formal</a:t>
              </a:r>
            </a:p>
          </p:txBody>
        </p:sp>
        <p:sp>
          <p:nvSpPr>
            <p:cNvPr id="8" name="Flowchart: Terminator 7">
              <a:extLst>
                <a:ext uri="{FF2B5EF4-FFF2-40B4-BE49-F238E27FC236}">
                  <a16:creationId xmlns:a16="http://schemas.microsoft.com/office/drawing/2014/main" id="{8F1C3DEF-F26D-48B4-9411-3D101CC67EC9}"/>
                </a:ext>
              </a:extLst>
            </p:cNvPr>
            <p:cNvSpPr/>
            <p:nvPr/>
          </p:nvSpPr>
          <p:spPr>
            <a:xfrm>
              <a:off x="2353056" y="5017005"/>
              <a:ext cx="4315968" cy="182880"/>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latin typeface="Arial"/>
              </a:endParaRPr>
            </a:p>
          </p:txBody>
        </p:sp>
        <p:sp>
          <p:nvSpPr>
            <p:cNvPr id="9" name="Flowchart: Terminator 8">
              <a:extLst>
                <a:ext uri="{FF2B5EF4-FFF2-40B4-BE49-F238E27FC236}">
                  <a16:creationId xmlns:a16="http://schemas.microsoft.com/office/drawing/2014/main" id="{E0314757-5F12-4CD0-ACE7-C5D49DAFA281}"/>
                </a:ext>
              </a:extLst>
            </p:cNvPr>
            <p:cNvSpPr/>
            <p:nvPr/>
          </p:nvSpPr>
          <p:spPr>
            <a:xfrm rot="5400000">
              <a:off x="4418839" y="5305041"/>
              <a:ext cx="306324" cy="96012"/>
            </a:xfrm>
            <a:prstGeom prst="flowChartTerminator">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latin typeface="Arial"/>
              </a:endParaRPr>
            </a:p>
          </p:txBody>
        </p:sp>
        <p:sp>
          <p:nvSpPr>
            <p:cNvPr id="10" name="TextBox 9">
              <a:extLst>
                <a:ext uri="{FF2B5EF4-FFF2-40B4-BE49-F238E27FC236}">
                  <a16:creationId xmlns:a16="http://schemas.microsoft.com/office/drawing/2014/main" id="{38EAA0FC-3532-4335-A921-FA9C6E388154}"/>
                </a:ext>
              </a:extLst>
            </p:cNvPr>
            <p:cNvSpPr txBox="1"/>
            <p:nvPr/>
          </p:nvSpPr>
          <p:spPr>
            <a:xfrm>
              <a:off x="4393907" y="5517692"/>
              <a:ext cx="417208" cy="492443"/>
            </a:xfrm>
            <a:prstGeom prst="rect">
              <a:avLst/>
            </a:prstGeom>
            <a:noFill/>
          </p:spPr>
          <p:txBody>
            <a:bodyPr wrap="none" rtlCol="0">
              <a:spAutoFit/>
            </a:bodyPr>
            <a:lstStyle/>
            <a:p>
              <a:pPr fontAlgn="base">
                <a:spcBef>
                  <a:spcPct val="0"/>
                </a:spcBef>
                <a:spcAft>
                  <a:spcPct val="0"/>
                </a:spcAft>
              </a:pPr>
              <a:r>
                <a:rPr lang="en-US" b="1" dirty="0">
                  <a:solidFill>
                    <a:srgbClr val="C00000"/>
                  </a:solidFill>
                  <a:latin typeface="Arial" charset="0"/>
                </a:rPr>
                <a:t>0</a:t>
              </a:r>
            </a:p>
          </p:txBody>
        </p:sp>
        <p:sp>
          <p:nvSpPr>
            <p:cNvPr id="11" name="Flowchart: Terminator 10">
              <a:extLst>
                <a:ext uri="{FF2B5EF4-FFF2-40B4-BE49-F238E27FC236}">
                  <a16:creationId xmlns:a16="http://schemas.microsoft.com/office/drawing/2014/main" id="{6E0FE489-16BE-41E5-AD08-E4CCE630D2C8}"/>
                </a:ext>
              </a:extLst>
            </p:cNvPr>
            <p:cNvSpPr/>
            <p:nvPr/>
          </p:nvSpPr>
          <p:spPr>
            <a:xfrm rot="5400000">
              <a:off x="5336558" y="5305041"/>
              <a:ext cx="306324" cy="96012"/>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latin typeface="Arial"/>
              </a:endParaRPr>
            </a:p>
          </p:txBody>
        </p:sp>
        <p:sp>
          <p:nvSpPr>
            <p:cNvPr id="12" name="TextBox 11">
              <a:extLst>
                <a:ext uri="{FF2B5EF4-FFF2-40B4-BE49-F238E27FC236}">
                  <a16:creationId xmlns:a16="http://schemas.microsoft.com/office/drawing/2014/main" id="{40881052-078F-46C5-BF86-7BB2C18AC312}"/>
                </a:ext>
              </a:extLst>
            </p:cNvPr>
            <p:cNvSpPr txBox="1"/>
            <p:nvPr/>
          </p:nvSpPr>
          <p:spPr>
            <a:xfrm>
              <a:off x="5300196" y="5512412"/>
              <a:ext cx="417208" cy="492443"/>
            </a:xfrm>
            <a:prstGeom prst="rect">
              <a:avLst/>
            </a:prstGeom>
            <a:noFill/>
          </p:spPr>
          <p:txBody>
            <a:bodyPr wrap="none" rtlCol="0">
              <a:spAutoFit/>
            </a:bodyPr>
            <a:lstStyle/>
            <a:p>
              <a:pPr fontAlgn="base">
                <a:spcBef>
                  <a:spcPct val="0"/>
                </a:spcBef>
                <a:spcAft>
                  <a:spcPct val="0"/>
                </a:spcAft>
              </a:pPr>
              <a:r>
                <a:rPr lang="en-US" dirty="0">
                  <a:solidFill>
                    <a:srgbClr val="00B050"/>
                  </a:solidFill>
                  <a:latin typeface="Arial" charset="0"/>
                </a:rPr>
                <a:t>1</a:t>
              </a:r>
            </a:p>
          </p:txBody>
        </p:sp>
        <p:sp>
          <p:nvSpPr>
            <p:cNvPr id="13" name="Flowchart: Terminator 12">
              <a:extLst>
                <a:ext uri="{FF2B5EF4-FFF2-40B4-BE49-F238E27FC236}">
                  <a16:creationId xmlns:a16="http://schemas.microsoft.com/office/drawing/2014/main" id="{6CB84A4A-8655-44B9-ADBF-0927E50924FD}"/>
                </a:ext>
              </a:extLst>
            </p:cNvPr>
            <p:cNvSpPr/>
            <p:nvPr/>
          </p:nvSpPr>
          <p:spPr>
            <a:xfrm rot="5400000">
              <a:off x="3513992" y="5310321"/>
              <a:ext cx="306324" cy="96012"/>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latin typeface="Arial"/>
              </a:endParaRPr>
            </a:p>
          </p:txBody>
        </p:sp>
        <p:sp>
          <p:nvSpPr>
            <p:cNvPr id="14" name="TextBox 13">
              <a:extLst>
                <a:ext uri="{FF2B5EF4-FFF2-40B4-BE49-F238E27FC236}">
                  <a16:creationId xmlns:a16="http://schemas.microsoft.com/office/drawing/2014/main" id="{16ED04E6-8040-4B07-8472-F2242E995B01}"/>
                </a:ext>
              </a:extLst>
            </p:cNvPr>
            <p:cNvSpPr txBox="1"/>
            <p:nvPr/>
          </p:nvSpPr>
          <p:spPr>
            <a:xfrm>
              <a:off x="3477631" y="5517692"/>
              <a:ext cx="519800" cy="492443"/>
            </a:xfrm>
            <a:prstGeom prst="rect">
              <a:avLst/>
            </a:prstGeom>
            <a:noFill/>
          </p:spPr>
          <p:txBody>
            <a:bodyPr wrap="none" rtlCol="0">
              <a:spAutoFit/>
            </a:bodyPr>
            <a:lstStyle/>
            <a:p>
              <a:pPr fontAlgn="base">
                <a:spcBef>
                  <a:spcPct val="0"/>
                </a:spcBef>
                <a:spcAft>
                  <a:spcPct val="0"/>
                </a:spcAft>
              </a:pPr>
              <a:r>
                <a:rPr lang="en-US" dirty="0">
                  <a:solidFill>
                    <a:srgbClr val="00B050"/>
                  </a:solidFill>
                  <a:latin typeface="Arial" charset="0"/>
                </a:rPr>
                <a:t>-1</a:t>
              </a:r>
            </a:p>
          </p:txBody>
        </p:sp>
      </p:grpSp>
      <p:sp>
        <p:nvSpPr>
          <p:cNvPr id="15" name="Speech Bubble: Rectangle with Corners Rounded 14">
            <a:extLst>
              <a:ext uri="{FF2B5EF4-FFF2-40B4-BE49-F238E27FC236}">
                <a16:creationId xmlns:a16="http://schemas.microsoft.com/office/drawing/2014/main" id="{31FA50FE-6CA4-4CC0-9224-C6D6B071E5C0}"/>
              </a:ext>
            </a:extLst>
          </p:cNvPr>
          <p:cNvSpPr/>
          <p:nvPr/>
        </p:nvSpPr>
        <p:spPr>
          <a:xfrm>
            <a:off x="2395118" y="5403039"/>
            <a:ext cx="5446059" cy="528614"/>
          </a:xfrm>
          <a:prstGeom prst="wedgeRoundRectCallout">
            <a:avLst>
              <a:gd name="adj1" fmla="val -10225"/>
              <a:gd name="adj2" fmla="val -74152"/>
              <a:gd name="adj3" fmla="val 16667"/>
            </a:avLst>
          </a:prstGeom>
          <a:solidFill>
            <a:srgbClr val="FFC000"/>
          </a:solidFill>
          <a:ln>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b="1" i="1" dirty="0">
                <a:solidFill>
                  <a:srgbClr val="0000FF"/>
                </a:solidFill>
                <a:latin typeface="Arial"/>
              </a:rPr>
              <a:t>Formality of science reading for </a:t>
            </a:r>
            <a:r>
              <a:rPr lang="en-US" b="1" i="1" dirty="0" err="1">
                <a:solidFill>
                  <a:srgbClr val="0000FF"/>
                </a:solidFill>
                <a:latin typeface="Arial"/>
              </a:rPr>
              <a:t>6th~8th</a:t>
            </a:r>
            <a:r>
              <a:rPr lang="en-US" b="1" i="1" dirty="0">
                <a:solidFill>
                  <a:srgbClr val="0000FF"/>
                </a:solidFill>
                <a:latin typeface="Arial"/>
              </a:rPr>
              <a:t> graders</a:t>
            </a:r>
            <a:endParaRPr lang="en-US" b="1" dirty="0">
              <a:solidFill>
                <a:srgbClr val="0000FF"/>
              </a:solidFill>
              <a:latin typeface="Arial"/>
            </a:endParaRPr>
          </a:p>
        </p:txBody>
      </p:sp>
      <p:sp>
        <p:nvSpPr>
          <p:cNvPr id="16" name="Rectangle 15">
            <a:extLst>
              <a:ext uri="{FF2B5EF4-FFF2-40B4-BE49-F238E27FC236}">
                <a16:creationId xmlns:a16="http://schemas.microsoft.com/office/drawing/2014/main" id="{C1ADBB4E-3680-48D6-8436-D559D443877D}"/>
              </a:ext>
            </a:extLst>
          </p:cNvPr>
          <p:cNvSpPr/>
          <p:nvPr/>
        </p:nvSpPr>
        <p:spPr>
          <a:xfrm>
            <a:off x="4722870" y="2072137"/>
            <a:ext cx="2935230" cy="646331"/>
          </a:xfrm>
          <a:prstGeom prst="rect">
            <a:avLst/>
          </a:prstGeom>
        </p:spPr>
        <p:txBody>
          <a:bodyPr wrap="square">
            <a:spAutoFit/>
          </a:bodyPr>
          <a:lstStyle/>
          <a:p>
            <a:pPr fontAlgn="base">
              <a:spcBef>
                <a:spcPct val="0"/>
              </a:spcBef>
              <a:spcAft>
                <a:spcPct val="0"/>
              </a:spcAft>
            </a:pPr>
            <a:r>
              <a:rPr lang="en-US" sz="1200" dirty="0">
                <a:solidFill>
                  <a:schemeClr val="bg1"/>
                </a:solidFill>
                <a:latin typeface="Arial" charset="0"/>
              </a:rPr>
              <a:t>Graesser, McNamara, Cai, Conley, Li, &amp; Pennebaker, 2014; </a:t>
            </a:r>
          </a:p>
          <a:p>
            <a:pPr fontAlgn="base">
              <a:spcBef>
                <a:spcPct val="0"/>
              </a:spcBef>
              <a:spcAft>
                <a:spcPct val="0"/>
              </a:spcAft>
            </a:pPr>
            <a:r>
              <a:rPr lang="en-US" sz="1200" dirty="0">
                <a:solidFill>
                  <a:schemeClr val="bg1"/>
                </a:solidFill>
                <a:latin typeface="Arial" charset="0"/>
              </a:rPr>
              <a:t>Li, Cai, &amp; Graesser, 2013; </a:t>
            </a:r>
          </a:p>
        </p:txBody>
      </p:sp>
      <p:sp>
        <p:nvSpPr>
          <p:cNvPr id="18" name="Rectangle 17">
            <a:extLst>
              <a:ext uri="{FF2B5EF4-FFF2-40B4-BE49-F238E27FC236}">
                <a16:creationId xmlns:a16="http://schemas.microsoft.com/office/drawing/2014/main" id="{A6887C81-0127-4566-A856-3A1D7DB98105}"/>
              </a:ext>
            </a:extLst>
          </p:cNvPr>
          <p:cNvSpPr/>
          <p:nvPr/>
        </p:nvSpPr>
        <p:spPr>
          <a:xfrm>
            <a:off x="1131202" y="915809"/>
            <a:ext cx="6858000" cy="923330"/>
          </a:xfrm>
          <a:prstGeom prst="rect">
            <a:avLst/>
          </a:prstGeom>
          <a:solidFill>
            <a:schemeClr val="bg1"/>
          </a:solidFill>
        </p:spPr>
        <p:txBody>
          <a:bodyPr wrap="square">
            <a:spAutoFit/>
          </a:bodyPr>
          <a:lstStyle/>
          <a:p>
            <a:pPr algn="ctr" fontAlgn="base">
              <a:spcBef>
                <a:spcPct val="0"/>
              </a:spcBef>
              <a:spcAft>
                <a:spcPct val="0"/>
              </a:spcAft>
            </a:pPr>
            <a:r>
              <a:rPr lang="en-US" sz="2700" b="1" dirty="0">
                <a:solidFill>
                  <a:srgbClr val="000000"/>
                </a:solidFill>
                <a:latin typeface="Arial" charset="0"/>
              </a:rPr>
              <a:t>Measure of Academic Language: Formality</a:t>
            </a:r>
            <a:endParaRPr lang="en-US" sz="2700" dirty="0">
              <a:solidFill>
                <a:srgbClr val="000000"/>
              </a:solidFill>
              <a:latin typeface="Arial" charset="0"/>
            </a:endParaRPr>
          </a:p>
        </p:txBody>
      </p:sp>
    </p:spTree>
    <p:custDataLst>
      <p:tags r:id="rId1"/>
    </p:custDataLst>
    <p:extLst>
      <p:ext uri="{BB962C8B-B14F-4D97-AF65-F5344CB8AC3E}">
        <p14:creationId xmlns:p14="http://schemas.microsoft.com/office/powerpoint/2010/main" val="1548337779"/>
      </p:ext>
    </p:extLst>
  </p:cSld>
  <p:clrMapOvr>
    <a:masterClrMapping/>
  </p:clrMapOvr>
  <mc:AlternateContent xmlns:mc="http://schemas.openxmlformats.org/markup-compatibility/2006" xmlns:p14="http://schemas.microsoft.com/office/powerpoint/2010/main">
    <mc:Choice Requires="p14">
      <p:transition spd="slow" p14:dur="2000" advTm="73168"/>
    </mc:Choice>
    <mc:Fallback xmlns="">
      <p:transition spd="slow" advTm="7316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6" presetClass="entr" presetSubtype="37"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animEffect transition="in" filter="barn(outVertical)">
                                      <p:cBhvr>
                                        <p:cTn id="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4"/>
          <p:cNvSpPr txBox="1">
            <a:spLocks/>
          </p:cNvSpPr>
          <p:nvPr/>
        </p:nvSpPr>
        <p:spPr>
          <a:xfrm>
            <a:off x="152400" y="3032919"/>
            <a:ext cx="9144000" cy="792161"/>
          </a:xfrm>
          <a:prstGeom prst="rect">
            <a:avLst/>
          </a:prstGeom>
          <a:no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3600" b="1" dirty="0">
                <a:solidFill>
                  <a:schemeClr val="bg1"/>
                </a:solidFill>
                <a:latin typeface="Arial" panose="020B0604020202020204" pitchFamily="34" charset="0"/>
                <a:cs typeface="Arial" panose="020B0604020202020204" pitchFamily="34" charset="0"/>
              </a:rPr>
              <a:t>END</a:t>
            </a:r>
          </a:p>
        </p:txBody>
      </p:sp>
    </p:spTree>
    <p:extLst>
      <p:ext uri="{BB962C8B-B14F-4D97-AF65-F5344CB8AC3E}">
        <p14:creationId xmlns:p14="http://schemas.microsoft.com/office/powerpoint/2010/main" val="3385333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686800" cy="990600"/>
          </a:xfrm>
        </p:spPr>
        <p:txBody>
          <a:bodyPr/>
          <a:lstStyle/>
          <a:p>
            <a:r>
              <a:rPr lang="en-US" dirty="0">
                <a:solidFill>
                  <a:schemeClr val="bg1"/>
                </a:solidFill>
              </a:rPr>
              <a:t>From Text  to Discourse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9289" y="1426779"/>
            <a:ext cx="4195631" cy="426555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5641" y="1524000"/>
            <a:ext cx="4191000" cy="4168337"/>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0694" y="1491916"/>
            <a:ext cx="1932896" cy="1898292"/>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57330" y="1426779"/>
            <a:ext cx="1704975" cy="1657350"/>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42466" y="2752180"/>
            <a:ext cx="1657350" cy="1614755"/>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9292" y="3608168"/>
            <a:ext cx="1914525" cy="3571875"/>
          </a:xfrm>
          <a:prstGeom prst="rect">
            <a:avLst/>
          </a:prstGeom>
        </p:spPr>
      </p:pic>
    </p:spTree>
    <p:extLst>
      <p:ext uri="{BB962C8B-B14F-4D97-AF65-F5344CB8AC3E}">
        <p14:creationId xmlns:p14="http://schemas.microsoft.com/office/powerpoint/2010/main" val="4289114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2000"/>
                                        <p:tgtEl>
                                          <p:spTgt spid="5"/>
                                        </p:tgtEl>
                                      </p:cBhvr>
                                    </p:animEffect>
                                    <p:set>
                                      <p:cBhvr>
                                        <p:cTn id="12" dur="1" fill="hold">
                                          <p:stCondLst>
                                            <p:cond delay="1999"/>
                                          </p:stCondLst>
                                        </p:cTn>
                                        <p:tgtEl>
                                          <p:spTgt spid="5"/>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0-#ppt_w/2"/>
                                          </p:val>
                                        </p:tav>
                                        <p:tav tm="100000">
                                          <p:val>
                                            <p:strVal val="#ppt_x"/>
                                          </p:val>
                                        </p:tav>
                                      </p:tavLst>
                                    </p:anim>
                                    <p:anim calcmode="lin" valueType="num">
                                      <p:cBhvr additive="base">
                                        <p:cTn id="21"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1+#ppt_w/2"/>
                                          </p:val>
                                        </p:tav>
                                        <p:tav tm="100000">
                                          <p:val>
                                            <p:strVal val="#ppt_x"/>
                                          </p:val>
                                        </p:tav>
                                      </p:tavLst>
                                    </p:anim>
                                    <p:anim calcmode="lin" valueType="num">
                                      <p:cBhvr additive="base">
                                        <p:cTn id="27"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686800" cy="948040"/>
          </a:xfrm>
        </p:spPr>
        <p:txBody>
          <a:bodyPr/>
          <a:lstStyle/>
          <a:p>
            <a:r>
              <a:rPr lang="en-US" sz="3600" dirty="0">
                <a:solidFill>
                  <a:schemeClr val="bg1"/>
                </a:solidFill>
              </a:rPr>
              <a:t>Text Analysis vs Discourse Analysis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15000" y="1447800"/>
            <a:ext cx="1558352" cy="1584325"/>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1600" y="1560823"/>
            <a:ext cx="1371600" cy="1364183"/>
          </a:xfrm>
          <a:prstGeom prst="rect">
            <a:avLst/>
          </a:prstGeom>
        </p:spPr>
      </p:pic>
      <p:sp>
        <p:nvSpPr>
          <p:cNvPr id="3" name="TextBox 2"/>
          <p:cNvSpPr txBox="1"/>
          <p:nvPr/>
        </p:nvSpPr>
        <p:spPr>
          <a:xfrm>
            <a:off x="377010" y="3232989"/>
            <a:ext cx="3962399" cy="1938992"/>
          </a:xfrm>
          <a:prstGeom prst="rect">
            <a:avLst/>
          </a:prstGeom>
          <a:noFill/>
        </p:spPr>
        <p:txBody>
          <a:bodyPr wrap="square" rtlCol="0">
            <a:spAutoFit/>
          </a:bodyPr>
          <a:lstStyle/>
          <a:p>
            <a:r>
              <a:rPr lang="en-US" sz="2400" b="1" dirty="0">
                <a:solidFill>
                  <a:schemeClr val="bg1"/>
                </a:solidFill>
              </a:rPr>
              <a:t>Text analysis </a:t>
            </a:r>
          </a:p>
          <a:p>
            <a:endParaRPr lang="en-US" sz="2400" dirty="0">
              <a:solidFill>
                <a:schemeClr val="bg1"/>
              </a:solidFill>
            </a:endParaRPr>
          </a:p>
          <a:p>
            <a:pPr marL="285750" indent="-285750">
              <a:buFont typeface="Arial" panose="020B0604020202020204" pitchFamily="34" charset="0"/>
              <a:buChar char="•"/>
            </a:pPr>
            <a:r>
              <a:rPr lang="en-US" altLang="zh-CN" sz="2400" dirty="0">
                <a:solidFill>
                  <a:schemeClr val="bg1"/>
                </a:solidFill>
              </a:rPr>
              <a:t>E</a:t>
            </a:r>
            <a:r>
              <a:rPr lang="en-US" sz="2400" dirty="0">
                <a:solidFill>
                  <a:schemeClr val="bg1"/>
                </a:solidFill>
              </a:rPr>
              <a:t>xtract text features  </a:t>
            </a:r>
          </a:p>
          <a:p>
            <a:pPr marL="285750" indent="-285750">
              <a:buFont typeface="Arial" panose="020B0604020202020204" pitchFamily="34" charset="0"/>
              <a:buChar char="•"/>
            </a:pPr>
            <a:r>
              <a:rPr lang="en-US" sz="2400" dirty="0">
                <a:solidFill>
                  <a:schemeClr val="bg1"/>
                </a:solidFill>
              </a:rPr>
              <a:t>Reveal text structure</a:t>
            </a:r>
          </a:p>
          <a:p>
            <a:pPr marL="285750" indent="-285750">
              <a:buFont typeface="Arial" panose="020B0604020202020204" pitchFamily="34" charset="0"/>
              <a:buChar char="•"/>
            </a:pPr>
            <a:r>
              <a:rPr lang="en-US" sz="2400" dirty="0">
                <a:solidFill>
                  <a:schemeClr val="bg1"/>
                </a:solidFill>
              </a:rPr>
              <a:t>Example: Cohesion</a:t>
            </a:r>
          </a:p>
        </p:txBody>
      </p:sp>
      <p:sp>
        <p:nvSpPr>
          <p:cNvPr id="7" name="TextBox 6"/>
          <p:cNvSpPr txBox="1"/>
          <p:nvPr/>
        </p:nvSpPr>
        <p:spPr>
          <a:xfrm>
            <a:off x="4339409" y="3048000"/>
            <a:ext cx="4343400" cy="2677656"/>
          </a:xfrm>
          <a:prstGeom prst="rect">
            <a:avLst/>
          </a:prstGeom>
          <a:noFill/>
        </p:spPr>
        <p:txBody>
          <a:bodyPr wrap="square" rtlCol="0">
            <a:spAutoFit/>
          </a:bodyPr>
          <a:lstStyle/>
          <a:p>
            <a:r>
              <a:rPr lang="en-US" sz="2400" b="1" dirty="0">
                <a:solidFill>
                  <a:schemeClr val="bg1"/>
                </a:solidFill>
              </a:rPr>
              <a:t>Discourse analysis </a:t>
            </a:r>
          </a:p>
          <a:p>
            <a:endParaRPr lang="en-US" sz="2400" dirty="0">
              <a:solidFill>
                <a:schemeClr val="bg1"/>
              </a:solidFill>
            </a:endParaRPr>
          </a:p>
          <a:p>
            <a:pPr marL="285750" indent="-285750">
              <a:buFont typeface="Arial" panose="020B0604020202020204" pitchFamily="34" charset="0"/>
              <a:buChar char="•"/>
            </a:pPr>
            <a:r>
              <a:rPr lang="en-US" sz="2400" dirty="0">
                <a:solidFill>
                  <a:schemeClr val="bg1"/>
                </a:solidFill>
              </a:rPr>
              <a:t>Associate text features with persons</a:t>
            </a:r>
          </a:p>
          <a:p>
            <a:pPr marL="285750" indent="-285750">
              <a:buFont typeface="Arial" panose="020B0604020202020204" pitchFamily="34" charset="0"/>
              <a:buChar char="•"/>
            </a:pPr>
            <a:r>
              <a:rPr lang="en-US" sz="2400" dirty="0">
                <a:solidFill>
                  <a:schemeClr val="bg1"/>
                </a:solidFill>
              </a:rPr>
              <a:t>Reveal socio-psychological characteristics</a:t>
            </a:r>
          </a:p>
          <a:p>
            <a:pPr marL="285750" indent="-285750">
              <a:buFont typeface="Arial" panose="020B0604020202020204" pitchFamily="34" charset="0"/>
              <a:buChar char="•"/>
            </a:pPr>
            <a:r>
              <a:rPr lang="en-US" sz="2400" dirty="0">
                <a:solidFill>
                  <a:schemeClr val="bg1"/>
                </a:solidFill>
              </a:rPr>
              <a:t>Example: Coherence</a:t>
            </a:r>
          </a:p>
        </p:txBody>
      </p:sp>
    </p:spTree>
    <p:extLst>
      <p:ext uri="{BB962C8B-B14F-4D97-AF65-F5344CB8AC3E}">
        <p14:creationId xmlns:p14="http://schemas.microsoft.com/office/powerpoint/2010/main" val="1276349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0.8|12.4"/>
</p:tagLst>
</file>

<file path=ppt/theme/_rels/themeOverride1.xml.rels><?xml version="1.0" encoding="UTF-8" standalone="yes"?>
<Relationships xmlns="http://schemas.openxmlformats.org/package/2006/relationships"><Relationship Id="rId1" Type="http://schemas.openxmlformats.org/officeDocument/2006/relationships/image" Target="../media/image34.jpeg"/></Relationships>
</file>

<file path=ppt/theme/_rels/themeOverride2.xml.rels><?xml version="1.0" encoding="UTF-8" standalone="yes"?>
<Relationships xmlns="http://schemas.openxmlformats.org/package/2006/relationships"><Relationship Id="rId1" Type="http://schemas.openxmlformats.org/officeDocument/2006/relationships/image" Target="../media/image34.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FedEx-ArVr-020416.pptx" id="{B4DDB0C4-5A49-48B2-B3A7-D35BF5E37257}" vid="{A0E217E7-6BC9-4645-851D-5A4B46476C99}"/>
    </a:ext>
  </a:ext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FedEx-ArVr-020416.pptx" id="{B4DDB0C4-5A49-48B2-B3A7-D35BF5E37257}" vid="{8A6AC1F7-57FA-482D-8555-6228F7E8355A}"/>
    </a:ext>
  </a:extLst>
</a:theme>
</file>

<file path=ppt/theme/theme3.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FedEx-ArVr-020416.pptx" id="{B4DDB0C4-5A49-48B2-B3A7-D35BF5E37257}" vid="{1D2B47AE-2DE6-400E-9369-716EE7B36DF3}"/>
    </a:ext>
  </a:extLst>
</a:theme>
</file>

<file path=ppt/theme/theme4.xml><?xml version="1.0" encoding="utf-8"?>
<a:theme xmlns:a="http://schemas.openxmlformats.org/drawingml/2006/main" name="1_memphis1">
  <a:themeElements>
    <a:clrScheme name="student_temp 13">
      <a:dk1>
        <a:srgbClr val="000000"/>
      </a:dk1>
      <a:lt1>
        <a:srgbClr val="FFFFFF"/>
      </a:lt1>
      <a:dk2>
        <a:srgbClr val="000000"/>
      </a:dk2>
      <a:lt2>
        <a:srgbClr val="808080"/>
      </a:lt2>
      <a:accent1>
        <a:srgbClr val="8EAEEE"/>
      </a:accent1>
      <a:accent2>
        <a:srgbClr val="FFFFCC"/>
      </a:accent2>
      <a:accent3>
        <a:srgbClr val="FFFFFF"/>
      </a:accent3>
      <a:accent4>
        <a:srgbClr val="000000"/>
      </a:accent4>
      <a:accent5>
        <a:srgbClr val="C6D3F5"/>
      </a:accent5>
      <a:accent6>
        <a:srgbClr val="E7E7B9"/>
      </a:accent6>
      <a:hlink>
        <a:srgbClr val="000099"/>
      </a:hlink>
      <a:folHlink>
        <a:srgbClr val="B2B2B2"/>
      </a:folHlink>
    </a:clrScheme>
    <a:fontScheme name="student_temp">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udent_tem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udent_tem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udent_tem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udent_tem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udent_tem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udent_tem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udent_tem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udent_tem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udent_tem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udent_tem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udent_tem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udent_tem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tudent_temp 13">
        <a:dk1>
          <a:srgbClr val="000000"/>
        </a:dk1>
        <a:lt1>
          <a:srgbClr val="FFFFFF"/>
        </a:lt1>
        <a:dk2>
          <a:srgbClr val="000000"/>
        </a:dk2>
        <a:lt2>
          <a:srgbClr val="808080"/>
        </a:lt2>
        <a:accent1>
          <a:srgbClr val="8EAEEE"/>
        </a:accent1>
        <a:accent2>
          <a:srgbClr val="FFFFCC"/>
        </a:accent2>
        <a:accent3>
          <a:srgbClr val="FFFFFF"/>
        </a:accent3>
        <a:accent4>
          <a:srgbClr val="000000"/>
        </a:accent4>
        <a:accent5>
          <a:srgbClr val="C6D3F5"/>
        </a:accent5>
        <a:accent6>
          <a:srgbClr val="E7E7B9"/>
        </a:accent6>
        <a:hlink>
          <a:srgbClr val="000099"/>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FedEx-ArVr-020416.pptx" id="{B4DDB0C4-5A49-48B2-B3A7-D35BF5E37257}" vid="{711E8195-616A-480D-9FDA-616B08F079EE}"/>
    </a:ext>
  </a:extLst>
</a:theme>
</file>

<file path=ppt/theme/theme5.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edEx-ArVr-020416.pptx" id="{B4DDB0C4-5A49-48B2-B3A7-D35BF5E37257}" vid="{51299ADD-17DB-419E-A0B5-9BB9BA86212C}"/>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Override>
</file>

<file path=docProps/app.xml><?xml version="1.0" encoding="utf-8"?>
<Properties xmlns="http://schemas.openxmlformats.org/officeDocument/2006/extended-properties" xmlns:vt="http://schemas.openxmlformats.org/officeDocument/2006/docPropsVTypes">
  <TotalTime>263</TotalTime>
  <Words>2298</Words>
  <Application>Microsoft Office PowerPoint</Application>
  <PresentationFormat>On-screen Show (4:3)</PresentationFormat>
  <Paragraphs>782</Paragraphs>
  <Slides>71</Slides>
  <Notes>43</Notes>
  <HiddenSlides>0</HiddenSlides>
  <MMClips>0</MMClips>
  <ScaleCrop>false</ScaleCrop>
  <HeadingPairs>
    <vt:vector size="8" baseType="variant">
      <vt:variant>
        <vt:lpstr>Fonts Used</vt:lpstr>
      </vt:variant>
      <vt:variant>
        <vt:i4>14</vt:i4>
      </vt:variant>
      <vt:variant>
        <vt:lpstr>Theme</vt:lpstr>
      </vt:variant>
      <vt:variant>
        <vt:i4>5</vt:i4>
      </vt:variant>
      <vt:variant>
        <vt:lpstr>Embedded OLE Servers</vt:lpstr>
      </vt:variant>
      <vt:variant>
        <vt:i4>2</vt:i4>
      </vt:variant>
      <vt:variant>
        <vt:lpstr>Slide Titles</vt:lpstr>
      </vt:variant>
      <vt:variant>
        <vt:i4>71</vt:i4>
      </vt:variant>
    </vt:vector>
  </HeadingPairs>
  <TitlesOfParts>
    <vt:vector size="92" baseType="lpstr">
      <vt:lpstr>DengXian</vt:lpstr>
      <vt:lpstr>KaiTi</vt:lpstr>
      <vt:lpstr>Microsoft YaHei</vt:lpstr>
      <vt:lpstr>SimSun</vt:lpstr>
      <vt:lpstr>SimSun</vt:lpstr>
      <vt:lpstr>Arial</vt:lpstr>
      <vt:lpstr>Calibri</vt:lpstr>
      <vt:lpstr>Calibri Light</vt:lpstr>
      <vt:lpstr>Freestyle Script</vt:lpstr>
      <vt:lpstr>Times</vt:lpstr>
      <vt:lpstr>Times New Roman</vt:lpstr>
      <vt:lpstr>Trebuchet MS</vt:lpstr>
      <vt:lpstr>Wingdings</vt:lpstr>
      <vt:lpstr>Wingdings 2</vt:lpstr>
      <vt:lpstr>Office Theme</vt:lpstr>
      <vt:lpstr>2_Custom Design</vt:lpstr>
      <vt:lpstr>3_Custom Design</vt:lpstr>
      <vt:lpstr>1_memphis1</vt:lpstr>
      <vt:lpstr>HDOfficeLightV0</vt:lpstr>
      <vt:lpstr>Worksheet</vt:lpstr>
      <vt:lpstr>Equation.2</vt:lpstr>
      <vt:lpstr>PowerPoint Presentation</vt:lpstr>
      <vt:lpstr>PowerPoint Presentation</vt:lpstr>
      <vt:lpstr>PowerPoint Presentation</vt:lpstr>
      <vt:lpstr>PowerPoint Presentation</vt:lpstr>
      <vt:lpstr>PowerPoint Presentation</vt:lpstr>
      <vt:lpstr>An Exclamation Mark from Nature</vt:lpstr>
      <vt:lpstr>A Man Watching Sunset</vt:lpstr>
      <vt:lpstr>From Text  to Discourse</vt:lpstr>
      <vt:lpstr>Text Analysis vs Discourse Analysis</vt:lpstr>
      <vt:lpstr>Process of Text and Discourse Analysis</vt:lpstr>
      <vt:lpstr>PowerPoint Presentation</vt:lpstr>
      <vt:lpstr>PowerPoint Presentation</vt:lpstr>
      <vt:lpstr>语篇分析实例：美国总统大选辩论</vt:lpstr>
      <vt:lpstr> 语篇分析实例：政治家语言连贯性的变化</vt:lpstr>
      <vt:lpstr>Maps and Globes vs. How the Camel Got His Hump Back (CC Grades 2-3, FK 6-7, 950/910 Lexile)</vt:lpstr>
      <vt:lpstr>PowerPoint Presentation</vt:lpstr>
      <vt:lpstr>PowerPoint Presentation</vt:lpstr>
      <vt:lpstr>PowerPoint Presentation</vt:lpstr>
      <vt:lpstr>PowerPoint Presentation</vt:lpstr>
      <vt:lpstr>PowerPoint Presentation</vt:lpstr>
      <vt:lpstr>PowerPoint Presentation</vt:lpstr>
      <vt:lpstr>5. 导入文本预处理</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Connectives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Term-Document Frequencies</vt:lpstr>
      <vt:lpstr>SVD and Low Rank Approximation</vt:lpstr>
      <vt:lpstr>Cosine and Nearest Neighbors</vt:lpstr>
      <vt:lpstr>LSA Example Applications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Zhiqiang Cai</dc:creator>
  <cp:lastModifiedBy>Zhiqiang Cai</cp:lastModifiedBy>
  <cp:revision>10</cp:revision>
  <dcterms:created xsi:type="dcterms:W3CDTF">2018-10-10T22:37:00Z</dcterms:created>
  <dcterms:modified xsi:type="dcterms:W3CDTF">2018-10-11T03:43:36Z</dcterms:modified>
</cp:coreProperties>
</file>