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31" r:id="rId2"/>
    <p:sldId id="1060" r:id="rId3"/>
    <p:sldId id="1061" r:id="rId4"/>
    <p:sldId id="1063" r:id="rId5"/>
    <p:sldId id="1064" r:id="rId6"/>
    <p:sldId id="1067" r:id="rId7"/>
    <p:sldId id="1065" r:id="rId8"/>
    <p:sldId id="1066" r:id="rId9"/>
    <p:sldId id="1068" r:id="rId10"/>
    <p:sldId id="1069" r:id="rId11"/>
    <p:sldId id="1059" r:id="rId12"/>
    <p:sldId id="1070" r:id="rId13"/>
    <p:sldId id="1071" r:id="rId14"/>
    <p:sldId id="1072" r:id="rId15"/>
    <p:sldId id="1073" r:id="rId16"/>
    <p:sldId id="1074" r:id="rId17"/>
    <p:sldId id="1076" r:id="rId18"/>
    <p:sldId id="1077" r:id="rId19"/>
    <p:sldId id="1079" r:id="rId20"/>
    <p:sldId id="1087" r:id="rId21"/>
    <p:sldId id="1082" r:id="rId22"/>
    <p:sldId id="1086" r:id="rId23"/>
    <p:sldId id="1080" r:id="rId24"/>
    <p:sldId id="1084" r:id="rId25"/>
    <p:sldId id="1081" r:id="rId26"/>
    <p:sldId id="1085" r:id="rId27"/>
    <p:sldId id="1083" r:id="rId28"/>
    <p:sldId id="1078" r:id="rId29"/>
    <p:sldId id="1089" r:id="rId30"/>
    <p:sldId id="1090" r:id="rId31"/>
    <p:sldId id="1091" r:id="rId32"/>
    <p:sldId id="1092" r:id="rId33"/>
    <p:sldId id="1093" r:id="rId34"/>
    <p:sldId id="1088" r:id="rId35"/>
    <p:sldId id="1094" r:id="rId36"/>
    <p:sldId id="1098" r:id="rId37"/>
    <p:sldId id="1099" r:id="rId38"/>
    <p:sldId id="1100" r:id="rId39"/>
    <p:sldId id="1101" r:id="rId40"/>
    <p:sldId id="1102" r:id="rId41"/>
    <p:sldId id="1103" r:id="rId42"/>
    <p:sldId id="1104" r:id="rId43"/>
    <p:sldId id="1105" r:id="rId44"/>
    <p:sldId id="1106" r:id="rId45"/>
    <p:sldId id="1107" r:id="rId46"/>
    <p:sldId id="1108" r:id="rId47"/>
    <p:sldId id="1097" r:id="rId48"/>
    <p:sldId id="1095" r:id="rId49"/>
  </p:sldIdLst>
  <p:sldSz cx="9906000" cy="6858000" type="A4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749"/>
    <a:srgbClr val="0065B8"/>
    <a:srgbClr val="0086D2"/>
    <a:srgbClr val="C6EEFD"/>
    <a:srgbClr val="0000CC"/>
    <a:srgbClr val="FAFFD4"/>
    <a:srgbClr val="C7EEFC"/>
    <a:srgbClr val="BFEBFD"/>
    <a:srgbClr val="199413"/>
    <a:srgbClr val="FFF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0" autoAdjust="0"/>
    <p:restoredTop sz="94506" autoAdjust="0"/>
  </p:normalViewPr>
  <p:slideViewPr>
    <p:cSldViewPr>
      <p:cViewPr varScale="1">
        <p:scale>
          <a:sx n="98" d="100"/>
          <a:sy n="98" d="100"/>
        </p:scale>
        <p:origin x="192" y="2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9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32"/>
    </p:cViewPr>
  </p:sorterViewPr>
  <p:notesViewPr>
    <p:cSldViewPr>
      <p:cViewPr varScale="1">
        <p:scale>
          <a:sx n="95" d="100"/>
          <a:sy n="95" d="100"/>
        </p:scale>
        <p:origin x="-3714" y="-11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2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>
              <a:latin typeface="Times New Roman Regular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52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576E500-668C-4237-8C2A-331785B4E152}" type="datetimeFigureOut">
              <a:rPr lang="zh-CN" altLang="en-US">
                <a:latin typeface="Times New Roman Regular" charset="0"/>
              </a:rPr>
              <a:pPr>
                <a:defRPr/>
              </a:pPr>
              <a:t>2018/10/9</a:t>
            </a:fld>
            <a:endParaRPr lang="zh-CN" altLang="en-US" dirty="0">
              <a:latin typeface="Times New Roman Regular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52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>
              <a:latin typeface="Times New Roman Regular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31339"/>
            <a:ext cx="2946400" cy="4952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DC7BA74-26F8-46BA-BCF2-4DB712A0CD58}" type="slidenum">
              <a:rPr lang="zh-CN" altLang="en-US">
                <a:latin typeface="Times New Roman Regular" charset="0"/>
              </a:rPr>
              <a:pPr>
                <a:defRPr/>
              </a:pPr>
              <a:t>‹#›</a:t>
            </a:fld>
            <a:endParaRPr lang="zh-CN" altLang="en-US" dirty="0">
              <a:latin typeface="Times New Roman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71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Times New Roman Regular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1"/>
            <a:ext cx="2946400" cy="49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Times New Roman Regular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4538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6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dirty="0"/>
              <a:t>Click to edit Master text styles</a:t>
            </a:r>
          </a:p>
          <a:p>
            <a:pPr lvl="1"/>
            <a:r>
              <a:rPr lang="en-US" altLang="zh-CN" noProof="0" dirty="0"/>
              <a:t>Second level</a:t>
            </a:r>
          </a:p>
          <a:p>
            <a:pPr lvl="2"/>
            <a:r>
              <a:rPr lang="en-US" altLang="zh-CN" noProof="0" dirty="0"/>
              <a:t>Third level</a:t>
            </a:r>
          </a:p>
          <a:p>
            <a:pPr lvl="3"/>
            <a:r>
              <a:rPr lang="en-US" altLang="zh-CN" noProof="0" dirty="0"/>
              <a:t>Fourth level</a:t>
            </a:r>
          </a:p>
          <a:p>
            <a:pPr lvl="4"/>
            <a:r>
              <a:rPr lang="en-US" altLang="zh-CN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6400" cy="49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Times New Roman Regular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339"/>
            <a:ext cx="2946400" cy="49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Times New Roman Regular" charset="0"/>
                <a:ea typeface="宋体" pitchFamily="2" charset="-122"/>
              </a:defRPr>
            </a:lvl1pPr>
          </a:lstStyle>
          <a:p>
            <a:pPr>
              <a:defRPr/>
            </a:pPr>
            <a:fld id="{2AED256B-D2C5-4367-863D-A027DA51FC4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70228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 Regular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 Regular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 Regular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 Regular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 Regular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dX#cite_note-28" TargetMode="External"/><Relationship Id="rId4" Type="http://schemas.openxmlformats.org/officeDocument/2006/relationships/hyperlink" Target="https://en.wikipedia.org/wiki/Arizona_State_University" TargetMode="External"/><Relationship Id="rId5" Type="http://schemas.openxmlformats.org/officeDocument/2006/relationships/hyperlink" Target="https://en.wikipedia.org/wiki/EdX#cite_note-30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zh-CN" dirty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5C64AE-BEF6-4563-9A8B-5A769BFA9507}" type="slidenum">
              <a:rPr lang="en-US" altLang="zh-CN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442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In October 2014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edX</a:t>
            </a:r>
            <a:r>
              <a:rPr lang="en-US" sz="1200" kern="12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 announced Professional Education courses,</a:t>
            </a:r>
            <a:r>
              <a:rPr lang="en-US" sz="1200" u="none" strike="noStrike" kern="1200" baseline="300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  <a:hlinkClick r:id="rId3"/>
              </a:rPr>
              <a:t>[28]</a:t>
            </a:r>
            <a:r>
              <a:rPr lang="en-US" sz="1200" kern="12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 and in March 2015 it partnered with Microsoft.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In April 2015,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edX</a:t>
            </a:r>
            <a:r>
              <a:rPr lang="en-US" sz="1200" kern="12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 partnered with 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  <a:hlinkClick r:id="rId4" tooltip="Arizona State University"/>
              </a:rPr>
              <a:t>Arizona State University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 to launch the Global Freshman Academy.</a:t>
            </a:r>
            <a:r>
              <a:rPr lang="en-US" sz="1200" u="none" strike="noStrike" kern="1200" baseline="300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  <a:hlinkClick r:id="rId5"/>
              </a:rPr>
              <a:t>[30]</a:t>
            </a:r>
            <a:endParaRPr lang="en-US" sz="1200" kern="1200" dirty="0" smtClean="0">
              <a:solidFill>
                <a:schemeClr val="tx1"/>
              </a:solidFill>
              <a:effectLst/>
              <a:ea typeface="宋体" pitchFamily="2" charset="-122"/>
              <a:cs typeface="+mn-cs"/>
            </a:endParaRPr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zh-CN" altLang="en-US" dirty="0" smtClean="0"/>
              <a:t>大学</a:t>
            </a:r>
            <a:r>
              <a:rPr lang="en-US" altLang="zh-CN" dirty="0" err="1" smtClean="0"/>
              <a:t>mooc</a:t>
            </a:r>
            <a:r>
              <a:rPr lang="en-US" altLang="zh-CN" dirty="0" smtClean="0"/>
              <a:t>—</a:t>
            </a:r>
            <a:r>
              <a:rPr lang="zh-CN" altLang="en-US" dirty="0" smtClean="0"/>
              <a:t>高教</a:t>
            </a:r>
            <a:endParaRPr lang="en-US" altLang="zh-CN" dirty="0" smtClean="0"/>
          </a:p>
          <a:p>
            <a:r>
              <a:rPr kumimoji="1" lang="en-US" altLang="zh-CN" dirty="0" err="1" smtClean="0"/>
              <a:t>Mooc</a:t>
            </a:r>
            <a:r>
              <a:rPr kumimoji="1" lang="zh-CN" altLang="en-US" dirty="0" smtClean="0"/>
              <a:t>研究院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1CCE65-A0D1-9E4A-8017-5157B7364D69}" type="datetime1">
              <a:rPr lang="en-US" altLang="zh-CN" smtClean="0"/>
              <a:pPr>
                <a:defRPr/>
              </a:pPr>
              <a:t>10/9/18</a:t>
            </a:fld>
            <a:endParaRPr 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18D89D3-2C40-1B46-A708-1341195ADA84}" type="slidenum">
              <a:rPr lang="en-US" altLang="zh-CN" smtClean="0"/>
              <a:pPr>
                <a:defRPr/>
              </a:pPr>
              <a:t>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10096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—</a:t>
            </a:r>
            <a:r>
              <a:rPr lang="en-US" dirty="0" err="1" smtClean="0"/>
              <a:t>XuetangX</a:t>
            </a:r>
            <a:r>
              <a:rPr lang="en-US" dirty="0" smtClean="0"/>
              <a:t> help leverage the spare time (e.g. on train, bus, etc.)</a:t>
            </a:r>
          </a:p>
          <a:p>
            <a:endParaRPr lang="en-US" dirty="0" smtClean="0"/>
          </a:p>
          <a:p>
            <a:r>
              <a:rPr lang="en-US" dirty="0" smtClean="0"/>
              <a:t>Traditional</a:t>
            </a:r>
            <a:r>
              <a:rPr lang="en-US" baseline="0" dirty="0" smtClean="0"/>
              <a:t> class: students listen to the lecture and the homework is assigned to demonstrate understanding</a:t>
            </a:r>
          </a:p>
          <a:p>
            <a:r>
              <a:rPr lang="en-US" baseline="0" dirty="0" smtClean="0"/>
              <a:t>Flipped class: students watched video before coming to class and finish “homework” at the class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824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ea typeface="宋体" pitchFamily="2" charset="-122"/>
                <a:cs typeface="+mn-cs"/>
              </a:rPr>
              <a:t>curriculum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153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9547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527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309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906000" cy="36036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b="0" i="0" dirty="0">
              <a:latin typeface="Times New Roman Regular" charset="0"/>
            </a:endParaRPr>
          </a:p>
        </p:txBody>
      </p:sp>
      <p:pic>
        <p:nvPicPr>
          <p:cNvPr id="6" name="Picture 27" descr="Picture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00025" y="6453188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>
              <a:defRPr/>
            </a:pPr>
            <a:fld id="{FFFA5A7D-75EF-45B4-A00E-91DE0C3D646B}" type="slidenum">
              <a:rPr kumimoji="1" lang="en-US" altLang="ja-JP" sz="16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pPr defTabSz="762000">
                <a:defRPr/>
              </a:pPr>
              <a:t>‹#›</a:t>
            </a:fld>
            <a:endParaRPr kumimoji="1" lang="en-US" altLang="ja-JP" sz="16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8" name="Group 13"/>
          <p:cNvGrpSpPr>
            <a:grpSpLocks/>
          </p:cNvGrpSpPr>
          <p:nvPr userDrawn="1"/>
        </p:nvGrpSpPr>
        <p:grpSpPr bwMode="auto">
          <a:xfrm>
            <a:off x="-39688" y="-26988"/>
            <a:ext cx="1443038" cy="995363"/>
            <a:chOff x="0" y="0"/>
            <a:chExt cx="5557" cy="4150"/>
          </a:xfrm>
        </p:grpSpPr>
        <p:pic>
          <p:nvPicPr>
            <p:cNvPr id="9" name="Picture 14" descr="リング_2_092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18"/>
            <a:stretch>
              <a:fillRect/>
            </a:stretch>
          </p:blipFill>
          <p:spPr bwMode="auto">
            <a:xfrm>
              <a:off x="249" y="0"/>
              <a:ext cx="3991" cy="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リング_2_092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22"/>
              <a:ext cx="1225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リング_2_092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576"/>
            <a:stretch>
              <a:fillRect/>
            </a:stretch>
          </p:blipFill>
          <p:spPr bwMode="auto">
            <a:xfrm>
              <a:off x="0" y="1389"/>
              <a:ext cx="2336" cy="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20"/>
          <p:cNvGrpSpPr>
            <a:grpSpLocks/>
          </p:cNvGrpSpPr>
          <p:nvPr userDrawn="1"/>
        </p:nvGrpSpPr>
        <p:grpSpPr bwMode="auto">
          <a:xfrm>
            <a:off x="-39688" y="-26988"/>
            <a:ext cx="1443038" cy="995363"/>
            <a:chOff x="0" y="0"/>
            <a:chExt cx="5557" cy="4150"/>
          </a:xfrm>
        </p:grpSpPr>
        <p:pic>
          <p:nvPicPr>
            <p:cNvPr id="13" name="Picture 21" descr="リング_2_092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18"/>
            <a:stretch>
              <a:fillRect/>
            </a:stretch>
          </p:blipFill>
          <p:spPr bwMode="auto">
            <a:xfrm>
              <a:off x="249" y="0"/>
              <a:ext cx="3991" cy="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2" descr="リング_2_092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22"/>
              <a:ext cx="1225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3" descr="リング_2_092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576"/>
            <a:stretch>
              <a:fillRect/>
            </a:stretch>
          </p:blipFill>
          <p:spPr bwMode="auto">
            <a:xfrm>
              <a:off x="0" y="1389"/>
              <a:ext cx="2336" cy="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321BF2B6-71FF-E34A-93DC-5FBC703607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510713" y="6459264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>
              <a:defRPr/>
            </a:pPr>
            <a:fld id="{8EC50C28-92E7-49E2-916A-D984A321FF29}" type="slidenum">
              <a:rPr kumimoji="1" lang="en-US" altLang="ja-JP" sz="140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MS PGothic" pitchFamily="34" charset="-128"/>
              </a:rPr>
              <a:pPr defTabSz="762000">
                <a:defRPr/>
              </a:pPr>
              <a:t>‹#›</a:t>
            </a:fld>
            <a:endParaRPr kumimoji="1" lang="en-US" altLang="ja-JP" sz="14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4563" y="188913"/>
            <a:ext cx="2339975" cy="59372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71463" y="188913"/>
            <a:ext cx="6870700" cy="59372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463" y="188913"/>
            <a:ext cx="9363075" cy="7921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50838" y="1196975"/>
            <a:ext cx="9139237" cy="4929188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507340" y="701675"/>
            <a:ext cx="8903361" cy="9271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95300" y="1600201"/>
            <a:ext cx="4375150" cy="21891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035550" y="1600201"/>
            <a:ext cx="4375150" cy="21891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95300" y="3941763"/>
            <a:ext cx="4375150" cy="21891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35550" y="3941763"/>
            <a:ext cx="4375150" cy="21891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7059613" y="6237288"/>
            <a:ext cx="2311400" cy="45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imes New Roman Regular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imes New Roman Regular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508000" y="6237288"/>
            <a:ext cx="2311400" cy="45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imes New Roman Regular" charset="0"/>
                <a:ea typeface="宋体" pitchFamily="2" charset="-122"/>
              </a:defRPr>
            </a:lvl1pPr>
          </a:lstStyle>
          <a:p>
            <a:pPr>
              <a:defRPr/>
            </a:pPr>
            <a:fld id="{AE238C32-F90C-48C5-8853-9BCDC3B8DA59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838" y="1160748"/>
            <a:ext cx="9139237" cy="53254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50838" y="1196975"/>
            <a:ext cx="4492625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95863" y="1196975"/>
            <a:ext cx="4494212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838" y="1208509"/>
            <a:ext cx="9139237" cy="520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0"/>
            <a:ext cx="9906000" cy="36036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b="0" i="0" dirty="0">
              <a:latin typeface="Times New Roman Regular" charset="0"/>
            </a:endParaRP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260648"/>
            <a:ext cx="9363075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9510713" y="6459264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>
              <a:defRPr/>
            </a:pPr>
            <a:fld id="{8EC50C28-92E7-49E2-916A-D984A321FF29}" type="slidenum">
              <a:rPr kumimoji="1" lang="en-US" altLang="ja-JP" sz="140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MS PGothic" pitchFamily="34" charset="-128"/>
              </a:rPr>
              <a:pPr defTabSz="762000">
                <a:defRPr/>
              </a:pPr>
              <a:t>‹#›</a:t>
            </a:fld>
            <a:endParaRPr kumimoji="1" lang="en-US" altLang="ja-JP" sz="14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8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keg.cs.tsinghua.edu.cn/jietang" TargetMode="External"/><Relationship Id="rId4" Type="http://schemas.openxmlformats.org/officeDocument/2006/relationships/hyperlink" Target="http://arnetminer.org/dat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74863"/>
            <a:ext cx="9906001" cy="196620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altLang="zh-CN" sz="4000" dirty="0" smtClean="0">
                <a:latin typeface="+mn-lt"/>
                <a:ea typeface="Times New Roman Regular" charset="0"/>
                <a:cs typeface="Times New Roman Regular" charset="0"/>
              </a:rPr>
              <a:t>Learning Intervention with Implicit Feedback</a:t>
            </a:r>
            <a:br>
              <a:rPr lang="en-US" altLang="zh-CN" sz="4000" dirty="0" smtClean="0">
                <a:latin typeface="+mn-lt"/>
                <a:ea typeface="Times New Roman Regular" charset="0"/>
                <a:cs typeface="Times New Roman Regular" charset="0"/>
              </a:rPr>
            </a:br>
            <a:r>
              <a:rPr lang="en-US" altLang="zh-CN" sz="3200" dirty="0">
                <a:latin typeface="+mn-lt"/>
                <a:ea typeface="Times New Roman Regular" charset="0"/>
                <a:cs typeface="Times New Roman Regular" charset="0"/>
              </a:rPr>
              <a:t>—Empower MOOCs with AI</a:t>
            </a:r>
            <a:endParaRPr lang="zh-CN" altLang="en-US" sz="300" dirty="0">
              <a:latin typeface="+mn-lt"/>
              <a:ea typeface="Times New Roman Regular" charset="0"/>
              <a:cs typeface="Times New Roman Regular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0025" y="4403042"/>
            <a:ext cx="6934200" cy="1546238"/>
          </a:xfrm>
        </p:spPr>
        <p:txBody>
          <a:bodyPr/>
          <a:lstStyle/>
          <a:p>
            <a:pPr eaLnBrk="1" hangingPunct="1"/>
            <a:r>
              <a:rPr lang="en-US" altLang="zh-CN" dirty="0" err="1" smtClean="0">
                <a:solidFill>
                  <a:srgbClr val="0000CC"/>
                </a:solidFill>
                <a:ea typeface="Arial Regular" charset="0"/>
              </a:rPr>
              <a:t>Jie</a:t>
            </a:r>
            <a:r>
              <a:rPr lang="en-US" altLang="zh-CN" dirty="0" smtClean="0">
                <a:solidFill>
                  <a:srgbClr val="0000CC"/>
                </a:solidFill>
                <a:ea typeface="Arial Regular" charset="0"/>
              </a:rPr>
              <a:t> Tang</a:t>
            </a:r>
          </a:p>
          <a:p>
            <a:pPr eaLnBrk="1" hangingPunct="1"/>
            <a:r>
              <a:rPr lang="en-US" altLang="zh-CN" dirty="0" smtClean="0">
                <a:solidFill>
                  <a:srgbClr val="0000CC"/>
                </a:solidFill>
                <a:ea typeface="Arial Regular" charset="0"/>
                <a:cs typeface="SimHei" charset="-122"/>
              </a:rPr>
              <a:t>Tsinghua University</a:t>
            </a:r>
            <a:endParaRPr lang="zh-CN" altLang="en-US" dirty="0">
              <a:ea typeface="SimHei" charset="-122"/>
              <a:cs typeface="SimHei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exciting data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9" y="1196975"/>
            <a:ext cx="9555161" cy="4929188"/>
          </a:xfrm>
        </p:spPr>
        <p:txBody>
          <a:bodyPr/>
          <a:lstStyle/>
          <a:p>
            <a:r>
              <a:rPr lang="en-US" dirty="0" smtClean="0"/>
              <a:t>Every day, there are </a:t>
            </a:r>
            <a:r>
              <a:rPr lang="en-US" dirty="0" smtClean="0">
                <a:solidFill>
                  <a:srgbClr val="C00000"/>
                </a:solidFill>
              </a:rPr>
              <a:t>10,000</a:t>
            </a:r>
            <a:r>
              <a:rPr lang="en-US" dirty="0" smtClean="0">
                <a:solidFill>
                  <a:srgbClr val="C00000"/>
                </a:solidFill>
              </a:rPr>
              <a:t>+ </a:t>
            </a:r>
            <a:r>
              <a:rPr lang="en-US" dirty="0" smtClean="0"/>
              <a:t>new students</a:t>
            </a:r>
          </a:p>
          <a:p>
            <a:r>
              <a:rPr lang="en-US" dirty="0" smtClean="0"/>
              <a:t>An MOOC course can reach </a:t>
            </a:r>
            <a:r>
              <a:rPr lang="en-US" dirty="0" smtClean="0">
                <a:solidFill>
                  <a:srgbClr val="C00000"/>
                </a:solidFill>
              </a:rPr>
              <a:t>100,000+ </a:t>
            </a:r>
            <a:r>
              <a:rPr lang="en-US" dirty="0" smtClean="0"/>
              <a:t>students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&gt;35% </a:t>
            </a:r>
            <a:r>
              <a:rPr lang="en-US" dirty="0" smtClean="0"/>
              <a:t>of the </a:t>
            </a:r>
            <a:r>
              <a:rPr lang="en-US" dirty="0" err="1" smtClean="0"/>
              <a:t>XuetangX</a:t>
            </a:r>
            <a:r>
              <a:rPr lang="en-US" dirty="0" smtClean="0"/>
              <a:t> users are using mobile</a:t>
            </a:r>
          </a:p>
          <a:p>
            <a:r>
              <a:rPr lang="en-US" dirty="0"/>
              <a:t>t</a:t>
            </a:r>
            <a:r>
              <a:rPr lang="en-US" dirty="0" smtClean="0"/>
              <a:t>raditional-&gt;</a:t>
            </a:r>
            <a:r>
              <a:rPr lang="en-US" dirty="0" smtClean="0">
                <a:solidFill>
                  <a:srgbClr val="0000CC"/>
                </a:solidFill>
              </a:rPr>
              <a:t>flipped classroom-</a:t>
            </a:r>
            <a:r>
              <a:rPr lang="en-US" dirty="0" smtClean="0"/>
              <a:t>&gt;</a:t>
            </a:r>
            <a:r>
              <a:rPr lang="en-US" dirty="0" smtClean="0">
                <a:solidFill>
                  <a:srgbClr val="C00000"/>
                </a:solidFill>
              </a:rPr>
              <a:t>online degree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391" b="42997"/>
          <a:stretch/>
        </p:blipFill>
        <p:spPr>
          <a:xfrm>
            <a:off x="784313" y="3721822"/>
            <a:ext cx="8021115" cy="26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68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2018: Advertisement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8" y="2276872"/>
            <a:ext cx="9139237" cy="4209331"/>
          </a:xfrm>
        </p:spPr>
        <p:txBody>
          <a:bodyPr/>
          <a:lstStyle/>
          <a:p>
            <a:r>
              <a:rPr lang="en-US" dirty="0" smtClean="0"/>
              <a:t>This year is the </a:t>
            </a:r>
            <a:r>
              <a:rPr lang="en-US" dirty="0" smtClean="0">
                <a:solidFill>
                  <a:srgbClr val="C00000"/>
                </a:solidFill>
              </a:rPr>
              <a:t>5</a:t>
            </a:r>
            <a:r>
              <a:rPr lang="en-US" baseline="30000" dirty="0" smtClean="0">
                <a:solidFill>
                  <a:srgbClr val="C00000"/>
                </a:solidFill>
              </a:rPr>
              <a:t>th</a:t>
            </a:r>
            <a:r>
              <a:rPr lang="en-US" dirty="0" smtClean="0">
                <a:solidFill>
                  <a:srgbClr val="C00000"/>
                </a:solidFill>
              </a:rPr>
              <a:t> anniversary</a:t>
            </a:r>
            <a:r>
              <a:rPr lang="en-US" dirty="0" smtClean="0"/>
              <a:t> of </a:t>
            </a:r>
            <a:r>
              <a:rPr lang="en-US" dirty="0" err="1" smtClean="0"/>
              <a:t>XuetangX</a:t>
            </a:r>
            <a:endParaRPr lang="en-US" dirty="0" smtClean="0"/>
          </a:p>
          <a:p>
            <a:r>
              <a:rPr lang="en-US" dirty="0" smtClean="0"/>
              <a:t>We will have a ceremony tomorrow!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61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32" y="2312875"/>
            <a:ext cx="8749544" cy="3813287"/>
          </a:xfrm>
        </p:spPr>
        <p:txBody>
          <a:bodyPr/>
          <a:lstStyle/>
          <a:p>
            <a:r>
              <a:rPr lang="en-US" dirty="0" smtClean="0">
                <a:solidFill>
                  <a:srgbClr val="0000CC"/>
                </a:solidFill>
              </a:rPr>
              <a:t>certificate rate &lt; 3%</a:t>
            </a:r>
            <a:endParaRPr lang="en-US" dirty="0" smtClean="0">
              <a:solidFill>
                <a:srgbClr val="0000CC"/>
              </a:solidFill>
            </a:endParaRPr>
          </a:p>
          <a:p>
            <a:pPr lvl="1">
              <a:buFont typeface=".AppleSystemUIFont" charset="-120"/>
              <a:buChar char="-"/>
            </a:pPr>
            <a:r>
              <a:rPr lang="en-US" altLang="zh-CN" dirty="0" smtClean="0"/>
              <a:t>The </a:t>
            </a:r>
            <a:r>
              <a:rPr lang="en-US" altLang="zh-CN" dirty="0"/>
              <a:t>highest certificate rate is </a:t>
            </a:r>
            <a:r>
              <a:rPr lang="en-US" altLang="zh-CN" dirty="0">
                <a:solidFill>
                  <a:srgbClr val="0000CC"/>
                </a:solidFill>
              </a:rPr>
              <a:t>14.95%</a:t>
            </a:r>
          </a:p>
          <a:p>
            <a:pPr lvl="1">
              <a:buFont typeface=".AppleSystemUIFont" charset="-120"/>
              <a:buChar char="-"/>
            </a:pPr>
            <a:r>
              <a:rPr lang="en-US" altLang="zh-CN" dirty="0"/>
              <a:t>The lowest is only </a:t>
            </a:r>
            <a:r>
              <a:rPr lang="en-US" altLang="zh-CN" dirty="0">
                <a:solidFill>
                  <a:srgbClr val="C00000"/>
                </a:solidFill>
              </a:rPr>
              <a:t>0.84</a:t>
            </a:r>
            <a:r>
              <a:rPr lang="en-US" altLang="zh-CN" dirty="0" smtClean="0">
                <a:solidFill>
                  <a:srgbClr val="C00000"/>
                </a:solidFill>
              </a:rPr>
              <a:t>%</a:t>
            </a:r>
          </a:p>
          <a:p>
            <a:pPr lvl="1">
              <a:buFont typeface=".AppleSystemUIFont" charset="-120"/>
              <a:buChar char="-"/>
            </a:pPr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 smtClean="0">
                <a:solidFill>
                  <a:srgbClr val="C00000"/>
                </a:solidFill>
              </a:rPr>
              <a:t>AI </a:t>
            </a:r>
            <a:r>
              <a:rPr lang="en-US" dirty="0" smtClean="0"/>
              <a:t>help MOOC and how?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69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 user = Student?</a:t>
            </a:r>
            <a:endParaRPr lang="en-US" dirty="0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99" y="2449756"/>
            <a:ext cx="2000204" cy="2000204"/>
          </a:xfrm>
          <a:prstGeom prst="rect">
            <a:avLst/>
          </a:prstGeom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524508" y="1130714"/>
            <a:ext cx="4284476" cy="1650387"/>
          </a:xfrm>
          <a:prstGeom prst="cloudCallout">
            <a:avLst>
              <a:gd name="adj1" fmla="val 41282"/>
              <a:gd name="adj2" fmla="val 47125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33231" r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2400" dirty="0" smtClean="0">
                <a:latin typeface="Times New Roman Regular" charset="0"/>
                <a:ea typeface="Times New Roman Regular" charset="0"/>
                <a:cs typeface="Times New Roman Regular" charset="0"/>
              </a:rPr>
              <a:t>How to learn more </a:t>
            </a:r>
            <a:r>
              <a:rPr lang="en-US" altLang="zh-CN" sz="2400" dirty="0" smtClean="0">
                <a:solidFill>
                  <a:srgbClr val="C0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effectively </a:t>
            </a:r>
            <a:r>
              <a:rPr lang="en-US" altLang="zh-CN" sz="2400" dirty="0" smtClean="0">
                <a:latin typeface="Times New Roman Regular" charset="0"/>
                <a:ea typeface="Times New Roman Regular" charset="0"/>
                <a:cs typeface="Times New Roman Regular" charset="0"/>
              </a:rPr>
              <a:t>and more </a:t>
            </a:r>
            <a:r>
              <a:rPr lang="en-US" altLang="zh-CN" sz="2400" dirty="0" smtClean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efficiently</a:t>
            </a:r>
            <a:r>
              <a:rPr lang="en-US" altLang="zh-CN" sz="2400" dirty="0" smtClean="0">
                <a:latin typeface="Times New Roman Regular" charset="0"/>
                <a:ea typeface="Times New Roman Regular" charset="0"/>
                <a:cs typeface="Times New Roman Regular" charset="0"/>
              </a:rPr>
              <a:t>?</a:t>
            </a:r>
            <a:endParaRPr lang="en-US" altLang="zh-CN" sz="2400" dirty="0">
              <a:latin typeface="Times New Roman Regular" charset="0"/>
              <a:ea typeface="Times New Roman Regular" charset="0"/>
              <a:cs typeface="Times New Roman Regular" charset="0"/>
            </a:endParaRPr>
          </a:p>
        </p:txBody>
      </p:sp>
      <p:sp>
        <p:nvSpPr>
          <p:cNvPr id="6" name="WordArt 17"/>
          <p:cNvSpPr>
            <a:spLocks noChangeArrowheads="1" noChangeShapeType="1" noTextEdit="1"/>
          </p:cNvSpPr>
          <p:nvPr/>
        </p:nvSpPr>
        <p:spPr bwMode="auto">
          <a:xfrm>
            <a:off x="4880992" y="1268760"/>
            <a:ext cx="741495" cy="9100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323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?</a:t>
            </a:r>
            <a:endParaRPr lang="zh-CN" altLang="en-US" sz="3323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矩形 11"/>
          <p:cNvSpPr>
            <a:spLocks noChangeArrowheads="1"/>
          </p:cNvSpPr>
          <p:nvPr/>
        </p:nvSpPr>
        <p:spPr bwMode="auto">
          <a:xfrm>
            <a:off x="3853861" y="4581128"/>
            <a:ext cx="5635643" cy="2005069"/>
          </a:xfrm>
          <a:prstGeom prst="rect">
            <a:avLst/>
          </a:prstGeom>
          <a:solidFill>
            <a:schemeClr val="accent5"/>
          </a:solidFill>
          <a:ln w="222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252000" rIns="252000" anchor="ctr"/>
          <a:lstStyle/>
          <a:p>
            <a:pPr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 Who is who? </a:t>
            </a:r>
            <a:r>
              <a:rPr lang="en-US" altLang="zh-CN" dirty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b</a:t>
            </a:r>
            <a:r>
              <a:rPr lang="en-US" altLang="zh-CN" dirty="0" smtClean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ackground, where from?</a:t>
            </a:r>
          </a:p>
          <a:p>
            <a:pPr>
              <a:buFont typeface="Arial" pitchFamily="34" charset="0"/>
              <a:buChar char="•"/>
            </a:pPr>
            <a:endParaRPr lang="en-US" altLang="zh-CN" sz="1600" dirty="0" smtClean="0">
              <a:solidFill>
                <a:srgbClr val="0000CC"/>
              </a:solidFill>
              <a:latin typeface="Times New Roman Regular" charset="0"/>
              <a:ea typeface="Times New Roman Regular" charset="0"/>
              <a:cs typeface="Times New Roman Regular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Why MOOC? </a:t>
            </a:r>
            <a:r>
              <a:rPr lang="en-US" altLang="zh-CN" dirty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m</a:t>
            </a:r>
            <a:r>
              <a:rPr lang="en-US" altLang="zh-CN" dirty="0" smtClean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otivation? </a:t>
            </a:r>
            <a:r>
              <a:rPr lang="en-US" altLang="zh-CN" dirty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d</a:t>
            </a:r>
            <a:r>
              <a:rPr lang="en-US" altLang="zh-CN" dirty="0" smtClean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egree?</a:t>
            </a:r>
          </a:p>
          <a:p>
            <a:pPr>
              <a:buFont typeface="Arial" pitchFamily="34" charset="0"/>
              <a:buChar char="•"/>
            </a:pPr>
            <a:endParaRPr lang="en-US" altLang="zh-CN" sz="1600" dirty="0">
              <a:solidFill>
                <a:srgbClr val="0000CC"/>
              </a:solidFill>
              <a:latin typeface="Times New Roman Regular" charset="0"/>
              <a:ea typeface="Times New Roman Regular" charset="0"/>
              <a:cs typeface="Times New Roman Regular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 What is personalization?</a:t>
            </a:r>
            <a:r>
              <a:rPr lang="en-US" altLang="zh-CN" dirty="0" smtClean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p</a:t>
            </a:r>
            <a:r>
              <a:rPr lang="en-US" altLang="zh-CN" dirty="0" smtClean="0">
                <a:solidFill>
                  <a:srgbClr val="0000CC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reference?</a:t>
            </a:r>
          </a:p>
        </p:txBody>
      </p:sp>
    </p:spTree>
    <p:extLst>
      <p:ext uri="{BB962C8B-B14F-4D97-AF65-F5344CB8AC3E}">
        <p14:creationId xmlns:p14="http://schemas.microsoft.com/office/powerpoint/2010/main" val="1502935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5" y="188913"/>
            <a:ext cx="9038020" cy="792162"/>
          </a:xfrm>
        </p:spPr>
        <p:txBody>
          <a:bodyPr/>
          <a:lstStyle/>
          <a:p>
            <a:r>
              <a:rPr lang="en-US" dirty="0" smtClean="0"/>
              <a:t>MOOC course = </a:t>
            </a:r>
            <a:r>
              <a:rPr lang="en-US" smtClean="0"/>
              <a:t>University course?</a:t>
            </a:r>
            <a:endParaRPr lang="en-US"/>
          </a:p>
        </p:txBody>
      </p:sp>
      <p:pic>
        <p:nvPicPr>
          <p:cNvPr id="4" name="Picture 5" descr="页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635" y="3227386"/>
            <a:ext cx="13208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页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490" y="3530327"/>
            <a:ext cx="1155700" cy="4159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8" descr="页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892" y="3514117"/>
            <a:ext cx="13208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页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551" y="3833268"/>
            <a:ext cx="13208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4368889" y="3428765"/>
            <a:ext cx="288032" cy="883009"/>
          </a:xfrm>
          <a:prstGeom prst="rightArrow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446045" y="1556792"/>
            <a:ext cx="2622659" cy="2016296"/>
            <a:chOff x="3802842" y="1654642"/>
            <a:chExt cx="2622659" cy="2016296"/>
          </a:xfrm>
        </p:grpSpPr>
        <p:sp>
          <p:nvSpPr>
            <p:cNvPr id="11" name="Oval 10"/>
            <p:cNvSpPr/>
            <p:nvPr/>
          </p:nvSpPr>
          <p:spPr>
            <a:xfrm>
              <a:off x="4759341" y="2693168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327374" y="2230416"/>
              <a:ext cx="678806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ata mining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133004" y="2045315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4505693" y="1654642"/>
              <a:ext cx="1549550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rtificial intelligence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5" name="Straight Connector 14"/>
            <p:cNvCxnSpPr>
              <a:stCxn id="24" idx="3"/>
              <a:endCxn id="18" idx="0"/>
            </p:cNvCxnSpPr>
            <p:nvPr/>
          </p:nvCxnSpPr>
          <p:spPr>
            <a:xfrm flipH="1">
              <a:off x="4913615" y="2308637"/>
              <a:ext cx="264575" cy="3845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358228" y="3362436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802842" y="2939970"/>
              <a:ext cx="863935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ata clustering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8" name="Straight Connector 17"/>
            <p:cNvCxnSpPr>
              <a:stCxn id="18" idx="3"/>
            </p:cNvCxnSpPr>
            <p:nvPr/>
          </p:nvCxnSpPr>
          <p:spPr>
            <a:xfrm flipH="1">
              <a:off x="4512502" y="2956491"/>
              <a:ext cx="292025" cy="4059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499857" y="2727668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5481047" y="2308637"/>
              <a:ext cx="944454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achine learning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1" name="Straight Connector 20"/>
            <p:cNvCxnSpPr>
              <a:stCxn id="24" idx="5"/>
            </p:cNvCxnSpPr>
            <p:nvPr/>
          </p:nvCxnSpPr>
          <p:spPr>
            <a:xfrm>
              <a:off x="5396366" y="2308637"/>
              <a:ext cx="257765" cy="4190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126194" y="3362436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>
              <a:stCxn id="18" idx="5"/>
            </p:cNvCxnSpPr>
            <p:nvPr/>
          </p:nvCxnSpPr>
          <p:spPr>
            <a:xfrm>
              <a:off x="5022703" y="2956491"/>
              <a:ext cx="257765" cy="4059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5129599" y="3063370"/>
              <a:ext cx="999474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ssociation rule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01141" y="4112841"/>
            <a:ext cx="2893513" cy="1836204"/>
            <a:chOff x="5901141" y="4112841"/>
            <a:chExt cx="2893513" cy="1836204"/>
          </a:xfrm>
        </p:grpSpPr>
        <p:sp>
          <p:nvSpPr>
            <p:cNvPr id="26" name="Oval 25"/>
            <p:cNvSpPr/>
            <p:nvPr/>
          </p:nvSpPr>
          <p:spPr>
            <a:xfrm>
              <a:off x="7838034" y="4760913"/>
              <a:ext cx="308548" cy="308502"/>
            </a:xfrm>
            <a:prstGeom prst="ellipse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7451608" y="5192815"/>
              <a:ext cx="1343046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smtClean="0">
                  <a:latin typeface="Times New Roman" charset="0"/>
                  <a:ea typeface="Times New Roman" charset="0"/>
                  <a:cs typeface="Times New Roman" charset="0"/>
                </a:rPr>
                <a:t>Hidden Markov Model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9" name="Straight Arrow Connector 28"/>
            <p:cNvCxnSpPr>
              <a:stCxn id="31" idx="6"/>
              <a:endCxn id="26" idx="2"/>
            </p:cNvCxnSpPr>
            <p:nvPr/>
          </p:nvCxnSpPr>
          <p:spPr>
            <a:xfrm flipV="1">
              <a:off x="6726938" y="4915164"/>
              <a:ext cx="1111096" cy="3989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6418390" y="5159892"/>
              <a:ext cx="308548" cy="30850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5901141" y="5578843"/>
              <a:ext cx="1343046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Maximum Likelihood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418390" y="4112841"/>
              <a:ext cx="308548" cy="30850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/>
            <p:cNvCxnSpPr>
              <a:stCxn id="34" idx="6"/>
              <a:endCxn id="26" idx="2"/>
            </p:cNvCxnSpPr>
            <p:nvPr/>
          </p:nvCxnSpPr>
          <p:spPr>
            <a:xfrm>
              <a:off x="6726938" y="4267092"/>
              <a:ext cx="1111096" cy="648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5901141" y="4463961"/>
              <a:ext cx="1343046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 smtClean="0">
                  <a:latin typeface="Times New Roman" charset="0"/>
                  <a:ea typeface="Times New Roman" charset="0"/>
                  <a:cs typeface="Times New Roman" charset="0"/>
                </a:rPr>
                <a:t>Probability Distribution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5179942" y="3834514"/>
            <a:ext cx="4077736" cy="1706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utoShape 15"/>
          <p:cNvSpPr>
            <a:spLocks noChangeArrowheads="1"/>
          </p:cNvSpPr>
          <p:nvPr/>
        </p:nvSpPr>
        <p:spPr bwMode="auto">
          <a:xfrm>
            <a:off x="245112" y="1028864"/>
            <a:ext cx="5370635" cy="1854125"/>
          </a:xfrm>
          <a:prstGeom prst="cloudCallout">
            <a:avLst>
              <a:gd name="adj1" fmla="val 14800"/>
              <a:gd name="adj2" fmla="val 73501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dirty="0" smtClean="0">
                <a:latin typeface="Times New Roman Regular" charset="0"/>
                <a:ea typeface="Times New Roman Regular" charset="0"/>
                <a:cs typeface="Times New Roman Regular" charset="0"/>
              </a:rPr>
              <a:t>How to discover the </a:t>
            </a:r>
            <a:r>
              <a:rPr lang="en-US" altLang="zh-CN" dirty="0" smtClean="0">
                <a:solidFill>
                  <a:srgbClr val="C0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prerequisite relations</a:t>
            </a:r>
            <a:r>
              <a:rPr lang="en-US" altLang="zh-CN" dirty="0" smtClean="0">
                <a:latin typeface="Times New Roman Regular" charset="0"/>
                <a:ea typeface="Times New Roman Regular" charset="0"/>
                <a:cs typeface="Times New Roman Regular" charset="0"/>
              </a:rPr>
              <a:t> between concepts and generate the </a:t>
            </a:r>
            <a:r>
              <a:rPr lang="en-US" altLang="zh-CN" dirty="0" smtClean="0">
                <a:solidFill>
                  <a:srgbClr val="C0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concept graph</a:t>
            </a:r>
            <a:r>
              <a:rPr lang="en-US" altLang="zh-CN" dirty="0" smtClean="0">
                <a:solidFill>
                  <a:srgbClr val="FF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 </a:t>
            </a:r>
            <a:r>
              <a:rPr lang="en-US" altLang="zh-CN" dirty="0" smtClean="0">
                <a:latin typeface="Times New Roman Regular" charset="0"/>
                <a:ea typeface="Times New Roman Regular" charset="0"/>
                <a:cs typeface="Times New Roman Regular" charset="0"/>
              </a:rPr>
              <a:t>automatically?</a:t>
            </a: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1280592" y="4329100"/>
            <a:ext cx="2398076" cy="30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Thousands of Courses</a:t>
            </a:r>
            <a:endParaRPr lang="en-US" altLang="zh-CN" sz="1800" b="1" dirty="0">
              <a:solidFill>
                <a:srgbClr val="00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2180692" y="5841268"/>
            <a:ext cx="3147023" cy="601058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 smtClean="0">
                <a:latin typeface="Times New Roman Regular" charset="0"/>
              </a:rPr>
              <a:t>How to leverage the </a:t>
            </a:r>
            <a:r>
              <a:rPr lang="en-US" altLang="zh-CN" dirty="0" smtClean="0">
                <a:solidFill>
                  <a:srgbClr val="C00000"/>
                </a:solidFill>
                <a:latin typeface="Times New Roman Regular" charset="0"/>
              </a:rPr>
              <a:t>external </a:t>
            </a:r>
            <a:r>
              <a:rPr lang="en-US" altLang="zh-CN" dirty="0" smtClean="0">
                <a:latin typeface="Times New Roman Regular" charset="0"/>
              </a:rPr>
              <a:t>knowledge?</a:t>
            </a:r>
            <a:endParaRPr lang="en-US" altLang="zh-CN" dirty="0">
              <a:latin typeface="Times New Roman Regular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400" y="4977172"/>
            <a:ext cx="1368152" cy="25017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471" y="5358391"/>
            <a:ext cx="812010" cy="4009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772" y="5080185"/>
            <a:ext cx="679077" cy="69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27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8" y="188913"/>
            <a:ext cx="8858000" cy="792162"/>
          </a:xfrm>
        </p:spPr>
        <p:txBody>
          <a:bodyPr/>
          <a:lstStyle/>
          <a:p>
            <a:r>
              <a:rPr lang="en-US" dirty="0" smtClean="0"/>
              <a:t>However to improve </a:t>
            </a:r>
            <a:r>
              <a:rPr lang="en-US" smtClean="0"/>
              <a:t>the engagement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92" y="2534149"/>
            <a:ext cx="2000204" cy="200020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37076" y="2461225"/>
            <a:ext cx="2622659" cy="2016296"/>
            <a:chOff x="3802842" y="1654642"/>
            <a:chExt cx="2622659" cy="2016296"/>
          </a:xfrm>
        </p:grpSpPr>
        <p:sp>
          <p:nvSpPr>
            <p:cNvPr id="7" name="Oval 6"/>
            <p:cNvSpPr/>
            <p:nvPr/>
          </p:nvSpPr>
          <p:spPr>
            <a:xfrm>
              <a:off x="4759341" y="2693168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327374" y="2230416"/>
              <a:ext cx="678806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ata mining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133004" y="2045315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505693" y="1654642"/>
              <a:ext cx="1549550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rtificial intelligence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4913615" y="2308637"/>
              <a:ext cx="264575" cy="3845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58228" y="3362436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3802842" y="2939970"/>
              <a:ext cx="863935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ata clustering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4512502" y="2956491"/>
              <a:ext cx="292025" cy="4059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499857" y="2727668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5481047" y="2308637"/>
              <a:ext cx="944454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achine learning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396366" y="2308637"/>
              <a:ext cx="257765" cy="4190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5126194" y="3362436"/>
              <a:ext cx="308548" cy="3085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022703" y="2956491"/>
              <a:ext cx="257765" cy="4059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5129599" y="3063370"/>
              <a:ext cx="999474" cy="3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ssociation rule</a:t>
              </a:r>
              <a:endParaRPr lang="en-US" altLang="zh-CN" sz="1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1" name="WordArt 17"/>
          <p:cNvSpPr>
            <a:spLocks noChangeArrowheads="1" noChangeShapeType="1" noTextEdit="1"/>
          </p:cNvSpPr>
          <p:nvPr/>
        </p:nvSpPr>
        <p:spPr bwMode="auto">
          <a:xfrm>
            <a:off x="4163133" y="2488110"/>
            <a:ext cx="741495" cy="9100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323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?</a:t>
            </a:r>
            <a:endParaRPr lang="zh-CN" altLang="en-US" sz="3323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853509" y="4797152"/>
            <a:ext cx="2267843" cy="60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sz="2800" dirty="0" smtClean="0">
                <a:solidFill>
                  <a:srgbClr val="0000CC"/>
                </a:solidFill>
                <a:latin typeface="Times New Roman Regular" charset="0"/>
              </a:rPr>
              <a:t>Knowledge</a:t>
            </a:r>
            <a:endParaRPr lang="en-US" altLang="zh-CN" sz="2800" dirty="0">
              <a:solidFill>
                <a:srgbClr val="0000CC"/>
              </a:solidFill>
              <a:latin typeface="Times New Roman Regular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173870" y="4797152"/>
            <a:ext cx="1812940" cy="60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sz="2800" dirty="0" smtClean="0">
                <a:solidFill>
                  <a:srgbClr val="0000CC"/>
                </a:solidFill>
                <a:latin typeface="Times New Roman Regular" charset="0"/>
              </a:rPr>
              <a:t>User</a:t>
            </a:r>
            <a:endParaRPr lang="en-US" altLang="zh-CN" sz="2800" dirty="0">
              <a:solidFill>
                <a:srgbClr val="0000CC"/>
              </a:solidFill>
              <a:latin typeface="Times New Roman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03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ea typeface="SimHei" charset="-122"/>
                <a:cs typeface="SimHei" charset="-122"/>
              </a:rPr>
              <a:t>Xiao</a:t>
            </a:r>
            <a:r>
              <a:rPr lang="en-US" altLang="zh-CN" dirty="0" err="1" smtClean="0">
                <a:ea typeface="SimHei" charset="-122"/>
                <a:cs typeface="SimHei" charset="-122"/>
              </a:rPr>
              <a:t>MU</a:t>
            </a:r>
            <a:r>
              <a:rPr lang="en-US" altLang="zh-CN" dirty="0" smtClean="0">
                <a:ea typeface="SimHei" charset="-122"/>
                <a:cs typeface="SimHei" charset="-122"/>
              </a:rPr>
              <a:t> </a:t>
            </a:r>
            <a:r>
              <a:rPr lang="en-US" altLang="zh-CN" dirty="0">
                <a:ea typeface="SimHei" charset="-122"/>
                <a:cs typeface="SimHei" charset="-122"/>
              </a:rPr>
              <a:t>(</a:t>
            </a:r>
            <a:r>
              <a:rPr lang="zh-CN" altLang="en-US" dirty="0">
                <a:ea typeface="SimHei" charset="-122"/>
                <a:cs typeface="SimHei" charset="-122"/>
              </a:rPr>
              <a:t>小木</a:t>
            </a:r>
            <a:r>
              <a:rPr lang="en-US" altLang="zh-CN" dirty="0">
                <a:ea typeface="SimHei" charset="-122"/>
                <a:cs typeface="SimHei" charset="-122"/>
              </a:rPr>
              <a:t>)</a:t>
            </a:r>
            <a:endParaRPr lang="zh-CN" altLang="en-US" dirty="0">
              <a:ea typeface="SimHei" charset="-122"/>
              <a:cs typeface="SimHei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6445"/>
            <a:ext cx="9906000" cy="290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70" y="1088740"/>
            <a:ext cx="9921369" cy="5775112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139303" y="662752"/>
            <a:ext cx="6407944" cy="1077020"/>
          </a:xfrm>
          <a:prstGeom prst="rect">
            <a:avLst/>
          </a:prstGeom>
        </p:spPr>
        <p:txBody>
          <a:bodyPr/>
          <a:lstStyle>
            <a:lvl1pPr marL="914400" indent="-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+mj-lt"/>
                <a:ea typeface="+mj-ea"/>
                <a:cs typeface="나눔고딕" charset="0"/>
                <a:sym typeface="나눔 고딕" charset="0"/>
              </a:defRPr>
            </a:lvl1pPr>
            <a:lvl2pPr marL="914400" indent="-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나눔고딕" pitchFamily="2" charset="-127"/>
                <a:ea typeface="나눔고딕" pitchFamily="2" charset="-127"/>
                <a:cs typeface="나눔고딕" charset="0"/>
                <a:sym typeface="나눔 고딕" charset="0"/>
              </a:defRPr>
            </a:lvl2pPr>
            <a:lvl3pPr marL="914400" indent="-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나눔고딕" pitchFamily="2" charset="-127"/>
                <a:ea typeface="나눔고딕" pitchFamily="2" charset="-127"/>
                <a:cs typeface="나눔고딕" charset="0"/>
                <a:sym typeface="나눔 고딕" charset="0"/>
              </a:defRPr>
            </a:lvl3pPr>
            <a:lvl4pPr marL="914400" indent="-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나눔고딕" pitchFamily="2" charset="-127"/>
                <a:ea typeface="나눔고딕" pitchFamily="2" charset="-127"/>
                <a:cs typeface="나눔고딕" charset="0"/>
                <a:sym typeface="나눔 고딕" charset="0"/>
              </a:defRPr>
            </a:lvl4pPr>
            <a:lvl5pPr marL="914400" indent="-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나눔고딕" pitchFamily="2" charset="-127"/>
                <a:ea typeface="나눔고딕" pitchFamily="2" charset="-127"/>
                <a:cs typeface="나눔고딕" charset="0"/>
                <a:sym typeface="나눔 고딕" charset="0"/>
              </a:defRPr>
            </a:lvl5pPr>
            <a:lvl6pPr marL="1371600" indent="-914400" algn="ctr" rtl="0" fontAlgn="base" latinLnBrk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나눔고딕" pitchFamily="2" charset="-127"/>
                <a:ea typeface="나눔고딕" pitchFamily="2" charset="-127"/>
                <a:sym typeface="나눔 고딕" charset="0"/>
              </a:defRPr>
            </a:lvl6pPr>
            <a:lvl7pPr marL="1828800" indent="-914400" algn="ctr" rtl="0" fontAlgn="base" latinLnBrk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나눔고딕" pitchFamily="2" charset="-127"/>
                <a:ea typeface="나눔고딕" pitchFamily="2" charset="-127"/>
                <a:sym typeface="나눔 고딕" charset="0"/>
              </a:defRPr>
            </a:lvl7pPr>
            <a:lvl8pPr marL="2286000" indent="-914400" algn="ctr" rtl="0" fontAlgn="base" latinLnBrk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나눔고딕" pitchFamily="2" charset="-127"/>
                <a:ea typeface="나눔고딕" pitchFamily="2" charset="-127"/>
                <a:sym typeface="나눔 고딕" charset="0"/>
              </a:defRPr>
            </a:lvl8pPr>
            <a:lvl9pPr marL="2743200" indent="-914400" algn="ctr" rtl="0" fontAlgn="base" latinLnBrk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나눔고딕" pitchFamily="2" charset="-127"/>
                <a:ea typeface="나눔고딕" pitchFamily="2" charset="-127"/>
                <a:sym typeface="나눔 고딕" charset="0"/>
              </a:defRPr>
            </a:lvl9pPr>
          </a:lstStyle>
          <a:p>
            <a:endParaRPr lang="zh-CN" altLang="en-US" sz="2275" b="1" kern="0" dirty="0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XiaoMU</a:t>
            </a:r>
            <a:r>
              <a:rPr lang="en-US" dirty="0" smtClean="0"/>
              <a:t>? Another Watson?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What is </a:t>
            </a:r>
            <a:r>
              <a:rPr lang="en-US" altLang="zh-CN" dirty="0" err="1" smtClean="0">
                <a:ea typeface="SimHei" charset="-122"/>
                <a:cs typeface="SimHei" charset="-122"/>
              </a:rPr>
              <a:t>Xiao</a:t>
            </a:r>
            <a:r>
              <a:rPr lang="en-US" altLang="zh-CN" dirty="0" err="1" smtClean="0">
                <a:ea typeface="SimHei" charset="-122"/>
                <a:cs typeface="SimHei" charset="-122"/>
              </a:rPr>
              <a:t>MU</a:t>
            </a:r>
            <a:r>
              <a:rPr lang="en-US" altLang="zh-CN" dirty="0" smtClean="0">
                <a:ea typeface="SimHei" charset="-122"/>
                <a:cs typeface="SimHei" charset="-122"/>
              </a:rPr>
              <a:t>(</a:t>
            </a:r>
            <a:r>
              <a:rPr lang="en-US" altLang="zh-CN" dirty="0" smtClean="0"/>
              <a:t>“</a:t>
            </a:r>
            <a:r>
              <a:rPr lang="zh-CN" altLang="en-US" dirty="0">
                <a:ea typeface="SimHei" charset="-122"/>
                <a:cs typeface="SimHei" charset="-122"/>
              </a:rPr>
              <a:t>小木</a:t>
            </a:r>
            <a:r>
              <a:rPr lang="en-US" altLang="zh-CN" dirty="0" smtClean="0"/>
              <a:t>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 </a:t>
            </a:r>
            <a:r>
              <a:rPr lang="en-US" dirty="0" err="1" smtClean="0"/>
              <a:t>Chatbot</a:t>
            </a:r>
            <a:endParaRPr lang="en-US" dirty="0" smtClean="0"/>
          </a:p>
          <a:p>
            <a:pPr lvl="1"/>
            <a:r>
              <a:rPr lang="en-US" dirty="0" smtClean="0"/>
              <a:t>“Good morning”, “did you have the breakfast?”—</a:t>
            </a:r>
            <a:r>
              <a:rPr lang="en-US" dirty="0" smtClean="0">
                <a:solidFill>
                  <a:srgbClr val="C00000"/>
                </a:solidFill>
              </a:rPr>
              <a:t>NO</a:t>
            </a:r>
          </a:p>
          <a:p>
            <a:r>
              <a:rPr lang="en-US" dirty="0" smtClean="0"/>
              <a:t>Not a teacher/TA</a:t>
            </a:r>
          </a:p>
          <a:p>
            <a:pPr lvl="1"/>
            <a:r>
              <a:rPr lang="en-US" dirty="0" smtClean="0"/>
              <a:t>“Can you explain the equation for me?”</a:t>
            </a:r>
            <a:r>
              <a:rPr lang="en-US" dirty="0"/>
              <a:t> —</a:t>
            </a:r>
            <a:r>
              <a:rPr lang="en-US" dirty="0">
                <a:solidFill>
                  <a:srgbClr val="C00000"/>
                </a:solidFill>
              </a:rPr>
              <a:t>NO</a:t>
            </a:r>
          </a:p>
          <a:p>
            <a:endParaRPr lang="en-US" sz="2400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Instead</a:t>
            </a:r>
            <a:r>
              <a:rPr lang="en-US" dirty="0" smtClean="0"/>
              <a:t>,“</a:t>
            </a:r>
            <a:r>
              <a:rPr lang="zh-CN" altLang="en-US" dirty="0" smtClean="0">
                <a:ea typeface="SimHei" charset="-122"/>
                <a:cs typeface="SimHei" charset="-122"/>
              </a:rPr>
              <a:t>小木</a:t>
            </a:r>
            <a:r>
              <a:rPr lang="en-US" altLang="zh-CN" dirty="0" smtClean="0">
                <a:ea typeface="SimHei" charset="-122"/>
                <a:cs typeface="SimHei" charset="-122"/>
              </a:rPr>
              <a:t>” is more like a learning peer</a:t>
            </a:r>
          </a:p>
          <a:p>
            <a:pPr lvl="1"/>
            <a:r>
              <a:rPr lang="en-US" dirty="0" smtClean="0">
                <a:solidFill>
                  <a:srgbClr val="0000CC"/>
                </a:solidFill>
                <a:ea typeface="SimHei" charset="-122"/>
                <a:cs typeface="SimHei" charset="-122"/>
              </a:rPr>
              <a:t>Tell</a:t>
            </a:r>
            <a:r>
              <a:rPr lang="en-US" dirty="0" smtClean="0">
                <a:ea typeface="SimHei" charset="-122"/>
                <a:cs typeface="SimHei" charset="-122"/>
              </a:rPr>
              <a:t> you some basic knowledge in her mind</a:t>
            </a:r>
          </a:p>
          <a:p>
            <a:pPr lvl="1"/>
            <a:r>
              <a:rPr lang="en-US" dirty="0" smtClean="0">
                <a:solidFill>
                  <a:srgbClr val="0000CC"/>
                </a:solidFill>
                <a:ea typeface="SimHei" charset="-122"/>
                <a:cs typeface="SimHei" charset="-122"/>
              </a:rPr>
              <a:t>Tell</a:t>
            </a:r>
            <a:r>
              <a:rPr lang="en-US" dirty="0" smtClean="0">
                <a:ea typeface="SimHei" charset="-122"/>
                <a:cs typeface="SimHei" charset="-122"/>
              </a:rPr>
              <a:t> you what the other users are thinking/learning</a:t>
            </a:r>
          </a:p>
          <a:p>
            <a:pPr lvl="1"/>
            <a:r>
              <a:rPr lang="en-US" dirty="0" smtClean="0">
                <a:ea typeface="SimHei" charset="-122"/>
                <a:cs typeface="SimHei" charset="-122"/>
              </a:rPr>
              <a:t>Try to </a:t>
            </a:r>
            <a:r>
              <a:rPr lang="en-US" dirty="0" smtClean="0">
                <a:solidFill>
                  <a:srgbClr val="0000CC"/>
                </a:solidFill>
                <a:ea typeface="SimHei" charset="-122"/>
                <a:cs typeface="SimHei" charset="-122"/>
              </a:rPr>
              <a:t>understand</a:t>
            </a:r>
            <a:r>
              <a:rPr lang="en-US" dirty="0" smtClean="0">
                <a:ea typeface="SimHei" charset="-122"/>
                <a:cs typeface="SimHei" charset="-122"/>
              </a:rPr>
              <a:t> your intention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  <a:ea typeface="SimHei" charset="-122"/>
                <a:cs typeface="SimHei" charset="-122"/>
              </a:rPr>
              <a:t>Teach </a:t>
            </a:r>
            <a:r>
              <a:rPr lang="en-US" dirty="0" smtClean="0">
                <a:ea typeface="SimHei" charset="-122"/>
                <a:cs typeface="SimHei" charset="-122"/>
              </a:rPr>
              <a:t>“</a:t>
            </a:r>
            <a:r>
              <a:rPr lang="zh-CN" altLang="en-US" dirty="0" smtClean="0">
                <a:ea typeface="SimHei" charset="-122"/>
                <a:cs typeface="SimHei" charset="-122"/>
              </a:rPr>
              <a:t>小木</a:t>
            </a:r>
            <a:r>
              <a:rPr lang="en-US" dirty="0" smtClean="0">
                <a:ea typeface="SimHei" charset="-122"/>
                <a:cs typeface="SimHei" charset="-122"/>
              </a:rPr>
              <a:t>” what you know</a:t>
            </a:r>
          </a:p>
        </p:txBody>
      </p:sp>
    </p:spTree>
    <p:extLst>
      <p:ext uri="{BB962C8B-B14F-4D97-AF65-F5344CB8AC3E}">
        <p14:creationId xmlns:p14="http://schemas.microsoft.com/office/powerpoint/2010/main" val="226525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</a:t>
            </a:r>
            <a:r>
              <a:rPr lang="en-US" altLang="zh-CN" dirty="0" err="1" smtClean="0">
                <a:ea typeface="SimHei" charset="-122"/>
                <a:cs typeface="SimHei" charset="-122"/>
              </a:rPr>
              <a:t>Xiao</a:t>
            </a:r>
            <a:r>
              <a:rPr lang="en-US" altLang="zh-CN" dirty="0" err="1" smtClean="0">
                <a:ea typeface="SimHei" charset="-122"/>
                <a:cs typeface="SimHei" charset="-122"/>
              </a:rPr>
              <a:t>MU</a:t>
            </a:r>
            <a:r>
              <a:rPr lang="en-US" altLang="zh-CN" dirty="0">
                <a:ea typeface="SimHei" charset="-122"/>
                <a:cs typeface="SimHei" charset="-122"/>
              </a:rPr>
              <a:t>(</a:t>
            </a:r>
            <a:r>
              <a:rPr lang="en-US" altLang="zh-CN" dirty="0"/>
              <a:t>“</a:t>
            </a:r>
            <a:r>
              <a:rPr lang="zh-CN" altLang="en-US" dirty="0">
                <a:ea typeface="SimHei" charset="-122"/>
                <a:cs typeface="SimHei" charset="-122"/>
              </a:rPr>
              <a:t>小木</a:t>
            </a:r>
            <a:r>
              <a:rPr lang="en-US" altLang="zh-CN" dirty="0"/>
              <a:t>”)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1160748"/>
            <a:ext cx="5376558" cy="27719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76" y="3468086"/>
            <a:ext cx="4968552" cy="30932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222"/>
            <a:ext cx="9906000" cy="6743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81092" y="4329100"/>
            <a:ext cx="2556284" cy="2376264"/>
          </a:xfrm>
          <a:prstGeom prst="rect">
            <a:avLst/>
          </a:prstGeom>
          <a:noFill/>
          <a:ln w="28575">
            <a:solidFill>
              <a:srgbClr val="0065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25008" y="5517232"/>
            <a:ext cx="756084" cy="18002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152800" y="5301208"/>
            <a:ext cx="1872208" cy="468052"/>
          </a:xfrm>
          <a:prstGeom prst="rect">
            <a:avLst/>
          </a:prstGeom>
          <a:solidFill>
            <a:srgbClr val="C6EEFD"/>
          </a:solidFill>
          <a:ln w="12700">
            <a:solidFill>
              <a:srgbClr val="0086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 smtClean="0">
                <a:solidFill>
                  <a:schemeClr val="tx1"/>
                </a:solidFill>
              </a:rPr>
              <a:t>Knowledge</a:t>
            </a:r>
            <a:r>
              <a:rPr lang="zh-CN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</a:rPr>
              <a:t>Graph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2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Big Data in MOOC</a:t>
            </a:r>
            <a:endParaRPr kumimoji="1" lang="zh-CN" altLang="en-US" dirty="0"/>
          </a:p>
        </p:txBody>
      </p:sp>
      <p:pic>
        <p:nvPicPr>
          <p:cNvPr id="6" name="图片 5" descr="static-graph.pn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45096"/>
            <a:ext cx="8305800" cy="505570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17105" y="1412076"/>
            <a:ext cx="2971800" cy="13686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149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partners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2400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+ courses</a:t>
            </a:r>
            <a:endParaRPr lang="en-US" altLang="zh-CN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33,000,000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users</a:t>
            </a:r>
            <a:endParaRPr lang="en-US" altLang="zh-CN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13164" y="1340044"/>
            <a:ext cx="3921981" cy="17287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40400" rtlCol="0" anchor="b"/>
          <a:lstStyle/>
          <a:p>
            <a:pPr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1,000+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/>
                <a:cs typeface="Times New Roman"/>
              </a:rPr>
              <a:t>courses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0000C7"/>
                </a:solidFill>
                <a:latin typeface="Times New Roman"/>
                <a:cs typeface="Times New Roman"/>
              </a:rPr>
              <a:t>10,000,000</a:t>
            </a:r>
            <a:r>
              <a:rPr lang="en-US" altLang="zh-CN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users</a:t>
            </a:r>
            <a:endParaRPr lang="en-US" altLang="zh-CN" sz="2400" b="1" dirty="0" smtClean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Chinese EDU association</a:t>
            </a:r>
          </a:p>
        </p:txBody>
      </p:sp>
      <p:sp>
        <p:nvSpPr>
          <p:cNvPr id="21" name="矩形 20"/>
          <p:cNvSpPr/>
          <p:nvPr/>
        </p:nvSpPr>
        <p:spPr>
          <a:xfrm>
            <a:off x="6747822" y="3717132"/>
            <a:ext cx="3121430" cy="1440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40400" rtlCol="0" anchor="b"/>
          <a:lstStyle/>
          <a:p>
            <a:pPr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host &gt;1,000 courses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millions of users</a:t>
            </a:r>
          </a:p>
        </p:txBody>
      </p:sp>
      <p:sp>
        <p:nvSpPr>
          <p:cNvPr id="22" name="矩形 21"/>
          <p:cNvSpPr/>
          <p:nvPr/>
        </p:nvSpPr>
        <p:spPr>
          <a:xfrm>
            <a:off x="6591751" y="5445925"/>
            <a:ext cx="1638751" cy="4637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……</a:t>
            </a:r>
            <a:endParaRPr lang="en-US" altLang="zh-CN" sz="28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615" y="1484109"/>
            <a:ext cx="719814" cy="66444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6748" y="2996803"/>
            <a:ext cx="2653216" cy="1800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3600" rtlCol="0" anchor="b"/>
          <a:lstStyle/>
          <a:p>
            <a:pPr>
              <a:buFont typeface="Arial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110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partners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1,800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courses</a:t>
            </a:r>
            <a:endParaRPr lang="en-US" altLang="zh-CN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14,000,000</a:t>
            </a:r>
            <a:r>
              <a:rPr lang="en-US" altLang="zh-CN" sz="2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users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10+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MicroMaster</a:t>
            </a:r>
            <a:endParaRPr lang="en-US" altLang="zh-CN" sz="24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559" y="3445075"/>
            <a:ext cx="3329948" cy="8962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145" y="3068960"/>
            <a:ext cx="685011" cy="300351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2880868" y="2996803"/>
            <a:ext cx="3667681" cy="1800825"/>
          </a:xfrm>
          <a:prstGeom prst="ellipse">
            <a:avLst/>
          </a:prstGeom>
          <a:noFill/>
          <a:ln w="19050" cmpd="sng">
            <a:solidFill>
              <a:srgbClr val="4F4F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Times New Roman"/>
              <a:cs typeface="Times New Roman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5141" y="4869660"/>
            <a:ext cx="2965359" cy="15981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3600" rtlCol="0" anchor="ctr"/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~10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partners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40+ courses</a:t>
            </a:r>
            <a:endParaRPr lang="en-US" altLang="zh-CN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>
                <a:solidFill>
                  <a:srgbClr val="0000CC"/>
                </a:solidFill>
                <a:latin typeface="Times New Roman"/>
                <a:cs typeface="Times New Roman"/>
              </a:rPr>
              <a:t>1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.6 million</a:t>
            </a:r>
            <a:r>
              <a:rPr lang="en-US" altLang="zh-CN" sz="2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users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zh-CN" sz="2400" b="1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“nanodegree”</a:t>
            </a:r>
            <a:endParaRPr lang="en-US" altLang="zh-CN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280" y="4941694"/>
            <a:ext cx="501147" cy="5042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5323" y="1340043"/>
            <a:ext cx="1745950" cy="489282"/>
          </a:xfrm>
          <a:prstGeom prst="rect">
            <a:avLst/>
          </a:prstGeom>
        </p:spPr>
      </p:pic>
      <p:pic>
        <p:nvPicPr>
          <p:cNvPr id="14" name="图片 13" descr="Screen Shot 2014-04-07 at 1.52.37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59" y="3783495"/>
            <a:ext cx="1802557" cy="4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51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XiaoMU</a:t>
            </a:r>
            <a:r>
              <a:rPr lang="en-US" altLang="zh-CN" dirty="0" smtClean="0"/>
              <a:t>: </a:t>
            </a:r>
            <a:r>
              <a:rPr lang="en-US" altLang="zh-CN" dirty="0" smtClean="0"/>
              <a:t>Smart Jump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48544" y="1060423"/>
            <a:ext cx="8773734" cy="5556633"/>
            <a:chOff x="1457226" y="1472127"/>
            <a:chExt cx="7289567" cy="4892346"/>
          </a:xfrm>
        </p:grpSpPr>
        <p:grpSp>
          <p:nvGrpSpPr>
            <p:cNvPr id="5" name="组合 2"/>
            <p:cNvGrpSpPr/>
            <p:nvPr/>
          </p:nvGrpSpPr>
          <p:grpSpPr>
            <a:xfrm>
              <a:off x="1462573" y="1472127"/>
              <a:ext cx="6730787" cy="3705212"/>
              <a:chOff x="1965598" y="981075"/>
              <a:chExt cx="6233139" cy="3631027"/>
            </a:xfrm>
          </p:grpSpPr>
          <p:pic>
            <p:nvPicPr>
              <p:cNvPr id="28" name="图片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5598" y="981075"/>
                <a:ext cx="6233139" cy="3631027"/>
              </a:xfrm>
              <a:prstGeom prst="rect">
                <a:avLst/>
              </a:prstGeom>
              <a:solidFill>
                <a:srgbClr val="800080"/>
              </a:solidFill>
            </p:spPr>
          </p:pic>
          <p:sp>
            <p:nvSpPr>
              <p:cNvPr id="29" name="矩形 6"/>
              <p:cNvSpPr/>
              <p:nvPr/>
            </p:nvSpPr>
            <p:spPr>
              <a:xfrm>
                <a:off x="2009430" y="1057780"/>
                <a:ext cx="6145476" cy="315046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FF9933"/>
                  </a:solidFill>
                </a:endParaRPr>
              </a:p>
            </p:txBody>
          </p:sp>
          <p:sp>
            <p:nvSpPr>
              <p:cNvPr id="30" name="矩形 13"/>
              <p:cNvSpPr/>
              <p:nvPr/>
            </p:nvSpPr>
            <p:spPr>
              <a:xfrm>
                <a:off x="2009430" y="4264525"/>
                <a:ext cx="6145476" cy="24330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FF9933"/>
                  </a:solidFill>
                </a:endParaRPr>
              </a:p>
            </p:txBody>
          </p:sp>
        </p:grpSp>
        <p:grpSp>
          <p:nvGrpSpPr>
            <p:cNvPr id="6" name="组合 3"/>
            <p:cNvGrpSpPr/>
            <p:nvPr/>
          </p:nvGrpSpPr>
          <p:grpSpPr>
            <a:xfrm>
              <a:off x="1526583" y="2092328"/>
              <a:ext cx="4490698" cy="2672896"/>
              <a:chOff x="2024876" y="1588860"/>
              <a:chExt cx="4158673" cy="2619380"/>
            </a:xfrm>
          </p:grpSpPr>
          <p:pic>
            <p:nvPicPr>
              <p:cNvPr id="26" name="图片 7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" b="1704"/>
              <a:stretch/>
            </p:blipFill>
            <p:spPr>
              <a:xfrm>
                <a:off x="2024876" y="1588860"/>
                <a:ext cx="4158673" cy="2619380"/>
              </a:xfrm>
              <a:prstGeom prst="rect">
                <a:avLst/>
              </a:prstGeom>
              <a:noFill/>
            </p:spPr>
          </p:pic>
          <p:sp>
            <p:nvSpPr>
              <p:cNvPr id="27" name="文本框 8"/>
              <p:cNvSpPr txBox="1"/>
              <p:nvPr/>
            </p:nvSpPr>
            <p:spPr>
              <a:xfrm>
                <a:off x="4706839" y="3085640"/>
                <a:ext cx="1104703" cy="796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rgbClr val="FF9933"/>
                    </a:solidFill>
                  </a:rPr>
                  <a:t>Jump-back</a:t>
                </a:r>
              </a:p>
              <a:p>
                <a:pPr algn="ctr"/>
                <a:r>
                  <a:rPr lang="en-US" altLang="zh-CN" sz="1800" dirty="0">
                    <a:solidFill>
                      <a:srgbClr val="FF9933"/>
                    </a:solidFill>
                  </a:rPr>
                  <a:t>Navigation</a:t>
                </a:r>
              </a:p>
              <a:p>
                <a:r>
                  <a:rPr lang="en-US" altLang="zh-CN" sz="1800" dirty="0">
                    <a:solidFill>
                      <a:srgbClr val="FF9933"/>
                    </a:solidFill>
                  </a:rPr>
                  <a:t> Distribution</a:t>
                </a:r>
                <a:endParaRPr lang="zh-CN" altLang="en-US" sz="1800" dirty="0">
                  <a:solidFill>
                    <a:srgbClr val="FF9933"/>
                  </a:solidFill>
                </a:endParaRPr>
              </a:p>
            </p:txBody>
          </p:sp>
        </p:grpSp>
        <p:pic>
          <p:nvPicPr>
            <p:cNvPr id="7" name="Picture 6" descr="http://pic.58pic.com/58pic/15/51/55/46W58PICimg_102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2969" y="4773818"/>
              <a:ext cx="182684" cy="22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组合 32"/>
            <p:cNvGrpSpPr/>
            <p:nvPr/>
          </p:nvGrpSpPr>
          <p:grpSpPr>
            <a:xfrm>
              <a:off x="1457226" y="4379505"/>
              <a:ext cx="7289567" cy="1984968"/>
              <a:chOff x="1960647" y="3830242"/>
              <a:chExt cx="6750601" cy="1945223"/>
            </a:xfrm>
          </p:grpSpPr>
          <p:sp>
            <p:nvSpPr>
              <p:cNvPr id="9" name="文本框 9"/>
              <p:cNvSpPr txBox="1"/>
              <p:nvPr/>
            </p:nvSpPr>
            <p:spPr>
              <a:xfrm>
                <a:off x="4493183" y="4722073"/>
                <a:ext cx="474304" cy="318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FF9933"/>
                    </a:solidFill>
                  </a:rPr>
                  <a:t>0.11</a:t>
                </a:r>
                <a:endParaRPr lang="zh-CN" altLang="en-US" sz="1800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10" name="文本框 10"/>
              <p:cNvSpPr txBox="1"/>
              <p:nvPr/>
            </p:nvSpPr>
            <p:spPr>
              <a:xfrm>
                <a:off x="5100498" y="4729058"/>
                <a:ext cx="487427" cy="318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FF9933"/>
                    </a:solidFill>
                  </a:rPr>
                  <a:t>0.26</a:t>
                </a:r>
                <a:endParaRPr lang="zh-CN" altLang="en-US" sz="1800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11" name="文本框 78"/>
              <p:cNvSpPr txBox="1"/>
              <p:nvPr/>
            </p:nvSpPr>
            <p:spPr>
              <a:xfrm>
                <a:off x="3270674" y="4722073"/>
                <a:ext cx="452893" cy="318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rgbClr val="FF9933"/>
                    </a:solidFill>
                  </a:rPr>
                  <a:t>0.35</a:t>
                </a:r>
                <a:endParaRPr lang="zh-CN" altLang="en-US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12" name="文本框 78"/>
              <p:cNvSpPr txBox="1"/>
              <p:nvPr/>
            </p:nvSpPr>
            <p:spPr>
              <a:xfrm>
                <a:off x="2295431" y="4729058"/>
                <a:ext cx="452893" cy="318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rgbClr val="FF9933"/>
                    </a:solidFill>
                  </a:rPr>
                  <a:t>0.07</a:t>
                </a:r>
                <a:endParaRPr lang="zh-CN" altLang="en-US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13" name="椭圆 14"/>
              <p:cNvSpPr/>
              <p:nvPr/>
            </p:nvSpPr>
            <p:spPr>
              <a:xfrm>
                <a:off x="4669320" y="4000964"/>
                <a:ext cx="476759" cy="477660"/>
              </a:xfrm>
              <a:prstGeom prst="ellipse">
                <a:avLst/>
              </a:prstGeom>
              <a:gradFill flip="none" rotWithShape="1">
                <a:gsLst>
                  <a:gs pos="71000">
                    <a:srgbClr val="FBE5D6">
                      <a:alpha val="29804"/>
                    </a:srgbClr>
                  </a:gs>
                  <a:gs pos="19000">
                    <a:srgbClr val="C55A11"/>
                  </a:gs>
                  <a:gs pos="0">
                    <a:srgbClr val="C55A11"/>
                  </a:gs>
                  <a:gs pos="55000">
                    <a:srgbClr val="F4B18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FF9933"/>
                  </a:solidFill>
                </a:endParaRPr>
              </a:p>
            </p:txBody>
          </p:sp>
          <p:cxnSp>
            <p:nvCxnSpPr>
              <p:cNvPr id="14" name="直接连接符 15"/>
              <p:cNvCxnSpPr/>
              <p:nvPr/>
            </p:nvCxnSpPr>
            <p:spPr>
              <a:xfrm>
                <a:off x="4907700" y="4478624"/>
                <a:ext cx="0" cy="662644"/>
              </a:xfrm>
              <a:prstGeom prst="line">
                <a:avLst/>
              </a:prstGeom>
              <a:ln w="28575">
                <a:solidFill>
                  <a:srgbClr val="BF5A1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6"/>
              <p:cNvCxnSpPr/>
              <p:nvPr/>
            </p:nvCxnSpPr>
            <p:spPr>
              <a:xfrm>
                <a:off x="5522330" y="4556236"/>
                <a:ext cx="0" cy="852158"/>
              </a:xfrm>
              <a:prstGeom prst="line">
                <a:avLst/>
              </a:prstGeom>
              <a:ln w="28575">
                <a:solidFill>
                  <a:srgbClr val="BF5A1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7"/>
              <p:cNvCxnSpPr>
                <a:stCxn id="29" idx="4"/>
                <a:endCxn id="26" idx="0"/>
              </p:cNvCxnSpPr>
              <p:nvPr/>
            </p:nvCxnSpPr>
            <p:spPr>
              <a:xfrm flipH="1">
                <a:off x="3638905" y="4642397"/>
                <a:ext cx="63658" cy="814401"/>
              </a:xfrm>
              <a:prstGeom prst="line">
                <a:avLst/>
              </a:prstGeom>
              <a:ln w="28575">
                <a:solidFill>
                  <a:srgbClr val="BF5A1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8"/>
              <p:cNvCxnSpPr/>
              <p:nvPr/>
            </p:nvCxnSpPr>
            <p:spPr>
              <a:xfrm>
                <a:off x="2287332" y="4405895"/>
                <a:ext cx="0" cy="743689"/>
              </a:xfrm>
              <a:prstGeom prst="line">
                <a:avLst/>
              </a:prstGeom>
              <a:ln w="28575">
                <a:solidFill>
                  <a:srgbClr val="BF5A1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椭圆 19"/>
              <p:cNvSpPr/>
              <p:nvPr/>
            </p:nvSpPr>
            <p:spPr>
              <a:xfrm>
                <a:off x="5205357" y="3921090"/>
                <a:ext cx="633946" cy="635145"/>
              </a:xfrm>
              <a:prstGeom prst="ellipse">
                <a:avLst/>
              </a:prstGeom>
              <a:gradFill flip="none" rotWithShape="1">
                <a:gsLst>
                  <a:gs pos="71000">
                    <a:srgbClr val="FBE5D6">
                      <a:alpha val="29804"/>
                    </a:srgbClr>
                  </a:gs>
                  <a:gs pos="19000">
                    <a:srgbClr val="C55A11"/>
                  </a:gs>
                  <a:gs pos="0">
                    <a:srgbClr val="C55A11"/>
                  </a:gs>
                  <a:gs pos="55000">
                    <a:srgbClr val="F4B18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FF9933"/>
                  </a:solidFill>
                </a:endParaRPr>
              </a:p>
            </p:txBody>
          </p:sp>
          <p:sp>
            <p:nvSpPr>
              <p:cNvPr id="19" name="椭圆 20"/>
              <p:cNvSpPr/>
              <p:nvPr/>
            </p:nvSpPr>
            <p:spPr>
              <a:xfrm>
                <a:off x="2131686" y="4075884"/>
                <a:ext cx="322999" cy="323609"/>
              </a:xfrm>
              <a:prstGeom prst="ellipse">
                <a:avLst/>
              </a:prstGeom>
              <a:gradFill flip="none" rotWithShape="1">
                <a:gsLst>
                  <a:gs pos="71000">
                    <a:srgbClr val="FBE5D6">
                      <a:alpha val="29804"/>
                    </a:srgbClr>
                  </a:gs>
                  <a:gs pos="19000">
                    <a:srgbClr val="C55A11"/>
                  </a:gs>
                  <a:gs pos="0">
                    <a:srgbClr val="C55A11"/>
                  </a:gs>
                  <a:gs pos="55000">
                    <a:srgbClr val="F4B18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FF9933"/>
                  </a:solidFill>
                </a:endParaRPr>
              </a:p>
            </p:txBody>
          </p:sp>
          <p:sp>
            <p:nvSpPr>
              <p:cNvPr id="20" name="文本框 21"/>
              <p:cNvSpPr txBox="1"/>
              <p:nvPr/>
            </p:nvSpPr>
            <p:spPr>
              <a:xfrm>
                <a:off x="6183549" y="4876058"/>
                <a:ext cx="2105604" cy="318668"/>
              </a:xfrm>
              <a:prstGeom prst="rect">
                <a:avLst/>
              </a:prstGeom>
              <a:solidFill>
                <a:srgbClr val="BF5A1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1"/>
                    </a:solidFill>
                  </a:rPr>
                  <a:t>Personalized Suggestion</a:t>
                </a:r>
                <a:endParaRPr lang="zh-CN" alt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960647" y="5143178"/>
                <a:ext cx="1589317" cy="318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FF9933"/>
                    </a:solidFill>
                  </a:rPr>
                  <a:t>Let’s begin with …</a:t>
                </a:r>
                <a:endParaRPr lang="zh-CN" altLang="en-US" sz="1800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22" name="文本框 23"/>
              <p:cNvSpPr txBox="1"/>
              <p:nvPr/>
            </p:nvSpPr>
            <p:spPr>
              <a:xfrm>
                <a:off x="2841590" y="5456797"/>
                <a:ext cx="1918132" cy="318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FF9933"/>
                    </a:solidFill>
                  </a:rPr>
                  <a:t>The example is that …</a:t>
                </a:r>
                <a:endParaRPr lang="zh-CN" altLang="en-US" sz="1800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23" name="文本框 24"/>
              <p:cNvSpPr txBox="1"/>
              <p:nvPr/>
            </p:nvSpPr>
            <p:spPr>
              <a:xfrm>
                <a:off x="4790128" y="5456797"/>
                <a:ext cx="3921120" cy="318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FF9933"/>
                    </a:solidFill>
                  </a:rPr>
                  <a:t>Next … capital assets … investment property …</a:t>
                </a:r>
                <a:endParaRPr lang="zh-CN" altLang="en-US" sz="1800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24" name="椭圆 26"/>
              <p:cNvSpPr/>
              <p:nvPr/>
            </p:nvSpPr>
            <p:spPr>
              <a:xfrm>
                <a:off x="3297252" y="3830242"/>
                <a:ext cx="810621" cy="812155"/>
              </a:xfrm>
              <a:prstGeom prst="ellipse">
                <a:avLst/>
              </a:prstGeom>
              <a:gradFill flip="none" rotWithShape="1">
                <a:gsLst>
                  <a:gs pos="71000">
                    <a:srgbClr val="FBE5D6">
                      <a:alpha val="29804"/>
                    </a:srgbClr>
                  </a:gs>
                  <a:gs pos="19000">
                    <a:srgbClr val="C55A11"/>
                  </a:gs>
                  <a:gs pos="0">
                    <a:srgbClr val="C55A11"/>
                  </a:gs>
                  <a:gs pos="55000">
                    <a:srgbClr val="F4B18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FF9933"/>
                  </a:solidFill>
                </a:endParaRPr>
              </a:p>
            </p:txBody>
          </p:sp>
          <p:sp>
            <p:nvSpPr>
              <p:cNvPr id="25" name="文本框 27"/>
              <p:cNvSpPr txBox="1"/>
              <p:nvPr/>
            </p:nvSpPr>
            <p:spPr>
              <a:xfrm>
                <a:off x="3908872" y="5143179"/>
                <a:ext cx="1819463" cy="318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FF9933"/>
                    </a:solidFill>
                  </a:rPr>
                  <a:t>First, we introduce …</a:t>
                </a:r>
                <a:endParaRPr lang="zh-CN" altLang="en-US" sz="1800" dirty="0">
                  <a:solidFill>
                    <a:srgbClr val="FF993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7921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53336"/>
            <a:ext cx="9906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SimHei" charset="-122"/>
                <a:cs typeface="SimHei" charset="-122"/>
              </a:rPr>
              <a:t>Acrostic Poem: </a:t>
            </a:r>
            <a:r>
              <a:rPr lang="zh-CN" altLang="en-US" dirty="0">
                <a:ea typeface="SimHei" charset="-122"/>
                <a:cs typeface="SimHei" charset="-122"/>
              </a:rPr>
              <a:t>小木作</a:t>
            </a:r>
            <a:r>
              <a:rPr lang="zh-CN" altLang="en-US" dirty="0" smtClean="0">
                <a:ea typeface="SimHei" charset="-122"/>
                <a:cs typeface="SimHei" charset="-122"/>
              </a:rPr>
              <a:t>诗</a:t>
            </a:r>
            <a:r>
              <a:rPr lang="en-US" altLang="zh-CN" sz="2400" dirty="0" smtClean="0">
                <a:ea typeface="SimHei" charset="-122"/>
                <a:cs typeface="SimHei" charset="-122"/>
              </a:rPr>
              <a:t>—by</a:t>
            </a:r>
            <a:r>
              <a:rPr lang="zh-CN" altLang="en-US" sz="2400" dirty="0" smtClean="0">
                <a:ea typeface="SimHei" charset="-122"/>
                <a:cs typeface="SimHei" charset="-122"/>
              </a:rPr>
              <a:t> 九歌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68" y="998637"/>
            <a:ext cx="9906000" cy="59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96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XiaoMU</a:t>
            </a:r>
            <a:r>
              <a:rPr lang="en-US" altLang="zh-CN" dirty="0" smtClean="0"/>
              <a:t>: Learning Diary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659" y="1124744"/>
            <a:ext cx="6926303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95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</a:t>
            </a:r>
            <a:r>
              <a:rPr lang="en-US" altLang="zh-CN" dirty="0" err="1" smtClean="0">
                <a:ea typeface="SimHei" charset="-122"/>
                <a:cs typeface="SimHei" charset="-122"/>
              </a:rPr>
              <a:t>XiaoMU</a:t>
            </a:r>
            <a:r>
              <a:rPr lang="en-US" altLang="zh-CN" dirty="0" smtClean="0">
                <a:ea typeface="SimHei" charset="-122"/>
                <a:cs typeface="SimHei" charset="-122"/>
              </a:rPr>
              <a:t> (</a:t>
            </a:r>
            <a:r>
              <a:rPr lang="en-US" altLang="zh-CN" dirty="0" smtClean="0"/>
              <a:t>“</a:t>
            </a:r>
            <a:r>
              <a:rPr lang="zh-CN" altLang="en-US" dirty="0">
                <a:ea typeface="SimHei" charset="-122"/>
                <a:cs typeface="SimHei" charset="-122"/>
              </a:rPr>
              <a:t>小木</a:t>
            </a:r>
            <a:r>
              <a:rPr lang="en-US" altLang="zh-CN" dirty="0"/>
              <a:t>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620" y="1808820"/>
            <a:ext cx="6381016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9698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ea typeface="SimHei" charset="-122"/>
                <a:cs typeface="SimHei" charset="-122"/>
              </a:rPr>
              <a:t>Xiao</a:t>
            </a:r>
            <a:r>
              <a:rPr lang="en-US" altLang="zh-CN" dirty="0" err="1" smtClean="0">
                <a:ea typeface="SimHei" charset="-122"/>
                <a:cs typeface="SimHei" charset="-122"/>
              </a:rPr>
              <a:t>MU</a:t>
            </a:r>
            <a:r>
              <a:rPr lang="en-US" altLang="zh-CN" dirty="0" smtClean="0">
                <a:ea typeface="SimHei" charset="-122"/>
                <a:cs typeface="SimHei" charset="-122"/>
              </a:rPr>
              <a:t> </a:t>
            </a:r>
            <a:r>
              <a:rPr lang="en-US" altLang="zh-CN" dirty="0">
                <a:ea typeface="SimHei" charset="-122"/>
                <a:cs typeface="SimHei" charset="-122"/>
              </a:rPr>
              <a:t>(</a:t>
            </a:r>
            <a:r>
              <a:rPr lang="zh-CN" altLang="en-US" dirty="0">
                <a:ea typeface="SimHei" charset="-122"/>
                <a:cs typeface="SimHei" charset="-122"/>
              </a:rPr>
              <a:t>小木</a:t>
            </a:r>
            <a:r>
              <a:rPr lang="en-US" altLang="zh-CN" dirty="0">
                <a:ea typeface="SimHei" charset="-122"/>
                <a:cs typeface="SimHei" charset="-122"/>
              </a:rPr>
              <a:t>)</a:t>
            </a:r>
            <a:endParaRPr lang="zh-CN" altLang="en-US" dirty="0">
              <a:latin typeface="+mn-lt"/>
              <a:ea typeface="SimHei" charset="-122"/>
              <a:cs typeface="SimHei" charset="-122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68626" y="5708129"/>
            <a:ext cx="2052226" cy="482340"/>
          </a:xfrm>
          <a:prstGeom prst="rect">
            <a:avLst/>
          </a:prstGeom>
          <a:solidFill>
            <a:srgbClr val="2D29D5"/>
          </a:solidFill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SimHei" charset="0"/>
                <a:cs typeface="SimHei" charset="0"/>
              </a:rPr>
              <a:t>User Modeling</a:t>
            </a:r>
            <a:endParaRPr lang="en-US" altLang="zh-CN" b="1" dirty="0">
              <a:solidFill>
                <a:srgbClr val="FFFF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357156" y="5721238"/>
            <a:ext cx="2196244" cy="482340"/>
          </a:xfrm>
          <a:prstGeom prst="rect">
            <a:avLst/>
          </a:prstGeom>
          <a:solidFill>
            <a:srgbClr val="2D29D5"/>
          </a:solidFill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SimHei" charset="0"/>
                <a:cs typeface="SimHei" charset="0"/>
              </a:rPr>
              <a:t>Content Analysis</a:t>
            </a:r>
            <a:endParaRPr lang="en-US" altLang="zh-CN" b="1" dirty="0">
              <a:solidFill>
                <a:srgbClr val="FFFF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160912" y="5708129"/>
            <a:ext cx="1764195" cy="48234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SimHei" charset="0"/>
                <a:cs typeface="SimHei" charset="0"/>
              </a:rPr>
              <a:t>Intervention</a:t>
            </a:r>
            <a:endParaRPr lang="en-US" altLang="zh-CN" b="1" dirty="0">
              <a:solidFill>
                <a:srgbClr val="FFFF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989" y="2024844"/>
            <a:ext cx="9634539" cy="3683285"/>
            <a:chOff x="70989" y="2024844"/>
            <a:chExt cx="9634539" cy="36832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23412"/>
            <a:stretch/>
          </p:blipFill>
          <p:spPr>
            <a:xfrm>
              <a:off x="70989" y="2024844"/>
              <a:ext cx="9634539" cy="36832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8524" y="2024844"/>
              <a:ext cx="3276364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68524" y="1088741"/>
            <a:ext cx="8532948" cy="1116124"/>
          </a:xfrm>
          <a:prstGeom prst="roundRect">
            <a:avLst/>
          </a:prstGeom>
          <a:solidFill>
            <a:srgbClr val="C6EEFD"/>
          </a:solidFill>
          <a:ln w="28575">
            <a:solidFill>
              <a:srgbClr val="0086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But most existing systems focus on </a:t>
            </a:r>
            <a:r>
              <a:rPr lang="en-US" sz="2400" dirty="0" smtClean="0">
                <a:solidFill>
                  <a:srgbClr val="C00000"/>
                </a:solidFill>
              </a:rPr>
              <a:t>passively interactions</a:t>
            </a:r>
            <a:r>
              <a:rPr lang="mr-IN" sz="2400" dirty="0" smtClean="0">
                <a:solidFill>
                  <a:schemeClr val="tx1"/>
                </a:solidFill>
              </a:rPr>
              <a:t>…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85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53336"/>
            <a:ext cx="9906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ea typeface="SimHei" charset="-122"/>
                <a:cs typeface="SimHei" charset="-122"/>
              </a:rPr>
              <a:t>XiaoMU</a:t>
            </a:r>
            <a:r>
              <a:rPr lang="en-US" altLang="zh-CN" dirty="0" smtClean="0">
                <a:ea typeface="SimHei" charset="-122"/>
                <a:cs typeface="SimHei" charset="-122"/>
              </a:rPr>
              <a:t> (</a:t>
            </a:r>
            <a:r>
              <a:rPr lang="zh-CN" altLang="en-US" dirty="0">
                <a:ea typeface="SimHei" charset="-122"/>
                <a:cs typeface="SimHei" charset="-122"/>
              </a:rPr>
              <a:t>小木</a:t>
            </a:r>
            <a:r>
              <a:rPr lang="en-US" altLang="zh-CN" dirty="0">
                <a:ea typeface="SimHei" charset="-122"/>
                <a:cs typeface="SimHei" charset="-122"/>
              </a:rPr>
              <a:t>)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8" y="980728"/>
            <a:ext cx="9634536" cy="58533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6319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XiaoMU</a:t>
            </a:r>
            <a:r>
              <a:rPr lang="en-US" altLang="zh-CN" dirty="0"/>
              <a:t> </a:t>
            </a:r>
            <a:r>
              <a:rPr lang="en-US" altLang="zh-CN" dirty="0" smtClean="0"/>
              <a:t>would like to ask you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913"/>
            <a:ext cx="9906000" cy="50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84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8" y="944724"/>
            <a:ext cx="2485293" cy="684076"/>
          </a:xfrm>
        </p:spPr>
        <p:txBody>
          <a:bodyPr/>
          <a:lstStyle/>
          <a:p>
            <a:pPr algn="l"/>
            <a:r>
              <a:rPr lang="en-US" altLang="zh-CN" dirty="0" err="1" smtClean="0">
                <a:ea typeface="SimHei" charset="-122"/>
                <a:cs typeface="SimHei" charset="-122"/>
              </a:rPr>
              <a:t>XiaoMU</a:t>
            </a:r>
            <a:r>
              <a:rPr lang="en-US" altLang="zh-CN" dirty="0" smtClean="0">
                <a:ea typeface="SimHei" charset="-122"/>
                <a:cs typeface="SimHei" charset="-122"/>
              </a:rPr>
              <a:t>: Knowledge 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44" y="0"/>
            <a:ext cx="7416824" cy="6861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1092" y="4329100"/>
            <a:ext cx="2556284" cy="23762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8" idx="3"/>
            <a:endCxn id="5" idx="1"/>
          </p:cNvCxnSpPr>
          <p:nvPr/>
        </p:nvCxnSpPr>
        <p:spPr>
          <a:xfrm flipV="1">
            <a:off x="5025008" y="5517232"/>
            <a:ext cx="756084" cy="18002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52800" y="5301208"/>
            <a:ext cx="1872208" cy="46805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 smtClean="0">
                <a:solidFill>
                  <a:schemeClr val="tx1"/>
                </a:solidFill>
              </a:rPr>
              <a:t>Knowledge</a:t>
            </a:r>
            <a:r>
              <a:rPr lang="zh-CN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</a:rPr>
              <a:t>Graph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example of intervention: active question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02" b="2130"/>
          <a:stretch/>
        </p:blipFill>
        <p:spPr>
          <a:xfrm>
            <a:off x="524119" y="957037"/>
            <a:ext cx="8641349" cy="5940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334" y="1628800"/>
            <a:ext cx="3960440" cy="6840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061012" y="1592797"/>
            <a:ext cx="4428492" cy="2232247"/>
          </a:xfrm>
          <a:prstGeom prst="roundRect">
            <a:avLst/>
          </a:prstGeom>
          <a:solidFill>
            <a:srgbClr val="C6EEFD"/>
          </a:solidFill>
          <a:ln w="28575">
            <a:solidFill>
              <a:srgbClr val="0086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Fundamental Challenges (</a:t>
            </a:r>
            <a:r>
              <a:rPr lang="en-US" sz="2400" dirty="0" smtClean="0">
                <a:solidFill>
                  <a:srgbClr val="C00000"/>
                </a:solidFill>
              </a:rPr>
              <a:t>3W</a:t>
            </a:r>
            <a:r>
              <a:rPr lang="en-US" sz="2400" dirty="0" smtClean="0">
                <a:solidFill>
                  <a:schemeClr val="tx1"/>
                </a:solidFill>
              </a:rPr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When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 smtClean="0">
                <a:solidFill>
                  <a:srgbClr val="C00000"/>
                </a:solidFill>
              </a:rPr>
              <a:t>Whom 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sk </a:t>
            </a:r>
            <a:r>
              <a:rPr lang="en-US" sz="2400" dirty="0" smtClean="0">
                <a:solidFill>
                  <a:srgbClr val="C00000"/>
                </a:solidFill>
              </a:rPr>
              <a:t>What</a:t>
            </a:r>
            <a:r>
              <a:rPr lang="en-US" sz="2400" dirty="0" smtClean="0">
                <a:solidFill>
                  <a:schemeClr val="tx1"/>
                </a:solidFill>
              </a:rPr>
              <a:t> (question)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524118" y="944724"/>
            <a:ext cx="9110420" cy="4732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1800" dirty="0" smtClean="0">
                <a:solidFill>
                  <a:srgbClr val="0000CC"/>
                </a:solidFill>
              </a:rPr>
              <a:t>Question: </a:t>
            </a:r>
            <a:r>
              <a:rPr lang="en-US" altLang="zh-CN" sz="1800" dirty="0" smtClean="0"/>
              <a:t>What </a:t>
            </a:r>
            <a:r>
              <a:rPr lang="en-US" altLang="zh-CN" sz="1800" dirty="0" smtClean="0"/>
              <a:t>are</a:t>
            </a:r>
            <a:r>
              <a:rPr lang="en-US" altLang="zh-CN" sz="1800" dirty="0" smtClean="0"/>
              <a:t> the shortcomings </a:t>
            </a:r>
            <a:r>
              <a:rPr lang="en-US" altLang="zh-CN" sz="1800" dirty="0"/>
              <a:t>of </a:t>
            </a:r>
            <a:r>
              <a:rPr lang="en-US" altLang="zh-CN" sz="1800" dirty="0" smtClean="0"/>
              <a:t>Raven Progressive Test? (</a:t>
            </a:r>
            <a:r>
              <a:rPr lang="en-US" altLang="zh-CN" sz="1800" dirty="0" smtClean="0">
                <a:solidFill>
                  <a:srgbClr val="C00000"/>
                </a:solidFill>
              </a:rPr>
              <a:t>3 users thumbs up</a:t>
            </a:r>
            <a:r>
              <a:rPr lang="en-US" altLang="zh-CN" sz="1800" dirty="0" smtClean="0"/>
              <a:t>)</a:t>
            </a:r>
            <a:endParaRPr lang="zh-CN" alt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2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study—first version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02" b="2130"/>
          <a:stretch/>
        </p:blipFill>
        <p:spPr>
          <a:xfrm>
            <a:off x="524119" y="957037"/>
            <a:ext cx="8641349" cy="5940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4768" y="1844824"/>
            <a:ext cx="936104" cy="252028"/>
          </a:xfrm>
          <a:prstGeom prst="rect">
            <a:avLst/>
          </a:prstGeom>
          <a:solidFill>
            <a:srgbClr val="45474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4"/>
          <p:cNvSpPr txBox="1"/>
          <p:nvPr/>
        </p:nvSpPr>
        <p:spPr>
          <a:xfrm>
            <a:off x="524118" y="1048670"/>
            <a:ext cx="74892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CC"/>
                </a:solidFill>
              </a:rPr>
              <a:t>Question: </a:t>
            </a:r>
            <a:r>
              <a:rPr lang="en-US" altLang="zh-CN" dirty="0" smtClean="0"/>
              <a:t>What </a:t>
            </a:r>
            <a:r>
              <a:rPr lang="en-US" altLang="zh-CN" dirty="0" smtClean="0"/>
              <a:t>are</a:t>
            </a:r>
            <a:r>
              <a:rPr lang="en-US" altLang="zh-CN" dirty="0" smtClean="0"/>
              <a:t> the shortcomings </a:t>
            </a:r>
            <a:r>
              <a:rPr lang="en-US" altLang="zh-CN" dirty="0"/>
              <a:t>of </a:t>
            </a:r>
            <a:r>
              <a:rPr lang="en-US" altLang="zh-CN" dirty="0" smtClean="0"/>
              <a:t>Raven Progressive Test?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2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98" y="642938"/>
            <a:ext cx="80431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Question by Bot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3000" y="2286000"/>
            <a:ext cx="7998070" cy="3840163"/>
          </a:xfrm>
        </p:spPr>
        <p:txBody>
          <a:bodyPr/>
          <a:lstStyle/>
          <a:p>
            <a:r>
              <a:rPr lang="en-US" dirty="0"/>
              <a:t>are </a:t>
            </a:r>
            <a:r>
              <a:rPr lang="en-US" dirty="0" smtClean="0"/>
              <a:t>those </a:t>
            </a:r>
            <a:r>
              <a:rPr lang="en-US" dirty="0" smtClean="0">
                <a:solidFill>
                  <a:srgbClr val="FF0000"/>
                </a:solidFill>
              </a:rPr>
              <a:t>interventions</a:t>
            </a:r>
            <a:r>
              <a:rPr lang="en-US" dirty="0" smtClean="0"/>
              <a:t> really </a:t>
            </a:r>
            <a:r>
              <a:rPr lang="en-US" dirty="0">
                <a:solidFill>
                  <a:srgbClr val="0000CC"/>
                </a:solidFill>
              </a:rPr>
              <a:t>useful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not enough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620" y="3723460"/>
            <a:ext cx="3110259" cy="255485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934451"/>
              </p:ext>
            </p:extLst>
          </p:nvPr>
        </p:nvGraphicFramePr>
        <p:xfrm>
          <a:off x="5648683" y="3740519"/>
          <a:ext cx="3492387" cy="9311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88132"/>
                <a:gridCol w="612068"/>
                <a:gridCol w="768598"/>
                <a:gridCol w="923589"/>
              </a:tblGrid>
              <a:tr h="46556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On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Off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6556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137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129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070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study—second version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02" b="2130"/>
          <a:stretch/>
        </p:blipFill>
        <p:spPr>
          <a:xfrm>
            <a:off x="524119" y="957037"/>
            <a:ext cx="8641349" cy="594066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524118" y="944724"/>
            <a:ext cx="9110420" cy="4732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1800" dirty="0" smtClean="0">
                <a:solidFill>
                  <a:srgbClr val="0000CC"/>
                </a:solidFill>
              </a:rPr>
              <a:t>Question: </a:t>
            </a:r>
            <a:r>
              <a:rPr lang="en-US" altLang="zh-CN" sz="1800" dirty="0" smtClean="0"/>
              <a:t>What </a:t>
            </a:r>
            <a:r>
              <a:rPr lang="en-US" altLang="zh-CN" sz="1800" dirty="0" smtClean="0"/>
              <a:t>are</a:t>
            </a:r>
            <a:r>
              <a:rPr lang="en-US" altLang="zh-CN" sz="1800" dirty="0" smtClean="0"/>
              <a:t> the shortcomings </a:t>
            </a:r>
            <a:r>
              <a:rPr lang="en-US" altLang="zh-CN" sz="1800" dirty="0"/>
              <a:t>of </a:t>
            </a:r>
            <a:r>
              <a:rPr lang="en-US" altLang="zh-CN" sz="1800" dirty="0" smtClean="0"/>
              <a:t>Raven Progressive Test? (</a:t>
            </a:r>
            <a:r>
              <a:rPr lang="en-US" altLang="zh-CN" sz="1800" dirty="0" smtClean="0">
                <a:solidFill>
                  <a:srgbClr val="C00000"/>
                </a:solidFill>
              </a:rPr>
              <a:t>3 users thumbs up</a:t>
            </a:r>
            <a:r>
              <a:rPr lang="en-US" altLang="zh-CN" sz="1800" dirty="0" smtClean="0"/>
              <a:t>)</a:t>
            </a:r>
            <a:endParaRPr lang="zh-CN" alt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4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7868" y="1048184"/>
            <a:ext cx="6037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/>
              <a:t>Positive</a:t>
            </a:r>
            <a:r>
              <a:rPr lang="zh-CN" altLang="en-US" sz="2600" b="1" dirty="0" smtClean="0"/>
              <a:t> </a:t>
            </a:r>
            <a:r>
              <a:rPr lang="en-US" altLang="zh-CN" sz="2600" b="1" dirty="0" smtClean="0"/>
              <a:t>Direct</a:t>
            </a:r>
            <a:r>
              <a:rPr lang="zh-CN" altLang="en-US" sz="2600" b="1" dirty="0" smtClean="0"/>
              <a:t> </a:t>
            </a:r>
            <a:r>
              <a:rPr lang="en-US" altLang="zh-CN" sz="2600" b="1" dirty="0" smtClean="0"/>
              <a:t>Feedback:</a:t>
            </a:r>
            <a:endParaRPr lang="zh-CN" altLang="en-US" sz="26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Active</a:t>
            </a:r>
            <a:r>
              <a:rPr lang="en-US" dirty="0"/>
              <a:t> Question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112793"/>
              </p:ext>
            </p:extLst>
          </p:nvPr>
        </p:nvGraphicFramePr>
        <p:xfrm>
          <a:off x="379477" y="1772816"/>
          <a:ext cx="9182035" cy="24481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1245"/>
                <a:gridCol w="2656314"/>
                <a:gridCol w="2268253"/>
                <a:gridCol w="2016223"/>
              </a:tblGrid>
              <a:tr h="82809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Time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/>
                        <a:t>Classified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Type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Feedback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ratio(at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least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once)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Thumb_up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Ratio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000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0914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--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dirty="0" smtClean="0"/>
                        <a:t>0917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On/Off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12.4%(17/134)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31.2%(10/32)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81997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0923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--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dirty="0" smtClean="0"/>
                        <a:t>0930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Social Pressure/None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17.5%(151/864)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47.1%(113/240)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764089" y="4941168"/>
            <a:ext cx="8329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kumimoji="1" lang="en-US" altLang="zh-CN" dirty="0" smtClean="0"/>
              <a:t>Each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question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lasts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seconds;</a:t>
            </a:r>
          </a:p>
          <a:p>
            <a:pPr marL="457200" indent="-457200">
              <a:buFont typeface="Arial" charset="0"/>
              <a:buChar char="•"/>
            </a:pPr>
            <a:r>
              <a:rPr kumimoji="1" lang="en-US" altLang="zh-CN" dirty="0" smtClean="0"/>
              <a:t>Displaying questions 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selected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manually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ensure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strong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connection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on-going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content;</a:t>
            </a:r>
          </a:p>
          <a:p>
            <a:pPr marL="457200" indent="-457200">
              <a:buFont typeface="Arial" charset="0"/>
              <a:buChar char="•"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7766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7867" y="1048184"/>
            <a:ext cx="90266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/>
              <a:t>Longer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Video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Watching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Time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in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total:</a:t>
            </a:r>
          </a:p>
          <a:p>
            <a:endParaRPr lang="en-US" altLang="zh-CN" sz="2600" dirty="0"/>
          </a:p>
          <a:p>
            <a:endParaRPr lang="zh-CN" alt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Active</a:t>
            </a:r>
            <a:r>
              <a:rPr lang="en-US" dirty="0"/>
              <a:t> Question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217264"/>
              </p:ext>
            </p:extLst>
          </p:nvPr>
        </p:nvGraphicFramePr>
        <p:xfrm>
          <a:off x="607867" y="1694515"/>
          <a:ext cx="9061657" cy="27933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16841"/>
                <a:gridCol w="2628292"/>
                <a:gridCol w="2592288"/>
                <a:gridCol w="2124236"/>
              </a:tblGrid>
              <a:tr h="93112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Class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/>
                        <a:t>Median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Watch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Time (</a:t>
                      </a:r>
                      <a:r>
                        <a:rPr lang="en-US" altLang="zh-CN" baseline="0" dirty="0" smtClean="0"/>
                        <a:t>second)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Average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Watch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Time (</a:t>
                      </a:r>
                      <a:r>
                        <a:rPr lang="en-US" altLang="zh-CN" baseline="0" dirty="0" smtClean="0"/>
                        <a:t>second)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User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Count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93112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On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1329.5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3497.4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93112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Off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1864.0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2946.3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129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954970" y="4837568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(t-test,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p=0.303)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343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 us back to the technical part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02" b="2130"/>
          <a:stretch/>
        </p:blipFill>
        <p:spPr>
          <a:xfrm>
            <a:off x="524119" y="957037"/>
            <a:ext cx="8641349" cy="5940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334" y="1628800"/>
            <a:ext cx="3960440" cy="6840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061012" y="1592797"/>
            <a:ext cx="4428492" cy="2232247"/>
          </a:xfrm>
          <a:prstGeom prst="roundRect">
            <a:avLst/>
          </a:prstGeom>
          <a:solidFill>
            <a:srgbClr val="C6EEFD"/>
          </a:solidFill>
          <a:ln w="28575">
            <a:solidFill>
              <a:srgbClr val="0086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Fundamental Challenges (</a:t>
            </a:r>
            <a:r>
              <a:rPr lang="en-US" sz="2400" dirty="0" smtClean="0">
                <a:solidFill>
                  <a:srgbClr val="C00000"/>
                </a:solidFill>
              </a:rPr>
              <a:t>3W</a:t>
            </a:r>
            <a:r>
              <a:rPr lang="en-US" sz="2400" dirty="0" smtClean="0">
                <a:solidFill>
                  <a:schemeClr val="tx1"/>
                </a:solidFill>
              </a:rPr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When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 smtClean="0">
                <a:solidFill>
                  <a:srgbClr val="C00000"/>
                </a:solidFill>
              </a:rPr>
              <a:t>Whom 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sk </a:t>
            </a:r>
            <a:r>
              <a:rPr lang="en-US" sz="2400" dirty="0" smtClean="0">
                <a:solidFill>
                  <a:srgbClr val="C00000"/>
                </a:solidFill>
              </a:rPr>
              <a:t>What</a:t>
            </a:r>
            <a:r>
              <a:rPr lang="en-US" sz="2400" dirty="0" smtClean="0">
                <a:solidFill>
                  <a:schemeClr val="tx1"/>
                </a:solidFill>
              </a:rPr>
              <a:t> (question)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524118" y="944724"/>
            <a:ext cx="9110420" cy="4732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1800" dirty="0" smtClean="0">
                <a:solidFill>
                  <a:srgbClr val="0000CC"/>
                </a:solidFill>
              </a:rPr>
              <a:t>Question: </a:t>
            </a:r>
            <a:r>
              <a:rPr lang="en-US" altLang="zh-CN" sz="1800" dirty="0" smtClean="0"/>
              <a:t>What </a:t>
            </a:r>
            <a:r>
              <a:rPr lang="en-US" altLang="zh-CN" sz="1800" dirty="0" smtClean="0"/>
              <a:t>are</a:t>
            </a:r>
            <a:r>
              <a:rPr lang="en-US" altLang="zh-CN" sz="1800" dirty="0" smtClean="0"/>
              <a:t> the shortcomings </a:t>
            </a:r>
            <a:r>
              <a:rPr lang="en-US" altLang="zh-CN" sz="1800" dirty="0"/>
              <a:t>of </a:t>
            </a:r>
            <a:r>
              <a:rPr lang="en-US" altLang="zh-CN" sz="1800" dirty="0" smtClean="0"/>
              <a:t>Raven Progressive Test? (</a:t>
            </a:r>
            <a:r>
              <a:rPr lang="en-US" altLang="zh-CN" sz="1800" dirty="0" smtClean="0">
                <a:solidFill>
                  <a:srgbClr val="C00000"/>
                </a:solidFill>
              </a:rPr>
              <a:t>3 users thumbs up</a:t>
            </a:r>
            <a:r>
              <a:rPr lang="en-US" altLang="zh-CN" sz="1800" dirty="0" smtClean="0"/>
              <a:t>)</a:t>
            </a:r>
            <a:endParaRPr lang="zh-CN" alt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22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Bandit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Implicit</a:t>
            </a:r>
            <a:r>
              <a:rPr kumimoji="1" lang="zh-CN" altLang="en-US" dirty="0"/>
              <a:t> </a:t>
            </a:r>
            <a:r>
              <a:rPr kumimoji="1" lang="en-US" altLang="zh-CN" dirty="0"/>
              <a:t>Feedback</a:t>
            </a:r>
            <a:endParaRPr lang="en-US" dirty="0"/>
          </a:p>
        </p:txBody>
      </p:sp>
      <p:sp>
        <p:nvSpPr>
          <p:cNvPr id="6" name="副标题 4"/>
          <p:cNvSpPr txBox="1">
            <a:spLocks/>
          </p:cNvSpPr>
          <p:nvPr/>
        </p:nvSpPr>
        <p:spPr bwMode="auto">
          <a:xfrm>
            <a:off x="0" y="6415040"/>
            <a:ext cx="9906000" cy="4429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en-US" altLang="zh-CN" sz="1200" kern="0" dirty="0" smtClean="0">
                <a:latin typeface="Helvetica Neue" charset="0"/>
                <a:ea typeface="Helvetica Neue" charset="0"/>
                <a:cs typeface="Helvetica Neue" charset="0"/>
              </a:rPr>
              <a:t>[1] Yi </a:t>
            </a:r>
            <a:r>
              <a:rPr lang="en-US" altLang="zh-CN" sz="1200" kern="0" dirty="0">
                <a:latin typeface="Helvetica Neue" charset="0"/>
                <a:ea typeface="Helvetica Neue" charset="0"/>
                <a:cs typeface="Helvetica Neue" charset="0"/>
              </a:rPr>
              <a:t>Qi, </a:t>
            </a:r>
            <a:r>
              <a:rPr lang="en-US" altLang="zh-CN" sz="1200" kern="0" dirty="0" err="1">
                <a:latin typeface="Helvetica Neue" charset="0"/>
                <a:ea typeface="Helvetica Neue" charset="0"/>
                <a:cs typeface="Helvetica Neue" charset="0"/>
              </a:rPr>
              <a:t>Qingyun</a:t>
            </a:r>
            <a:r>
              <a:rPr lang="en-US" altLang="zh-CN" sz="1200" kern="0" dirty="0">
                <a:latin typeface="Helvetica Neue" charset="0"/>
                <a:ea typeface="Helvetica Neue" charset="0"/>
                <a:cs typeface="Helvetica Neue" charset="0"/>
              </a:rPr>
              <a:t> Wu, </a:t>
            </a:r>
            <a:r>
              <a:rPr lang="en-US" altLang="zh-CN" sz="1200" kern="0" dirty="0" err="1">
                <a:latin typeface="Helvetica Neue" charset="0"/>
                <a:ea typeface="Helvetica Neue" charset="0"/>
                <a:cs typeface="Helvetica Neue" charset="0"/>
              </a:rPr>
              <a:t>Hongning</a:t>
            </a:r>
            <a:r>
              <a:rPr lang="en-US" altLang="zh-CN" sz="1200" kern="0" dirty="0">
                <a:latin typeface="Helvetica Neue" charset="0"/>
                <a:ea typeface="Helvetica Neue" charset="0"/>
                <a:cs typeface="Helvetica Neue" charset="0"/>
              </a:rPr>
              <a:t> Wang, </a:t>
            </a:r>
            <a:r>
              <a:rPr lang="en-US" altLang="zh-CN" sz="1200" kern="0" dirty="0" err="1">
                <a:latin typeface="Helvetica Neue" charset="0"/>
                <a:ea typeface="Helvetica Neue" charset="0"/>
                <a:cs typeface="Helvetica Neue" charset="0"/>
              </a:rPr>
              <a:t>Jie</a:t>
            </a:r>
            <a:r>
              <a:rPr lang="en-US" altLang="zh-CN" sz="1200" kern="0" dirty="0">
                <a:latin typeface="Helvetica Neue" charset="0"/>
                <a:ea typeface="Helvetica Neue" charset="0"/>
                <a:cs typeface="Helvetica Neue" charset="0"/>
              </a:rPr>
              <a:t> Tang, and </a:t>
            </a:r>
            <a:r>
              <a:rPr lang="en-US" altLang="zh-CN" sz="1200" kern="0" dirty="0" err="1">
                <a:latin typeface="Helvetica Neue" charset="0"/>
                <a:ea typeface="Helvetica Neue" charset="0"/>
                <a:cs typeface="Helvetica Neue" charset="0"/>
              </a:rPr>
              <a:t>Maosong</a:t>
            </a:r>
            <a:r>
              <a:rPr lang="en-US" altLang="zh-CN" sz="1200" kern="0" dirty="0">
                <a:latin typeface="Helvetica Neue" charset="0"/>
                <a:ea typeface="Helvetica Neue" charset="0"/>
                <a:cs typeface="Helvetica Neue" charset="0"/>
              </a:rPr>
              <a:t> Sun. Bandit Learning with Implicit Feedback. </a:t>
            </a:r>
            <a:r>
              <a:rPr lang="en-US" altLang="zh-CN" sz="1200" b="1" kern="0" dirty="0" smtClean="0">
                <a:latin typeface="Helvetica Neue" charset="0"/>
                <a:ea typeface="Helvetica Neue" charset="0"/>
                <a:cs typeface="Helvetica Neue" charset="0"/>
              </a:rPr>
              <a:t>NIPS'18</a:t>
            </a:r>
            <a:r>
              <a:rPr lang="en-US" altLang="zh-CN" sz="1200" kern="0" dirty="0" smtClean="0">
                <a:latin typeface="Helvetica Neue" charset="0"/>
                <a:ea typeface="Helvetica Neue" charset="0"/>
                <a:cs typeface="Helvetica Neue" charset="0"/>
              </a:rPr>
              <a:t>.</a:t>
            </a:r>
            <a:endParaRPr lang="en-US" altLang="zh-CN" sz="1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72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7868" y="1048184"/>
            <a:ext cx="902667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An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solidFill>
                  <a:srgbClr val="C00000"/>
                </a:solidFill>
                <a:latin typeface="+mn-lt"/>
              </a:rPr>
              <a:t>online</a:t>
            </a:r>
            <a:r>
              <a:rPr lang="zh-CN" altLang="en-US" sz="2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600" dirty="0" smtClean="0">
                <a:solidFill>
                  <a:srgbClr val="C00000"/>
                </a:solidFill>
                <a:latin typeface="+mn-lt"/>
              </a:rPr>
              <a:t>learning</a:t>
            </a:r>
            <a:r>
              <a:rPr lang="zh-CN" altLang="en-US" sz="2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framework: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c</a:t>
            </a:r>
            <a:r>
              <a:rPr lang="en-US" altLang="zh-CN" sz="2600" dirty="0" smtClean="0">
                <a:latin typeface="+mn-lt"/>
              </a:rPr>
              <a:t>ontextual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bandit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Click/Buy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etc.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reward,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features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of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content/user/etc.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context.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Adaptively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and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sequentially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learning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Successfully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deployed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for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recommender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system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and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displaying</a:t>
            </a:r>
            <a:r>
              <a:rPr lang="en-US" altLang="zh-CN" sz="2600" dirty="0" smtClean="0">
                <a:latin typeface="+mn-lt"/>
              </a:rPr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altLang="zh-CN" sz="2600" dirty="0" smtClean="0">
              <a:latin typeface="+mn-lt"/>
            </a:endParaRPr>
          </a:p>
          <a:p>
            <a:r>
              <a:rPr lang="en-US" altLang="zh-CN" sz="2600" dirty="0">
                <a:latin typeface="+mn-lt"/>
              </a:rPr>
              <a:t>The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problem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is about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the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definition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of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rewards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>
                <a:latin typeface="+mn-lt"/>
              </a:rPr>
              <a:t>Is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non-click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indicates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negative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impression?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>
                <a:latin typeface="+mn-lt"/>
              </a:rPr>
              <a:t>Examination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hypothesis: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600" dirty="0">
                <a:latin typeface="+mn-lt"/>
              </a:rPr>
              <a:t>Click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occurs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if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and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only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if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examination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happens</a:t>
            </a:r>
            <a:endParaRPr lang="en-US" altLang="zh-CN" sz="2600" dirty="0">
              <a:latin typeface="+mn-lt"/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600" dirty="0">
                <a:latin typeface="+mn-lt"/>
              </a:rPr>
              <a:t>Implication: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no-click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DOES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NOT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necessarily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mean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negative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feedback</a:t>
            </a:r>
            <a:endParaRPr lang="en-US" altLang="zh-CN" sz="2600" dirty="0">
              <a:latin typeface="+mn-lt"/>
            </a:endParaRPr>
          </a:p>
          <a:p>
            <a:pPr marL="457200" indent="-457200">
              <a:buFont typeface="Arial" charset="0"/>
              <a:buChar char="•"/>
            </a:pPr>
            <a:endParaRPr lang="en-US" altLang="zh-CN" sz="2600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Bandit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(Online) Learning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15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7868" y="1048184"/>
            <a:ext cx="8773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Classical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bandit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model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with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linear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reward: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  <a:latin typeface="+mn-lt"/>
              </a:rPr>
              <a:t>Model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6189" y="2168860"/>
            <a:ext cx="87736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Reward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1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if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clicked,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0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if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non-clicked.</a:t>
            </a:r>
            <a:r>
              <a:rPr lang="zh-CN" altLang="en-US" sz="2600" dirty="0" smtClean="0">
                <a:latin typeface="+mn-lt"/>
              </a:rPr>
              <a:t> </a:t>
            </a:r>
            <a:endParaRPr lang="en-US" altLang="zh-CN" sz="2600" dirty="0">
              <a:latin typeface="+mn-lt"/>
            </a:endParaRPr>
          </a:p>
          <a:p>
            <a:pPr marL="914400" lvl="1" indent="-457200">
              <a:buFont typeface=".AppleSystemUIFont" charset="-120"/>
              <a:buChar char="-"/>
            </a:pPr>
            <a:r>
              <a:rPr lang="en-US" altLang="zh-CN" sz="2600" dirty="0" smtClean="0">
                <a:latin typeface="+mn-lt"/>
              </a:rPr>
              <a:t>Inevitably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linear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regret.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0821"/>
          <a:stretch/>
        </p:blipFill>
        <p:spPr>
          <a:xfrm>
            <a:off x="3581401" y="1556792"/>
            <a:ext cx="2743200" cy="54363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4574" y="2967380"/>
            <a:ext cx="8773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Our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model: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E-C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bandit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(Examination-click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bandit)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1" y="3395583"/>
            <a:ext cx="4203700" cy="1346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b="6313"/>
          <a:stretch/>
        </p:blipFill>
        <p:spPr>
          <a:xfrm>
            <a:off x="3187986" y="4945187"/>
            <a:ext cx="3606800" cy="46403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2233" y="4392381"/>
            <a:ext cx="8773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Thus: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286" y="5932760"/>
            <a:ext cx="5664200" cy="736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2233" y="5459874"/>
            <a:ext cx="8773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common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goal: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regret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minimization</a:t>
            </a:r>
          </a:p>
        </p:txBody>
      </p:sp>
    </p:spTree>
    <p:extLst>
      <p:ext uri="{BB962C8B-B14F-4D97-AF65-F5344CB8AC3E}">
        <p14:creationId xmlns:p14="http://schemas.microsoft.com/office/powerpoint/2010/main" val="327199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66189" y="1048184"/>
            <a:ext cx="87736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E-C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bandit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A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generative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model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of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click,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explicitly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incorporating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examination;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Examination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binary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variable,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is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nature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NOT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observable,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thus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latent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variable;</a:t>
            </a:r>
            <a:r>
              <a:rPr lang="zh-CN" altLang="en-US" sz="2600" dirty="0" smtClean="0">
                <a:latin typeface="+mn-lt"/>
              </a:rPr>
              <a:t> </a:t>
            </a:r>
            <a:endParaRPr lang="en-US" altLang="zh-CN" sz="2600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  <a:latin typeface="+mn-lt"/>
              </a:rPr>
              <a:t>Model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6189" y="3208174"/>
            <a:ext cx="87736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essential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problem</a:t>
            </a:r>
            <a:endParaRPr lang="en-US" altLang="zh-CN" sz="2600" dirty="0">
              <a:latin typeface="+mn-lt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Is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possible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to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learn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E-C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bandit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under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online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learning’s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paradigm?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Regret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analysis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affirms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learnability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to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some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extent.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How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to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learning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E-C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bandit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fly?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Variational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>
                <a:latin typeface="+mn-lt"/>
              </a:rPr>
              <a:t>a</a:t>
            </a:r>
            <a:r>
              <a:rPr lang="en-US" altLang="zh-CN" sz="2600" dirty="0" smtClean="0">
                <a:latin typeface="+mn-lt"/>
              </a:rPr>
              <a:t>pproximation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together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with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Thompson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sampling</a:t>
            </a:r>
          </a:p>
        </p:txBody>
      </p:sp>
    </p:spTree>
    <p:extLst>
      <p:ext uri="{BB962C8B-B14F-4D97-AF65-F5344CB8AC3E}">
        <p14:creationId xmlns:p14="http://schemas.microsoft.com/office/powerpoint/2010/main" val="1677389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7868" y="1048184"/>
            <a:ext cx="87736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Log-likelihood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of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one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sample:</a:t>
            </a:r>
          </a:p>
          <a:p>
            <a:pPr marL="457200" indent="-457200">
              <a:buFont typeface="Arial" charset="0"/>
              <a:buChar char="•"/>
            </a:pPr>
            <a:endParaRPr lang="en-US" altLang="zh-CN" sz="2600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  <a:latin typeface="+mn-lt"/>
              </a:rPr>
              <a:t>Algorithm</a:t>
            </a:r>
            <a:r>
              <a:rPr lang="mr-IN" altLang="zh-CN" dirty="0" smtClean="0">
                <a:solidFill>
                  <a:schemeClr val="tx1"/>
                </a:solidFill>
                <a:latin typeface="+mn-lt"/>
              </a:rPr>
              <a:t>–</a:t>
            </a:r>
            <a:r>
              <a:rPr lang="zh-CN" alt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+mn-lt"/>
              </a:rPr>
              <a:t>Parameter</a:t>
            </a:r>
            <a:r>
              <a:rPr lang="zh-CN" alt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+mn-lt"/>
              </a:rPr>
              <a:t>Estimation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0" y="1664804"/>
            <a:ext cx="9906000" cy="15414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b="6622"/>
          <a:stretch/>
        </p:blipFill>
        <p:spPr>
          <a:xfrm>
            <a:off x="7545288" y="3206241"/>
            <a:ext cx="1833238" cy="5107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7868" y="3237308"/>
            <a:ext cx="87736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variational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lower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bound: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Jensen’s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inequality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for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log-sum;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2-degree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polynomial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lower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bound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of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log-logistic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function;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Thus,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lower</a:t>
            </a:r>
            <a:r>
              <a:rPr lang="zh-CN" altLang="en-US" sz="2600" dirty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bound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form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of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2-degree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polynomial,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which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leads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to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approximate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Gaussian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posterior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when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given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Gaussian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prior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and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allows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for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O(1)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update</a:t>
            </a:r>
            <a:r>
              <a:rPr lang="en-US" altLang="zh-CN" sz="2600" dirty="0">
                <a:latin typeface="+mn-lt"/>
              </a:rPr>
              <a:t>.</a:t>
            </a:r>
            <a:endParaRPr lang="en-US" altLang="zh-CN" sz="2600" dirty="0" smtClean="0">
              <a:latin typeface="+mn-lt"/>
            </a:endParaRPr>
          </a:p>
          <a:p>
            <a:pPr marL="457200" indent="-457200">
              <a:buFont typeface="Arial" charset="0"/>
              <a:buChar char="•"/>
            </a:pPr>
            <a:endParaRPr lang="en-US" altLang="zh-CN" sz="2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184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4294967295"/>
          </p:nvPr>
        </p:nvSpPr>
        <p:spPr>
          <a:xfrm>
            <a:off x="681038" y="5807472"/>
            <a:ext cx="2228850" cy="2966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3E6055-D4C8-0148-9CDC-22A43FF04058}" type="datetime1">
              <a:rPr lang="zh-CN" altLang="en-US" smtClean="0">
                <a:latin typeface="Times New Roman Regular" charset="0"/>
              </a:rPr>
              <a:pPr>
                <a:defRPr/>
              </a:pPr>
              <a:t>2018/10/9</a:t>
            </a:fld>
            <a:endParaRPr lang="en-US" altLang="zh-CN" sz="1463" dirty="0">
              <a:latin typeface="Times New Roman Regular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029402"/>
            <a:ext cx="7429500" cy="49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0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7868" y="1048184"/>
            <a:ext cx="87736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cs typeface="+mj-cs"/>
              </a:rPr>
              <a:t>Thompson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sampling: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cs typeface="+mj-cs"/>
              </a:rPr>
              <a:t>Choose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any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arm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by</a:t>
            </a:r>
            <a:r>
              <a:rPr lang="zh-CN" altLang="en-US" sz="2600" dirty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its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probability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of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being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the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best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among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the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candidate;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cs typeface="+mj-cs"/>
              </a:rPr>
              <a:t>Easy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to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implement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and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well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integrated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with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our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estimation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procedure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(Recall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we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have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approximate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Gaussian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posterior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of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the</a:t>
            </a:r>
            <a:r>
              <a:rPr lang="zh-CN" altLang="en-US" sz="2600" dirty="0" smtClean="0">
                <a:cs typeface="+mj-cs"/>
              </a:rPr>
              <a:t> </a:t>
            </a:r>
            <a:r>
              <a:rPr lang="en-US" altLang="zh-CN" sz="2600" dirty="0" smtClean="0">
                <a:cs typeface="+mj-cs"/>
              </a:rPr>
              <a:t>parameters).</a:t>
            </a:r>
          </a:p>
          <a:p>
            <a:pPr marL="457200" indent="-457200">
              <a:buFont typeface="Arial" charset="0"/>
              <a:buChar char="•"/>
            </a:pPr>
            <a:endParaRPr lang="en-US" altLang="zh-CN" sz="2600" dirty="0" smtClean="0">
              <a:cs typeface="+mj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Algorithm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mr-IN" altLang="zh-CN" dirty="0" smtClean="0">
                <a:solidFill>
                  <a:schemeClr val="tx1"/>
                </a:solidFill>
              </a:rPr>
              <a:t>–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Decision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Making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9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Algorithm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069" y="981075"/>
            <a:ext cx="6789203" cy="27636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80" y="3779344"/>
            <a:ext cx="7912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7868" y="1048184"/>
            <a:ext cx="87736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Sublinear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regret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guaranteed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if: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MLE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estimate(i.e.,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log-loss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estimate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our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0-1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reward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case)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accurate;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Thompson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sampling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samples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from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true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posterior.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See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detailed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proof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paper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and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appendix.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600" dirty="0" smtClean="0">
                <a:latin typeface="+mn-lt"/>
              </a:rPr>
              <a:t>Proof’s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framework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same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Russo,2014.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Key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proposition: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aggregated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empirical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discrepancy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bounded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within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sub-linear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increasing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ellipse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err="1" smtClean="0">
                <a:latin typeface="+mn-lt"/>
              </a:rPr>
              <a:t>w.h.p</a:t>
            </a:r>
            <a:r>
              <a:rPr lang="en-US" altLang="zh-CN" sz="2600" dirty="0" smtClean="0">
                <a:latin typeface="+mn-lt"/>
              </a:rPr>
              <a:t>.(Proposition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1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paper.)</a:t>
            </a:r>
          </a:p>
          <a:p>
            <a:pPr marL="457200" indent="-457200">
              <a:buFont typeface="Arial" charset="0"/>
              <a:buChar char="•"/>
            </a:pPr>
            <a:endParaRPr lang="en-US" altLang="zh-CN" sz="2600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  <a:latin typeface="+mn-lt"/>
              </a:rPr>
              <a:t>Regret</a:t>
            </a:r>
            <a:r>
              <a:rPr lang="zh-CN" alt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+mn-lt"/>
              </a:rPr>
              <a:t>Analysis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6189" y="5013176"/>
            <a:ext cx="87736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latin typeface="+mn-lt"/>
              </a:rPr>
              <a:t>By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experiment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we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demonstrate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the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approximation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is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tight,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and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result</a:t>
            </a:r>
            <a:r>
              <a:rPr lang="zh-CN" altLang="en-US" sz="2600" dirty="0" smtClean="0">
                <a:latin typeface="+mn-lt"/>
              </a:rPr>
              <a:t> </a:t>
            </a:r>
            <a:r>
              <a:rPr lang="en-US" altLang="zh-CN" sz="2600" dirty="0" smtClean="0">
                <a:latin typeface="+mn-lt"/>
              </a:rPr>
              <a:t>improving.</a:t>
            </a:r>
          </a:p>
        </p:txBody>
      </p:sp>
    </p:spTree>
    <p:extLst>
      <p:ext uri="{BB962C8B-B14F-4D97-AF65-F5344CB8AC3E}">
        <p14:creationId xmlns:p14="http://schemas.microsoft.com/office/powerpoint/2010/main" val="145760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Evaluation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-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Simulation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9" y="1340768"/>
            <a:ext cx="9309484" cy="395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95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Evaluation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mr-IN" altLang="zh-CN" dirty="0" smtClean="0">
                <a:solidFill>
                  <a:schemeClr val="tx1"/>
                </a:solidFill>
              </a:rPr>
              <a:t>–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Empirical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47" y="984440"/>
            <a:ext cx="6372708" cy="52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73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  <a:latin typeface="+mn-lt"/>
              </a:rPr>
              <a:t>Conclusion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1463" y="1160748"/>
            <a:ext cx="93630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altLang="zh-CN" sz="2800" dirty="0">
                <a:latin typeface="+mn-lt"/>
              </a:rPr>
              <a:t>Explicitly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modeling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implicit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feedback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as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composition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of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examination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and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relevance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judgement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provides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finer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modeling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and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leads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to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better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result</a:t>
            </a:r>
            <a:r>
              <a:rPr lang="en-US" altLang="zh-CN" sz="2800" dirty="0" smtClean="0">
                <a:latin typeface="+mn-lt"/>
              </a:rPr>
              <a:t>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altLang="zh-CN" sz="2800" dirty="0">
              <a:latin typeface="+mn-lt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altLang="zh-CN" sz="2800" dirty="0">
                <a:latin typeface="+mn-lt"/>
              </a:rPr>
              <a:t>Further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work</a:t>
            </a:r>
            <a:r>
              <a:rPr lang="en-US" altLang="zh-CN" sz="2800" dirty="0" smtClean="0">
                <a:latin typeface="+mn-lt"/>
              </a:rPr>
              <a:t>: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zh-CN" sz="2800" dirty="0" smtClean="0">
                <a:latin typeface="+mn-lt"/>
              </a:rPr>
              <a:t>Quantitative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analysis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on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the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impact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of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approximated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posterior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on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the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cumulative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regret;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zh-CN" sz="2800" dirty="0" smtClean="0">
                <a:latin typeface="+mn-lt"/>
              </a:rPr>
              <a:t>Generalization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from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one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item’s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recommendation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to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multiple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items</a:t>
            </a:r>
            <a:r>
              <a:rPr lang="zh-CN" altLang="en-US" sz="2800" dirty="0" smtClean="0">
                <a:latin typeface="+mn-lt"/>
              </a:rPr>
              <a:t> </a:t>
            </a:r>
            <a:r>
              <a:rPr lang="en-US" altLang="zh-CN" sz="2800" dirty="0" smtClean="0">
                <a:latin typeface="+mn-lt"/>
              </a:rPr>
              <a:t>case.</a:t>
            </a:r>
            <a:endParaRPr lang="en-US" altLang="zh-CN" sz="2800" dirty="0">
              <a:latin typeface="+mn-lt"/>
            </a:endParaRPr>
          </a:p>
          <a:p>
            <a:endParaRPr kumimoji="1"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6189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ea typeface="SimHei" charset="-122"/>
                <a:cs typeface="SimHei" charset="-122"/>
              </a:rPr>
              <a:t>Xiao</a:t>
            </a:r>
            <a:r>
              <a:rPr lang="en-US" altLang="zh-CN" dirty="0" err="1" smtClean="0">
                <a:ea typeface="SimHei" charset="-122"/>
                <a:cs typeface="SimHei" charset="-122"/>
              </a:rPr>
              <a:t>MU</a:t>
            </a:r>
            <a:r>
              <a:rPr lang="en-US" altLang="zh-CN" dirty="0" smtClean="0">
                <a:ea typeface="SimHei" charset="-122"/>
                <a:cs typeface="SimHei" charset="-122"/>
              </a:rPr>
              <a:t> </a:t>
            </a:r>
            <a:r>
              <a:rPr lang="en-US" altLang="zh-CN" dirty="0">
                <a:ea typeface="SimHei" charset="-122"/>
                <a:cs typeface="SimHei" charset="-122"/>
              </a:rPr>
              <a:t>(</a:t>
            </a:r>
            <a:r>
              <a:rPr lang="zh-CN" altLang="en-US" dirty="0">
                <a:ea typeface="SimHei" charset="-122"/>
                <a:cs typeface="SimHei" charset="-122"/>
              </a:rPr>
              <a:t>小木</a:t>
            </a:r>
            <a:r>
              <a:rPr lang="en-US" altLang="zh-CN" dirty="0">
                <a:ea typeface="SimHei" charset="-122"/>
                <a:cs typeface="SimHei" charset="-122"/>
              </a:rPr>
              <a:t>)</a:t>
            </a:r>
            <a:endParaRPr lang="zh-CN" altLang="en-US" dirty="0">
              <a:latin typeface="+mn-lt"/>
              <a:ea typeface="SimHei" charset="-122"/>
              <a:cs typeface="SimHei" charset="-122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68626" y="5708129"/>
            <a:ext cx="2052226" cy="482340"/>
          </a:xfrm>
          <a:prstGeom prst="rect">
            <a:avLst/>
          </a:prstGeom>
          <a:solidFill>
            <a:srgbClr val="2D29D5"/>
          </a:solidFill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SimHei" charset="0"/>
                <a:cs typeface="SimHei" charset="0"/>
              </a:rPr>
              <a:t>User Modeling</a:t>
            </a:r>
            <a:endParaRPr lang="en-US" altLang="zh-CN" b="1" dirty="0">
              <a:solidFill>
                <a:srgbClr val="FFFF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357156" y="5721238"/>
            <a:ext cx="2196244" cy="482340"/>
          </a:xfrm>
          <a:prstGeom prst="rect">
            <a:avLst/>
          </a:prstGeom>
          <a:solidFill>
            <a:srgbClr val="2D29D5"/>
          </a:solidFill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SimHei" charset="0"/>
                <a:cs typeface="SimHei" charset="0"/>
              </a:rPr>
              <a:t>Content Analysis</a:t>
            </a:r>
            <a:endParaRPr lang="en-US" altLang="zh-CN" b="1" dirty="0">
              <a:solidFill>
                <a:srgbClr val="FFFF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160912" y="5708129"/>
            <a:ext cx="1764195" cy="48234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SimHei" charset="0"/>
                <a:cs typeface="SimHei" charset="0"/>
              </a:rPr>
              <a:t>Intervention</a:t>
            </a:r>
            <a:endParaRPr lang="en-US" altLang="zh-CN" b="1" dirty="0">
              <a:solidFill>
                <a:srgbClr val="FFFF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989" y="2024844"/>
            <a:ext cx="9634539" cy="3683285"/>
            <a:chOff x="70989" y="2024844"/>
            <a:chExt cx="9634539" cy="36832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23412"/>
            <a:stretch/>
          </p:blipFill>
          <p:spPr>
            <a:xfrm>
              <a:off x="70989" y="2024844"/>
              <a:ext cx="9634539" cy="36832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8524" y="2024844"/>
              <a:ext cx="3276364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5538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4355" y="224644"/>
            <a:ext cx="8543925" cy="945856"/>
          </a:xfrm>
        </p:spPr>
        <p:txBody>
          <a:bodyPr/>
          <a:lstStyle/>
          <a:p>
            <a:r>
              <a:rPr lang="en-US" altLang="zh-CN" dirty="0" smtClean="0">
                <a:ea typeface="SimHei" charset="-122"/>
                <a:cs typeface="SimHei" charset="-122"/>
              </a:rPr>
              <a:t>Recent Publications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2480" y="1170500"/>
            <a:ext cx="9445786" cy="4890849"/>
          </a:xfrm>
        </p:spPr>
        <p:txBody>
          <a:bodyPr>
            <a:noAutofit/>
          </a:bodyPr>
          <a:lstStyle/>
          <a:p>
            <a:pPr>
              <a:spcBef>
                <a:spcPts val="325"/>
              </a:spcBef>
            </a:pPr>
            <a:r>
              <a:rPr lang="en-US" altLang="zh-CN" sz="1463" dirty="0" smtClean="0"/>
              <a:t>Yi </a:t>
            </a:r>
            <a:r>
              <a:rPr lang="en-US" altLang="zh-CN" sz="1463" dirty="0"/>
              <a:t>Qi, </a:t>
            </a:r>
            <a:r>
              <a:rPr lang="en-US" altLang="zh-CN" sz="1463" dirty="0" err="1"/>
              <a:t>Qingyun</a:t>
            </a:r>
            <a:r>
              <a:rPr lang="en-US" altLang="zh-CN" sz="1463" dirty="0"/>
              <a:t> Wu, </a:t>
            </a:r>
            <a:r>
              <a:rPr lang="en-US" altLang="zh-CN" sz="1463" dirty="0" err="1"/>
              <a:t>Hongning</a:t>
            </a:r>
            <a:r>
              <a:rPr lang="en-US" altLang="zh-CN" sz="1463" dirty="0"/>
              <a:t> Wang, </a:t>
            </a:r>
            <a:r>
              <a:rPr lang="en-US" altLang="zh-CN" sz="1463" dirty="0" err="1"/>
              <a:t>Jie</a:t>
            </a:r>
            <a:r>
              <a:rPr lang="en-US" altLang="zh-CN" sz="1463" dirty="0"/>
              <a:t> Tang, and </a:t>
            </a:r>
            <a:r>
              <a:rPr lang="en-US" altLang="zh-CN" sz="1463" dirty="0" err="1"/>
              <a:t>Maosong</a:t>
            </a:r>
            <a:r>
              <a:rPr lang="en-US" altLang="zh-CN" sz="1463" dirty="0"/>
              <a:t> Sun. Bandit Learning with Implicit Feedback. NIPS'18</a:t>
            </a:r>
            <a:r>
              <a:rPr lang="en-US" altLang="zh-CN" sz="1463" dirty="0" smtClean="0"/>
              <a:t>.</a:t>
            </a:r>
            <a:endParaRPr lang="en-US" altLang="zh-CN" sz="1463" dirty="0" smtClean="0"/>
          </a:p>
          <a:p>
            <a:pPr>
              <a:spcBef>
                <a:spcPts val="325"/>
              </a:spcBef>
            </a:pPr>
            <a:r>
              <a:rPr lang="en-US" altLang="zh-CN" sz="1463" dirty="0" err="1" smtClean="0"/>
              <a:t>Liangming</a:t>
            </a:r>
            <a:r>
              <a:rPr lang="en-US" altLang="zh-CN" sz="1463" dirty="0" smtClean="0"/>
              <a:t> </a:t>
            </a:r>
            <a:r>
              <a:rPr lang="en-US" altLang="zh-CN" sz="1463" dirty="0"/>
              <a:t>Pan, </a:t>
            </a:r>
            <a:r>
              <a:rPr lang="en-US" altLang="zh-CN" sz="1463" dirty="0" err="1"/>
              <a:t>Chengjiang</a:t>
            </a:r>
            <a:r>
              <a:rPr lang="en-US" altLang="zh-CN" sz="1463" dirty="0"/>
              <a:t> Li, </a:t>
            </a:r>
            <a:r>
              <a:rPr lang="en-US" altLang="zh-CN" sz="1463" dirty="0" err="1"/>
              <a:t>Juanzi</a:t>
            </a:r>
            <a:r>
              <a:rPr lang="en-US" altLang="zh-CN" sz="1463" dirty="0"/>
              <a:t> Li, and </a:t>
            </a:r>
            <a:r>
              <a:rPr lang="en-US" altLang="zh-CN" sz="1463" dirty="0" err="1"/>
              <a:t>Jie</a:t>
            </a:r>
            <a:r>
              <a:rPr lang="en-US" altLang="zh-CN" sz="1463" dirty="0"/>
              <a:t> Tang. Prerequisite Relation Learning for Concepts in MOOCs. </a:t>
            </a:r>
            <a:r>
              <a:rPr lang="en-US" altLang="zh-CN" sz="1463" dirty="0" smtClean="0"/>
              <a:t>ACL'17</a:t>
            </a:r>
            <a:r>
              <a:rPr lang="en-US" altLang="zh-CN" sz="1463" dirty="0"/>
              <a:t>.</a:t>
            </a:r>
          </a:p>
          <a:p>
            <a:pPr>
              <a:spcBef>
                <a:spcPts val="325"/>
              </a:spcBef>
            </a:pPr>
            <a:r>
              <a:rPr lang="en-US" altLang="zh-CN" sz="1463" dirty="0" smtClean="0"/>
              <a:t>Xia </a:t>
            </a:r>
            <a:r>
              <a:rPr lang="en-US" altLang="zh-CN" sz="1463" dirty="0"/>
              <a:t>Jing, </a:t>
            </a:r>
            <a:r>
              <a:rPr lang="en-US" altLang="zh-CN" sz="1463" dirty="0" err="1"/>
              <a:t>Jie</a:t>
            </a:r>
            <a:r>
              <a:rPr lang="en-US" altLang="zh-CN" sz="1463" dirty="0"/>
              <a:t> Tang, </a:t>
            </a:r>
            <a:r>
              <a:rPr lang="en-US" altLang="zh-CN" sz="1463" dirty="0" err="1"/>
              <a:t>Wenguang</a:t>
            </a:r>
            <a:r>
              <a:rPr lang="en-US" altLang="zh-CN" sz="1463" dirty="0"/>
              <a:t> Chen, </a:t>
            </a:r>
            <a:r>
              <a:rPr lang="en-US" altLang="zh-CN" sz="1463" dirty="0" err="1"/>
              <a:t>Maosong</a:t>
            </a:r>
            <a:r>
              <a:rPr lang="en-US" altLang="zh-CN" sz="1463" dirty="0"/>
              <a:t> Sun, and </a:t>
            </a:r>
            <a:r>
              <a:rPr lang="en-US" altLang="zh-CN" sz="1463" dirty="0" err="1"/>
              <a:t>Zhengyang</a:t>
            </a:r>
            <a:r>
              <a:rPr lang="en-US" altLang="zh-CN" sz="1463" dirty="0"/>
              <a:t> Song. Guess You Like: Course Recommendation in MOOCs. WI'17.</a:t>
            </a:r>
          </a:p>
          <a:p>
            <a:pPr>
              <a:spcBef>
                <a:spcPts val="325"/>
              </a:spcBef>
            </a:pPr>
            <a:r>
              <a:rPr lang="en-US" altLang="zh-CN" sz="1463" dirty="0" smtClean="0"/>
              <a:t>Han </a:t>
            </a:r>
            <a:r>
              <a:rPr lang="en-US" altLang="zh-CN" sz="1463" dirty="0"/>
              <a:t>Zhang, </a:t>
            </a:r>
            <a:r>
              <a:rPr lang="en-US" altLang="zh-CN" sz="1463" dirty="0" err="1"/>
              <a:t>Maosong</a:t>
            </a:r>
            <a:r>
              <a:rPr lang="en-US" altLang="zh-CN" sz="1463" dirty="0"/>
              <a:t> Sun, </a:t>
            </a:r>
            <a:r>
              <a:rPr lang="en-US" altLang="zh-CN" sz="1463" dirty="0" err="1"/>
              <a:t>Xiaochen</a:t>
            </a:r>
            <a:r>
              <a:rPr lang="en-US" altLang="zh-CN" sz="1463" dirty="0"/>
              <a:t> Wang, </a:t>
            </a:r>
            <a:r>
              <a:rPr lang="en-US" altLang="zh-CN" sz="1463" dirty="0" err="1"/>
              <a:t>Zhengyang</a:t>
            </a:r>
            <a:r>
              <a:rPr lang="en-US" altLang="zh-CN" sz="1463" dirty="0"/>
              <a:t> Song, </a:t>
            </a:r>
            <a:r>
              <a:rPr lang="en-US" altLang="zh-CN" sz="1463" dirty="0" err="1"/>
              <a:t>Jie</a:t>
            </a:r>
            <a:r>
              <a:rPr lang="en-US" altLang="zh-CN" sz="1463" dirty="0"/>
              <a:t> Tang, and </a:t>
            </a:r>
            <a:r>
              <a:rPr lang="en-US" altLang="zh-CN" sz="1463" dirty="0" err="1"/>
              <a:t>Jimeng</a:t>
            </a:r>
            <a:r>
              <a:rPr lang="en-US" altLang="zh-CN" sz="1463" dirty="0"/>
              <a:t> Sun. 2017. Smart Jump: Automated Navigation Suggestion for Videos in MOOCs. </a:t>
            </a:r>
            <a:r>
              <a:rPr lang="en-US" altLang="zh-CN" sz="1463" dirty="0" smtClean="0"/>
              <a:t>WWW'17 </a:t>
            </a:r>
            <a:r>
              <a:rPr lang="en-US" altLang="zh-CN" sz="1463" dirty="0"/>
              <a:t>Companion.</a:t>
            </a:r>
          </a:p>
          <a:p>
            <a:pPr>
              <a:spcBef>
                <a:spcPts val="325"/>
              </a:spcBef>
            </a:pPr>
            <a:r>
              <a:rPr lang="en-US" altLang="zh-CN" sz="1463" dirty="0" err="1"/>
              <a:t>Jiezhong</a:t>
            </a:r>
            <a:r>
              <a:rPr lang="en-US" altLang="zh-CN" sz="1463" dirty="0"/>
              <a:t> </a:t>
            </a:r>
            <a:r>
              <a:rPr lang="en-US" altLang="zh-CN" sz="1463" dirty="0" err="1"/>
              <a:t>Qiu</a:t>
            </a:r>
            <a:r>
              <a:rPr lang="en-US" altLang="zh-CN" sz="1463" dirty="0"/>
              <a:t>, </a:t>
            </a:r>
            <a:r>
              <a:rPr lang="en-US" altLang="zh-CN" sz="1463" dirty="0" err="1"/>
              <a:t>Jie</a:t>
            </a:r>
            <a:r>
              <a:rPr lang="en-US" altLang="zh-CN" sz="1463" dirty="0"/>
              <a:t> Tang, Tracy Xiao Liu, </a:t>
            </a:r>
            <a:r>
              <a:rPr lang="en-US" altLang="zh-CN" sz="1463" dirty="0" err="1"/>
              <a:t>Jie</a:t>
            </a:r>
            <a:r>
              <a:rPr lang="en-US" altLang="zh-CN" sz="1463" dirty="0"/>
              <a:t> Gong, </a:t>
            </a:r>
            <a:r>
              <a:rPr lang="en-US" altLang="zh-CN" sz="1463" dirty="0" err="1"/>
              <a:t>Chenhui</a:t>
            </a:r>
            <a:r>
              <a:rPr lang="en-US" altLang="zh-CN" sz="1463" dirty="0"/>
              <a:t> Zhang, Qian Zhang, and </a:t>
            </a:r>
            <a:r>
              <a:rPr lang="en-US" altLang="zh-CN" sz="1463" dirty="0" err="1"/>
              <a:t>Yufei</a:t>
            </a:r>
            <a:r>
              <a:rPr lang="en-US" altLang="zh-CN" sz="1463" dirty="0"/>
              <a:t> </a:t>
            </a:r>
            <a:r>
              <a:rPr lang="en-US" altLang="zh-CN" sz="1463" dirty="0" err="1"/>
              <a:t>Xue</a:t>
            </a:r>
            <a:r>
              <a:rPr lang="en-US" altLang="zh-CN" sz="1463" dirty="0"/>
              <a:t>. 2016. Modeling and Predicting Learning Behavior in MOOCs. </a:t>
            </a:r>
            <a:r>
              <a:rPr lang="en-US" altLang="zh-CN" sz="1463" dirty="0" smtClean="0"/>
              <a:t>WSDM'16</a:t>
            </a:r>
            <a:r>
              <a:rPr lang="en-US" altLang="zh-CN" sz="1463" dirty="0"/>
              <a:t>. 93–102.</a:t>
            </a:r>
          </a:p>
          <a:p>
            <a:pPr>
              <a:spcBef>
                <a:spcPts val="325"/>
              </a:spcBef>
            </a:pPr>
            <a:r>
              <a:rPr lang="en-US" altLang="zh-CN" sz="1463" dirty="0" err="1"/>
              <a:t>Jie</a:t>
            </a:r>
            <a:r>
              <a:rPr lang="en-US" altLang="zh-CN" sz="1463" dirty="0"/>
              <a:t> Gong, Tracy Xiao Liu, </a:t>
            </a:r>
            <a:r>
              <a:rPr lang="en-US" altLang="zh-CN" sz="1463" dirty="0" err="1"/>
              <a:t>Jie</a:t>
            </a:r>
            <a:r>
              <a:rPr lang="en-US" altLang="zh-CN" sz="1463" dirty="0"/>
              <a:t> Tang, and Fang Zhang. Incentive Design on MOOC: a Field Experiment on </a:t>
            </a:r>
            <a:r>
              <a:rPr lang="en-US" altLang="zh-CN" sz="1463" dirty="0" err="1"/>
              <a:t>XuetangX</a:t>
            </a:r>
            <a:r>
              <a:rPr lang="en-US" altLang="zh-CN" sz="1463" dirty="0"/>
              <a:t>, Management Science (top in management). Submitted.</a:t>
            </a:r>
          </a:p>
          <a:p>
            <a:pPr>
              <a:spcBef>
                <a:spcPts val="325"/>
              </a:spcBef>
            </a:pPr>
            <a:r>
              <a:rPr lang="en-US" altLang="zh-CN" sz="1463" dirty="0" err="1"/>
              <a:t>Jie</a:t>
            </a:r>
            <a:r>
              <a:rPr lang="en-US" altLang="zh-CN" sz="1463" dirty="0"/>
              <a:t> Tang, Tracy Xiao Liu, </a:t>
            </a:r>
            <a:r>
              <a:rPr lang="en-US" altLang="zh-CN" sz="1463" dirty="0" err="1"/>
              <a:t>Zhenyang</a:t>
            </a:r>
            <a:r>
              <a:rPr lang="en-US" altLang="zh-CN" sz="1463" dirty="0"/>
              <a:t> Song, </a:t>
            </a:r>
            <a:r>
              <a:rPr lang="en-US" altLang="zh-CN" sz="1463" dirty="0" err="1"/>
              <a:t>Xiaochen</a:t>
            </a:r>
            <a:r>
              <a:rPr lang="en-US" altLang="zh-CN" sz="1463" dirty="0"/>
              <a:t> Wang, Xia Jing, </a:t>
            </a:r>
            <a:r>
              <a:rPr lang="en-US" altLang="zh-CN" sz="1463" dirty="0" err="1"/>
              <a:t>Jiezhong</a:t>
            </a:r>
            <a:r>
              <a:rPr lang="en-US" altLang="zh-CN" sz="1463" dirty="0"/>
              <a:t> </a:t>
            </a:r>
            <a:r>
              <a:rPr lang="en-US" altLang="zh-CN" sz="1463" dirty="0" err="1"/>
              <a:t>Qiu</a:t>
            </a:r>
            <a:r>
              <a:rPr lang="en-US" altLang="zh-CN" sz="1463" dirty="0"/>
              <a:t>, </a:t>
            </a:r>
            <a:r>
              <a:rPr lang="en-US" altLang="zh-CN" sz="1463" dirty="0" err="1"/>
              <a:t>Zhenhuan</a:t>
            </a:r>
            <a:r>
              <a:rPr lang="en-US" altLang="zh-CN" sz="1463" dirty="0"/>
              <a:t> Chen, </a:t>
            </a:r>
            <a:r>
              <a:rPr lang="en-US" altLang="zh-CN" sz="1463" dirty="0" err="1"/>
              <a:t>Chaoyang</a:t>
            </a:r>
            <a:r>
              <a:rPr lang="en-US" altLang="zh-CN" sz="1463" dirty="0"/>
              <a:t> Li, Han Zhang, </a:t>
            </a:r>
            <a:r>
              <a:rPr lang="en-US" altLang="zh-CN" sz="1463" dirty="0" err="1"/>
              <a:t>Liangmin</a:t>
            </a:r>
            <a:r>
              <a:rPr lang="en-US" altLang="zh-CN" sz="1463" dirty="0"/>
              <a:t> Pan, Yi Qi, </a:t>
            </a:r>
            <a:r>
              <a:rPr lang="en-US" altLang="zh-CN" sz="1463" dirty="0" err="1"/>
              <a:t>Xiuli</a:t>
            </a:r>
            <a:r>
              <a:rPr lang="en-US" altLang="zh-CN" sz="1463" dirty="0"/>
              <a:t> Li, Jian Guan, </a:t>
            </a:r>
            <a:r>
              <a:rPr lang="en-US" altLang="zh-CN" sz="1463" dirty="0" err="1"/>
              <a:t>Juanzi</a:t>
            </a:r>
            <a:r>
              <a:rPr lang="en-US" altLang="zh-CN" sz="1463" dirty="0"/>
              <a:t> Li, and </a:t>
            </a:r>
            <a:r>
              <a:rPr lang="en-US" altLang="zh-CN" sz="1463" dirty="0" err="1"/>
              <a:t>Maosong</a:t>
            </a:r>
            <a:r>
              <a:rPr lang="en-US" altLang="zh-CN" sz="1463" dirty="0"/>
              <a:t> Sun. </a:t>
            </a:r>
            <a:r>
              <a:rPr lang="en-US" altLang="zh-CN" sz="1463" dirty="0" err="1"/>
              <a:t>LittleMU</a:t>
            </a:r>
            <a:r>
              <a:rPr lang="en-US" altLang="zh-CN" sz="1463" dirty="0"/>
              <a:t>: Enhancing Learning Engagement Using Intelligent Interaction on MOOCs. submitted to KDD.</a:t>
            </a:r>
          </a:p>
          <a:p>
            <a:pPr>
              <a:spcBef>
                <a:spcPts val="325"/>
              </a:spcBef>
            </a:pPr>
            <a:r>
              <a:rPr lang="zh-CN" altLang="en-US" sz="1463" dirty="0"/>
              <a:t>李曼丽</a:t>
            </a:r>
            <a:r>
              <a:rPr lang="en-US" altLang="zh-CN" sz="1463" dirty="0"/>
              <a:t>, </a:t>
            </a:r>
            <a:r>
              <a:rPr lang="zh-CN" altLang="en-US" sz="1463" dirty="0"/>
              <a:t>徐舜平</a:t>
            </a:r>
            <a:r>
              <a:rPr lang="en-US" altLang="zh-CN" sz="1463" dirty="0"/>
              <a:t>, </a:t>
            </a:r>
            <a:r>
              <a:rPr lang="zh-CN" altLang="en-US" sz="1463" dirty="0"/>
              <a:t>孙梦嫽</a:t>
            </a:r>
            <a:r>
              <a:rPr lang="en-US" altLang="zh-CN" sz="1463" dirty="0"/>
              <a:t>. MOOC </a:t>
            </a:r>
            <a:r>
              <a:rPr lang="zh-CN" altLang="en-US" sz="1463" dirty="0"/>
              <a:t>学习者课程学习行为分析</a:t>
            </a:r>
            <a:r>
              <a:rPr lang="en-US" altLang="zh-CN" sz="1463" dirty="0"/>
              <a:t>——</a:t>
            </a:r>
            <a:r>
              <a:rPr lang="zh-CN" altLang="en-US" sz="1463" dirty="0"/>
              <a:t>以 “电路原理” 课程为例</a:t>
            </a:r>
            <a:r>
              <a:rPr lang="en-US" altLang="zh-CN" sz="1463" dirty="0"/>
              <a:t>[J]. </a:t>
            </a:r>
            <a:r>
              <a:rPr lang="zh-CN" altLang="en-US" sz="1463" dirty="0"/>
              <a:t>开放教育研究</a:t>
            </a:r>
            <a:r>
              <a:rPr lang="en-US" altLang="zh-CN" sz="1463" dirty="0"/>
              <a:t>, 2015, 21(2): 63-69.</a:t>
            </a:r>
          </a:p>
          <a:p>
            <a:pPr>
              <a:spcBef>
                <a:spcPts val="325"/>
              </a:spcBef>
            </a:pPr>
            <a:r>
              <a:rPr lang="zh-CN" altLang="en-US" sz="1463" dirty="0"/>
              <a:t>薛宇飞</a:t>
            </a:r>
            <a:r>
              <a:rPr lang="en-US" altLang="zh-CN" sz="1463" dirty="0"/>
              <a:t>, </a:t>
            </a:r>
            <a:r>
              <a:rPr lang="zh-CN" altLang="en-US" sz="1463" dirty="0"/>
              <a:t>黄振中</a:t>
            </a:r>
            <a:r>
              <a:rPr lang="en-US" altLang="zh-CN" sz="1463" dirty="0"/>
              <a:t>, </a:t>
            </a:r>
            <a:r>
              <a:rPr lang="zh-CN" altLang="en-US" sz="1463" dirty="0"/>
              <a:t>石菲</a:t>
            </a:r>
            <a:r>
              <a:rPr lang="en-US" altLang="zh-CN" sz="1463" dirty="0"/>
              <a:t>. MOOC </a:t>
            </a:r>
            <a:r>
              <a:rPr lang="zh-CN" altLang="en-US" sz="1463" dirty="0"/>
              <a:t>学习行为的国际比较研究</a:t>
            </a:r>
            <a:r>
              <a:rPr lang="en-US" altLang="zh-CN" sz="1463" dirty="0"/>
              <a:t>--</a:t>
            </a:r>
            <a:r>
              <a:rPr lang="zh-CN" altLang="en-US" sz="1463" dirty="0"/>
              <a:t>以 “财务分析与决策” 课程为例</a:t>
            </a:r>
            <a:r>
              <a:rPr lang="en-US" altLang="zh-CN" sz="1463" dirty="0"/>
              <a:t>[J]. </a:t>
            </a:r>
            <a:r>
              <a:rPr lang="zh-CN" altLang="en-US" sz="1463" dirty="0"/>
              <a:t>开放教育研究</a:t>
            </a:r>
            <a:r>
              <a:rPr lang="en-US" altLang="zh-CN" sz="1463" dirty="0"/>
              <a:t>, 2015 (2015 </a:t>
            </a:r>
            <a:r>
              <a:rPr lang="zh-CN" altLang="en-US" sz="1463" dirty="0"/>
              <a:t>年 </a:t>
            </a:r>
            <a:r>
              <a:rPr lang="en-US" altLang="zh-CN" sz="1463" dirty="0"/>
              <a:t>06): 80-85.</a:t>
            </a:r>
          </a:p>
          <a:p>
            <a:pPr>
              <a:spcBef>
                <a:spcPts val="325"/>
              </a:spcBef>
            </a:pPr>
            <a:r>
              <a:rPr lang="zh-CN" altLang="en-US" sz="1463" dirty="0"/>
              <a:t>薛宇飞，敬峡，裘捷中，唐杰，孙茂松</a:t>
            </a:r>
            <a:r>
              <a:rPr lang="en-US" altLang="zh-CN" sz="1463" dirty="0"/>
              <a:t>. </a:t>
            </a:r>
            <a:r>
              <a:rPr lang="zh-CN" altLang="en-US" sz="1463" dirty="0"/>
              <a:t>一种在线课程中的作业互评方法：中国，</a:t>
            </a:r>
            <a:r>
              <a:rPr lang="en-US" altLang="zh-CN" sz="1463" dirty="0"/>
              <a:t>201510531490.2.</a:t>
            </a:r>
            <a:r>
              <a:rPr lang="zh-CN" altLang="en-US" sz="1463" dirty="0"/>
              <a:t>（中国专利申请号）</a:t>
            </a:r>
            <a:endParaRPr lang="en-US" altLang="zh-CN" sz="1463" dirty="0"/>
          </a:p>
          <a:p>
            <a:pPr>
              <a:spcBef>
                <a:spcPts val="325"/>
              </a:spcBef>
            </a:pPr>
            <a:r>
              <a:rPr lang="zh-CN" altLang="en-US" sz="1463" dirty="0"/>
              <a:t>唐杰</a:t>
            </a:r>
            <a:r>
              <a:rPr lang="en-US" altLang="zh-CN" sz="1463" dirty="0"/>
              <a:t>,</a:t>
            </a:r>
            <a:r>
              <a:rPr lang="zh-CN" altLang="en-US" sz="1463" dirty="0"/>
              <a:t>张茜</a:t>
            </a:r>
            <a:r>
              <a:rPr lang="en-US" altLang="zh-CN" sz="1463" dirty="0"/>
              <a:t>,</a:t>
            </a:r>
            <a:r>
              <a:rPr lang="zh-CN" altLang="en-US" sz="1463" dirty="0"/>
              <a:t>刘德兵</a:t>
            </a:r>
            <a:r>
              <a:rPr lang="en-US" altLang="zh-CN" sz="1463" dirty="0"/>
              <a:t>. </a:t>
            </a:r>
            <a:r>
              <a:rPr lang="zh-CN" altLang="en-US" sz="1463" dirty="0"/>
              <a:t>用户退课行为预测方法及装置</a:t>
            </a:r>
            <a:r>
              <a:rPr lang="en-US" altLang="zh-CN" sz="1463" dirty="0"/>
              <a:t>. </a:t>
            </a:r>
            <a:r>
              <a:rPr lang="fi-FI" altLang="zh-CN" sz="1463" dirty="0"/>
              <a:t>201610292389.0 </a:t>
            </a:r>
            <a:r>
              <a:rPr lang="zh-CN" altLang="en-US" sz="1463" dirty="0"/>
              <a:t>（中国专利申请号）</a:t>
            </a:r>
          </a:p>
        </p:txBody>
      </p:sp>
    </p:spTree>
    <p:extLst>
      <p:ext uri="{BB962C8B-B14F-4D97-AF65-F5344CB8AC3E}">
        <p14:creationId xmlns:p14="http://schemas.microsoft.com/office/powerpoint/2010/main" val="2024847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380492" y="2132856"/>
            <a:ext cx="91440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dirty="0">
                <a:sym typeface="Wingdings" pitchFamily="2" charset="2"/>
              </a:rPr>
              <a:t>Thank you</a:t>
            </a:r>
            <a:r>
              <a:rPr lang="zh-CN" altLang="en-US" sz="4000" dirty="0">
                <a:sym typeface="Wingdings" pitchFamily="2" charset="2"/>
              </a:rPr>
              <a:t>！</a:t>
            </a:r>
            <a:endParaRPr lang="en-US" altLang="zh-CN" sz="4000" dirty="0">
              <a:sym typeface="Wingdings" pitchFamily="2" charset="2"/>
            </a:endParaRPr>
          </a:p>
          <a:p>
            <a:pPr algn="ctr">
              <a:spcBef>
                <a:spcPts val="960"/>
              </a:spcBef>
            </a:pPr>
            <a:r>
              <a:rPr lang="en-US" altLang="zh-CN" b="1" dirty="0">
                <a:sym typeface="Wingdings" pitchFamily="2" charset="2"/>
              </a:rPr>
              <a:t>Collaborators:</a:t>
            </a:r>
            <a:r>
              <a:rPr lang="en-US" altLang="zh-CN" dirty="0">
                <a:sym typeface="Wingdings" pitchFamily="2" charset="2"/>
              </a:rPr>
              <a:t> </a:t>
            </a:r>
            <a:r>
              <a:rPr lang="en-US" altLang="zh-CN" dirty="0" smtClean="0">
                <a:sym typeface="Wingdings" pitchFamily="2" charset="2"/>
              </a:rPr>
              <a:t>Jian Guan, </a:t>
            </a:r>
            <a:r>
              <a:rPr lang="en-US" altLang="zh-CN" dirty="0" err="1" smtClean="0">
                <a:sym typeface="Wingdings" pitchFamily="2" charset="2"/>
              </a:rPr>
              <a:t>Xiuli</a:t>
            </a:r>
            <a:r>
              <a:rPr lang="en-US" altLang="zh-CN" dirty="0" smtClean="0">
                <a:sym typeface="Wingdings" pitchFamily="2" charset="2"/>
              </a:rPr>
              <a:t> Li, </a:t>
            </a:r>
            <a:r>
              <a:rPr lang="en-US" altLang="zh-CN" dirty="0" err="1" smtClean="0">
                <a:sym typeface="Wingdings" pitchFamily="2" charset="2"/>
              </a:rPr>
              <a:t>Fenghua</a:t>
            </a:r>
            <a:r>
              <a:rPr lang="en-US" altLang="zh-CN" dirty="0" smtClean="0">
                <a:sym typeface="Wingdings" pitchFamily="2" charset="2"/>
              </a:rPr>
              <a:t> </a:t>
            </a:r>
            <a:r>
              <a:rPr lang="en-US" altLang="zh-CN" dirty="0" err="1" smtClean="0">
                <a:sym typeface="Wingdings" pitchFamily="2" charset="2"/>
              </a:rPr>
              <a:t>Nie</a:t>
            </a:r>
            <a:r>
              <a:rPr lang="en-US" altLang="zh-CN" dirty="0" smtClean="0">
                <a:sym typeface="Wingdings" pitchFamily="2" charset="2"/>
              </a:rPr>
              <a:t> (</a:t>
            </a:r>
            <a:r>
              <a:rPr lang="en-US" altLang="zh-CN" b="1" dirty="0" err="1" smtClean="0">
                <a:solidFill>
                  <a:srgbClr val="C00000"/>
                </a:solidFill>
                <a:sym typeface="Wingdings" pitchFamily="2" charset="2"/>
              </a:rPr>
              <a:t>XuetangX</a:t>
            </a:r>
            <a:r>
              <a:rPr lang="en-US" altLang="zh-CN" dirty="0" smtClean="0">
                <a:sym typeface="Wingdings" pitchFamily="2" charset="2"/>
              </a:rPr>
              <a:t>)</a:t>
            </a:r>
          </a:p>
          <a:p>
            <a:pPr algn="ctr">
              <a:spcBef>
                <a:spcPts val="960"/>
              </a:spcBef>
            </a:pPr>
            <a:r>
              <a:rPr lang="de-DE" altLang="zh-CN" dirty="0" smtClean="0">
                <a:sym typeface="Wingdings" pitchFamily="2" charset="2"/>
              </a:rPr>
              <a:t>Jie Gong (</a:t>
            </a:r>
            <a:r>
              <a:rPr lang="de-DE" altLang="zh-CN" b="1" dirty="0" smtClean="0">
                <a:solidFill>
                  <a:srgbClr val="0000CC"/>
                </a:solidFill>
                <a:sym typeface="Wingdings" pitchFamily="2" charset="2"/>
              </a:rPr>
              <a:t>NUS</a:t>
            </a:r>
            <a:r>
              <a:rPr lang="de-DE" altLang="zh-CN" dirty="0" smtClean="0">
                <a:sym typeface="Wingdings" pitchFamily="2" charset="2"/>
              </a:rPr>
              <a:t>), </a:t>
            </a:r>
            <a:r>
              <a:rPr lang="de-DE" altLang="zh-CN" dirty="0" err="1" smtClean="0">
                <a:sym typeface="Wingdings" pitchFamily="2" charset="2"/>
              </a:rPr>
              <a:t>Jimeng</a:t>
            </a:r>
            <a:r>
              <a:rPr lang="de-DE" altLang="zh-CN" dirty="0" smtClean="0">
                <a:sym typeface="Wingdings" pitchFamily="2" charset="2"/>
              </a:rPr>
              <a:t> </a:t>
            </a:r>
            <a:r>
              <a:rPr lang="de-DE" altLang="zh-CN" dirty="0">
                <a:sym typeface="Wingdings" pitchFamily="2" charset="2"/>
              </a:rPr>
              <a:t>Sun (</a:t>
            </a:r>
            <a:r>
              <a:rPr lang="de-DE" altLang="zh-CN" b="1" dirty="0">
                <a:solidFill>
                  <a:srgbClr val="FF6600"/>
                </a:solidFill>
                <a:sym typeface="Wingdings" pitchFamily="2" charset="2"/>
              </a:rPr>
              <a:t>GIT</a:t>
            </a:r>
            <a:r>
              <a:rPr lang="de-DE" altLang="zh-CN" dirty="0" smtClean="0">
                <a:sym typeface="Wingdings" pitchFamily="2" charset="2"/>
              </a:rPr>
              <a:t>)</a:t>
            </a:r>
          </a:p>
          <a:p>
            <a:pPr algn="ctr">
              <a:spcBef>
                <a:spcPts val="960"/>
              </a:spcBef>
            </a:pPr>
            <a:r>
              <a:rPr lang="en-US" altLang="zh-CN" dirty="0" smtClean="0">
                <a:sym typeface="Wingdings" pitchFamily="2" charset="2"/>
              </a:rPr>
              <a:t>Wendy</a:t>
            </a:r>
            <a:r>
              <a:rPr lang="zh-CN" altLang="en-US" dirty="0" smtClean="0">
                <a:sym typeface="Wingdings" pitchFamily="2" charset="2"/>
              </a:rPr>
              <a:t> </a:t>
            </a:r>
            <a:r>
              <a:rPr lang="en-US" altLang="zh-CN" dirty="0" smtClean="0">
                <a:sym typeface="Wingdings" pitchFamily="2" charset="2"/>
              </a:rPr>
              <a:t>Hall (</a:t>
            </a:r>
            <a:r>
              <a:rPr lang="en-US" altLang="zh-CN" b="1" dirty="0" smtClean="0">
                <a:solidFill>
                  <a:srgbClr val="FF0000"/>
                </a:solidFill>
                <a:sym typeface="Wingdings" pitchFamily="2" charset="2"/>
              </a:rPr>
              <a:t>Southampton</a:t>
            </a:r>
            <a:r>
              <a:rPr lang="en-US" altLang="zh-CN" dirty="0" smtClean="0">
                <a:sym typeface="Wingdings" pitchFamily="2" charset="2"/>
              </a:rPr>
              <a:t>)</a:t>
            </a:r>
            <a:endParaRPr lang="de-DE" altLang="zh-CN" dirty="0">
              <a:sym typeface="Wingdings" pitchFamily="2" charset="2"/>
            </a:endParaRPr>
          </a:p>
          <a:p>
            <a:pPr algn="ctr">
              <a:spcBef>
                <a:spcPts val="600"/>
              </a:spcBef>
            </a:pPr>
            <a:r>
              <a:rPr lang="de-DE" altLang="zh-CN" dirty="0" err="1" smtClean="0">
                <a:sym typeface="Wingdings" pitchFamily="2" charset="2"/>
              </a:rPr>
              <a:t>Maosong</a:t>
            </a:r>
            <a:r>
              <a:rPr lang="de-DE" altLang="zh-CN" dirty="0" smtClean="0">
                <a:sym typeface="Wingdings" pitchFamily="2" charset="2"/>
              </a:rPr>
              <a:t> Sun, Tracy Liu, </a:t>
            </a:r>
            <a:r>
              <a:rPr lang="de-DE" altLang="zh-CN" dirty="0" err="1" smtClean="0">
                <a:sym typeface="Wingdings" pitchFamily="2" charset="2"/>
              </a:rPr>
              <a:t>Juanzi</a:t>
            </a:r>
            <a:r>
              <a:rPr lang="de-DE" altLang="zh-CN" dirty="0" smtClean="0">
                <a:sym typeface="Wingdings" pitchFamily="2" charset="2"/>
              </a:rPr>
              <a:t> Li (</a:t>
            </a:r>
            <a:r>
              <a:rPr lang="de-DE" altLang="zh-CN" b="1" dirty="0" smtClean="0">
                <a:solidFill>
                  <a:srgbClr val="7030A0"/>
                </a:solidFill>
                <a:sym typeface="Wingdings" pitchFamily="2" charset="2"/>
              </a:rPr>
              <a:t>THU</a:t>
            </a:r>
            <a:r>
              <a:rPr lang="de-DE" altLang="zh-CN" dirty="0" smtClean="0">
                <a:sym typeface="Wingdings" pitchFamily="2" charset="2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de-DE" altLang="zh-CN" dirty="0" smtClean="0">
                <a:sym typeface="Wingdings" pitchFamily="2" charset="2"/>
              </a:rPr>
              <a:t>Xia </a:t>
            </a:r>
            <a:r>
              <a:rPr lang="de-DE" altLang="zh-CN" dirty="0" err="1" smtClean="0">
                <a:sym typeface="Wingdings" pitchFamily="2" charset="2"/>
              </a:rPr>
              <a:t>Jing</a:t>
            </a:r>
            <a:r>
              <a:rPr lang="de-DE" altLang="zh-CN" dirty="0" smtClean="0">
                <a:sym typeface="Wingdings" pitchFamily="2" charset="2"/>
              </a:rPr>
              <a:t>, </a:t>
            </a:r>
            <a:r>
              <a:rPr lang="de-DE" altLang="zh-CN" dirty="0" err="1" smtClean="0">
                <a:sym typeface="Wingdings" pitchFamily="2" charset="2"/>
              </a:rPr>
              <a:t>Zhenhuan</a:t>
            </a:r>
            <a:r>
              <a:rPr lang="de-DE" altLang="zh-CN" dirty="0" smtClean="0">
                <a:sym typeface="Wingdings" pitchFamily="2" charset="2"/>
              </a:rPr>
              <a:t> Chen, </a:t>
            </a:r>
            <a:r>
              <a:rPr lang="de-DE" altLang="zh-CN" dirty="0" err="1" smtClean="0">
                <a:sym typeface="Wingdings" pitchFamily="2" charset="2"/>
              </a:rPr>
              <a:t>Liangmin</a:t>
            </a:r>
            <a:r>
              <a:rPr lang="de-DE" altLang="zh-CN" dirty="0" smtClean="0">
                <a:sym typeface="Wingdings" pitchFamily="2" charset="2"/>
              </a:rPr>
              <a:t> Pan, </a:t>
            </a:r>
            <a:r>
              <a:rPr lang="de-DE" altLang="zh-CN" dirty="0" err="1" smtClean="0">
                <a:sym typeface="Wingdings" pitchFamily="2" charset="2"/>
              </a:rPr>
              <a:t>Jiezhong</a:t>
            </a:r>
            <a:r>
              <a:rPr lang="de-DE" altLang="zh-CN" dirty="0" smtClean="0">
                <a:sym typeface="Wingdings" pitchFamily="2" charset="2"/>
              </a:rPr>
              <a:t> Qiu, Han Zhang, </a:t>
            </a:r>
            <a:r>
              <a:rPr lang="de-DE" altLang="zh-CN" dirty="0" err="1" smtClean="0">
                <a:sym typeface="Wingdings" pitchFamily="2" charset="2"/>
              </a:rPr>
              <a:t>Zhengyang</a:t>
            </a:r>
            <a:r>
              <a:rPr lang="de-DE" altLang="zh-CN" dirty="0" smtClean="0">
                <a:sym typeface="Wingdings" pitchFamily="2" charset="2"/>
              </a:rPr>
              <a:t> Song, </a:t>
            </a:r>
            <a:r>
              <a:rPr lang="de-DE" altLang="zh-CN" dirty="0" err="1" smtClean="0">
                <a:sym typeface="Wingdings" pitchFamily="2" charset="2"/>
              </a:rPr>
              <a:t>Xiaochen</a:t>
            </a:r>
            <a:r>
              <a:rPr lang="de-DE" altLang="zh-CN" dirty="0" smtClean="0">
                <a:sym typeface="Wingdings" pitchFamily="2" charset="2"/>
              </a:rPr>
              <a:t> Wang, Chaoyang Li, Yi Qi </a:t>
            </a:r>
            <a:r>
              <a:rPr lang="de-DE" altLang="zh-CN" dirty="0">
                <a:sym typeface="Wingdings" pitchFamily="2" charset="2"/>
              </a:rPr>
              <a:t>(</a:t>
            </a:r>
            <a:r>
              <a:rPr lang="de-DE" altLang="zh-CN" b="1" dirty="0">
                <a:solidFill>
                  <a:srgbClr val="660066"/>
                </a:solidFill>
                <a:sym typeface="Wingdings" pitchFamily="2" charset="2"/>
              </a:rPr>
              <a:t>THU</a:t>
            </a:r>
            <a:r>
              <a:rPr lang="de-DE" altLang="zh-CN" dirty="0">
                <a:sym typeface="Wingdings" pitchFamily="2" charset="2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492" y="5481228"/>
            <a:ext cx="9220192" cy="990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lvl="1"/>
            <a:r>
              <a:rPr lang="en-US" dirty="0">
                <a:solidFill>
                  <a:schemeClr val="tx1"/>
                </a:solidFill>
              </a:rPr>
              <a:t>Jie Tang, KEG, Tsinghua U,                   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http://keg.cs.tsinghua.edu.cn/jietang</a:t>
            </a:r>
            <a:endParaRPr lang="en-US" dirty="0">
              <a:solidFill>
                <a:schemeClr val="tx1"/>
              </a:solidFill>
            </a:endParaRPr>
          </a:p>
          <a:p>
            <a:pPr marL="0" lvl="1"/>
            <a:r>
              <a:rPr lang="en-US" b="1" dirty="0">
                <a:solidFill>
                  <a:srgbClr val="000090"/>
                </a:solidFill>
              </a:rPr>
              <a:t>Download all data &amp; Codes,</a:t>
            </a:r>
            <a:r>
              <a:rPr lang="en-US" dirty="0">
                <a:solidFill>
                  <a:schemeClr val="tx1"/>
                </a:solidFill>
              </a:rPr>
              <a:t>               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US" dirty="0">
                <a:solidFill>
                  <a:schemeClr val="tx1"/>
                </a:solidFill>
                <a:hlinkClick r:id="rId4"/>
              </a:rPr>
              <a:t>://arnetminer.org/data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                                   </a:t>
            </a:r>
            <a:r>
              <a:rPr lang="en-US" b="1" dirty="0">
                <a:solidFill>
                  <a:srgbClr val="000090"/>
                </a:solidFill>
              </a:rPr>
              <a:t>        </a:t>
            </a:r>
            <a:r>
              <a:rPr lang="en-US" dirty="0">
                <a:solidFill>
                  <a:schemeClr val="tx1"/>
                </a:solidFill>
              </a:rPr>
              <a:t>                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US" dirty="0">
                <a:solidFill>
                  <a:schemeClr val="tx1"/>
                </a:solidFill>
                <a:hlinkClick r:id="rId4"/>
              </a:rPr>
              <a:t>://arnetminer.org/data-sna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4294967295"/>
          </p:nvPr>
        </p:nvSpPr>
        <p:spPr>
          <a:xfrm>
            <a:off x="681038" y="5807472"/>
            <a:ext cx="2228850" cy="2966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3E6055-D4C8-0148-9CDC-22A43FF04058}" type="datetime1">
              <a:rPr lang="zh-CN" altLang="en-US" smtClean="0">
                <a:latin typeface="Times New Roman Regular" charset="0"/>
              </a:rPr>
              <a:pPr>
                <a:defRPr/>
              </a:pPr>
              <a:t>2018/10/9</a:t>
            </a:fld>
            <a:endParaRPr lang="en-US" altLang="zh-CN" sz="1463" dirty="0">
              <a:latin typeface="Times New Roman Regular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1" y="736767"/>
            <a:ext cx="7358401" cy="54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Coursera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41" y="1124744"/>
            <a:ext cx="827691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642939"/>
            <a:ext cx="7429500" cy="55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830" y="1146456"/>
            <a:ext cx="3803170" cy="50686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999" y="1161566"/>
            <a:ext cx="3536752" cy="49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2925" dirty="0" err="1" smtClean="0">
                <a:latin typeface="Times New Roman Regular" charset="0"/>
                <a:ea typeface="Times New Roman Regular" charset="0"/>
                <a:cs typeface="Times New Roman Regular" charset="0"/>
              </a:rPr>
              <a:t>XuetangX</a:t>
            </a:r>
            <a:endParaRPr lang="zh-CN" altLang="en-US" sz="2925" dirty="0">
              <a:latin typeface="Times New Roman Regular" charset="0"/>
              <a:ea typeface="Times New Roman Regular" charset="0"/>
              <a:cs typeface="Times New Roman Regular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172450" y="5246688"/>
            <a:ext cx="1733550" cy="296862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 Regular" charset="0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 Regular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0" y="1065308"/>
            <a:ext cx="8589326" cy="52800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7327" y="5394430"/>
            <a:ext cx="5066919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75" dirty="0" smtClean="0">
                <a:solidFill>
                  <a:schemeClr val="tx1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Launched in </a:t>
            </a:r>
            <a:r>
              <a:rPr lang="en-US" sz="2275" dirty="0" smtClean="0">
                <a:solidFill>
                  <a:srgbClr val="C00000"/>
                </a:solidFill>
                <a:latin typeface="Times New Roman Regular" charset="0"/>
                <a:ea typeface="Times New Roman Regular" charset="0"/>
                <a:cs typeface="Times New Roman Regular" charset="0"/>
              </a:rPr>
              <a:t>2013</a:t>
            </a:r>
            <a:endParaRPr lang="en-US" sz="2275" dirty="0">
              <a:solidFill>
                <a:srgbClr val="C00000"/>
              </a:solidFill>
              <a:latin typeface="Times New Roman Regular" charset="0"/>
              <a:ea typeface="Times New Roman Regular" charset="0"/>
              <a:cs typeface="Times New Roman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1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85092</TotalTime>
  <Words>1696</Words>
  <Application>Microsoft Macintosh PowerPoint</Application>
  <PresentationFormat>A4 Paper (210x297 mm)</PresentationFormat>
  <Paragraphs>260</Paragraphs>
  <Slides>48</Slides>
  <Notes>6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.AppleSystemUIFont</vt:lpstr>
      <vt:lpstr>Arial Black</vt:lpstr>
      <vt:lpstr>Arial Regular</vt:lpstr>
      <vt:lpstr>Helvetica Neue</vt:lpstr>
      <vt:lpstr>MS PGothic</vt:lpstr>
      <vt:lpstr>SimHei</vt:lpstr>
      <vt:lpstr>Times New Roman</vt:lpstr>
      <vt:lpstr>Times New Roman Regular</vt:lpstr>
      <vt:lpstr>Wingdings</vt:lpstr>
      <vt:lpstr>나눔 고딕</vt:lpstr>
      <vt:lpstr>나눔고딕</vt:lpstr>
      <vt:lpstr>宋体</vt:lpstr>
      <vt:lpstr>Arial</vt:lpstr>
      <vt:lpstr>Default Design</vt:lpstr>
      <vt:lpstr>Learning Intervention with Implicit Feedback —Empower MOOCs with AI</vt:lpstr>
      <vt:lpstr>Big Data in MOOC</vt:lpstr>
      <vt:lpstr>PowerPoint Presentation</vt:lpstr>
      <vt:lpstr>PowerPoint Presentation</vt:lpstr>
      <vt:lpstr>PowerPoint Presentation</vt:lpstr>
      <vt:lpstr>Coursera</vt:lpstr>
      <vt:lpstr>PowerPoint Presentation</vt:lpstr>
      <vt:lpstr>PowerPoint Presentation</vt:lpstr>
      <vt:lpstr>XuetangX</vt:lpstr>
      <vt:lpstr>Some exciting data…</vt:lpstr>
      <vt:lpstr>2018: Advertisement</vt:lpstr>
      <vt:lpstr>However…</vt:lpstr>
      <vt:lpstr>MOOC user = Student?</vt:lpstr>
      <vt:lpstr>MOOC course = University course?</vt:lpstr>
      <vt:lpstr>However to improve the engagement?</vt:lpstr>
      <vt:lpstr>XiaoMU (小木)</vt:lpstr>
      <vt:lpstr>What is XiaoMU? Another Watson?</vt:lpstr>
      <vt:lpstr>What is XiaoMU(“小木”)</vt:lpstr>
      <vt:lpstr>What is XiaoMU(“小木”)</vt:lpstr>
      <vt:lpstr>XiaoMU: Smart Jump</vt:lpstr>
      <vt:lpstr>Acrostic Poem: 小木作诗—by 九歌</vt:lpstr>
      <vt:lpstr>XiaoMU: Learning Diary</vt:lpstr>
      <vt:lpstr>What is XiaoMU (“小木”)</vt:lpstr>
      <vt:lpstr>XiaoMU (小木)</vt:lpstr>
      <vt:lpstr>XiaoMU (小木)</vt:lpstr>
      <vt:lpstr>XiaoMU would like to ask you</vt:lpstr>
      <vt:lpstr>XiaoMU: Knowledge Graph</vt:lpstr>
      <vt:lpstr>One example of intervention: active question</vt:lpstr>
      <vt:lpstr>Preliminary study—first version</vt:lpstr>
      <vt:lpstr>Active Question by Bot</vt:lpstr>
      <vt:lpstr>Preliminary study—second version</vt:lpstr>
      <vt:lpstr>Active Question</vt:lpstr>
      <vt:lpstr>Active Question</vt:lpstr>
      <vt:lpstr>Now let us back to the technical part</vt:lpstr>
      <vt:lpstr>Bandit Learning with Implicit Feedback</vt:lpstr>
      <vt:lpstr>Bandit (Online) Learning</vt:lpstr>
      <vt:lpstr>Model</vt:lpstr>
      <vt:lpstr>Model</vt:lpstr>
      <vt:lpstr>Algorithm– Parameter Estimation</vt:lpstr>
      <vt:lpstr>Algorithm – Decision Making</vt:lpstr>
      <vt:lpstr>Algorithm</vt:lpstr>
      <vt:lpstr>Regret Analysis</vt:lpstr>
      <vt:lpstr>Evaluation - Simulation</vt:lpstr>
      <vt:lpstr>Evaluation – Empirical data</vt:lpstr>
      <vt:lpstr>Conclusion</vt:lpstr>
      <vt:lpstr>XiaoMU (小木)</vt:lpstr>
      <vt:lpstr>Recent Publications</vt:lpstr>
      <vt:lpstr>PowerPoint Presentation</vt:lpstr>
    </vt:vector>
  </TitlesOfParts>
  <Company>Tsinghua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Web社会网络的信息理论及其在舆情分析中的应用</dc:title>
  <dc:creator>Jie Tang</dc:creator>
  <cp:lastModifiedBy>jery.tang@gmail.com</cp:lastModifiedBy>
  <cp:revision>2985</cp:revision>
  <cp:lastPrinted>2018-06-11T09:17:39Z</cp:lastPrinted>
  <dcterms:created xsi:type="dcterms:W3CDTF">2006-10-23T13:46:31Z</dcterms:created>
  <dcterms:modified xsi:type="dcterms:W3CDTF">2018-10-09T05:39:56Z</dcterms:modified>
</cp:coreProperties>
</file>