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embeddings/oleObject2.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5.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6.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7.bin" ContentType="application/vnd.openxmlformats-officedocument.oleObject"/>
  <Override PartName="/ppt/notesSlides/notesSlide38.xml" ContentType="application/vnd.openxmlformats-officedocument.presentationml.notesSlide+xml"/>
  <Override PartName="/ppt/embeddings/oleObject8.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9.bin" ContentType="application/vnd.openxmlformats-officedocument.oleObject"/>
  <Override PartName="/ppt/notesSlides/notesSlide41.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4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4.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09"/>
  </p:notesMasterIdLst>
  <p:handoutMasterIdLst>
    <p:handoutMasterId r:id="rId110"/>
  </p:handoutMasterIdLst>
  <p:sldIdLst>
    <p:sldId id="372" r:id="rId3"/>
    <p:sldId id="727" r:id="rId4"/>
    <p:sldId id="733" r:id="rId5"/>
    <p:sldId id="734" r:id="rId6"/>
    <p:sldId id="406" r:id="rId7"/>
    <p:sldId id="404" r:id="rId8"/>
    <p:sldId id="468" r:id="rId9"/>
    <p:sldId id="725" r:id="rId10"/>
    <p:sldId id="673" r:id="rId11"/>
    <p:sldId id="616" r:id="rId12"/>
    <p:sldId id="712" r:id="rId13"/>
    <p:sldId id="723" r:id="rId14"/>
    <p:sldId id="715" r:id="rId15"/>
    <p:sldId id="716" r:id="rId16"/>
    <p:sldId id="701" r:id="rId17"/>
    <p:sldId id="717" r:id="rId18"/>
    <p:sldId id="681" r:id="rId19"/>
    <p:sldId id="702" r:id="rId20"/>
    <p:sldId id="407" r:id="rId21"/>
    <p:sldId id="403" r:id="rId22"/>
    <p:sldId id="332" r:id="rId23"/>
    <p:sldId id="448" r:id="rId24"/>
    <p:sldId id="350" r:id="rId25"/>
    <p:sldId id="326" r:id="rId26"/>
    <p:sldId id="333" r:id="rId27"/>
    <p:sldId id="346" r:id="rId28"/>
    <p:sldId id="617" r:id="rId29"/>
    <p:sldId id="334" r:id="rId30"/>
    <p:sldId id="380" r:id="rId31"/>
    <p:sldId id="330" r:id="rId32"/>
    <p:sldId id="339" r:id="rId33"/>
    <p:sldId id="682" r:id="rId34"/>
    <p:sldId id="683" r:id="rId35"/>
    <p:sldId id="370" r:id="rId36"/>
    <p:sldId id="341" r:id="rId37"/>
    <p:sldId id="377" r:id="rId38"/>
    <p:sldId id="337" r:id="rId39"/>
    <p:sldId id="355" r:id="rId40"/>
    <p:sldId id="551" r:id="rId41"/>
    <p:sldId id="338" r:id="rId42"/>
    <p:sldId id="359" r:id="rId43"/>
    <p:sldId id="410" r:id="rId44"/>
    <p:sldId id="411" r:id="rId45"/>
    <p:sldId id="413" r:id="rId46"/>
    <p:sldId id="412" r:id="rId47"/>
    <p:sldId id="684" r:id="rId48"/>
    <p:sldId id="385" r:id="rId49"/>
    <p:sldId id="384" r:id="rId50"/>
    <p:sldId id="729" r:id="rId51"/>
    <p:sldId id="730" r:id="rId52"/>
    <p:sldId id="731" r:id="rId53"/>
    <p:sldId id="366" r:id="rId54"/>
    <p:sldId id="706" r:id="rId55"/>
    <p:sldId id="694" r:id="rId56"/>
    <p:sldId id="695" r:id="rId57"/>
    <p:sldId id="728" r:id="rId58"/>
    <p:sldId id="421" r:id="rId59"/>
    <p:sldId id="509" r:id="rId60"/>
    <p:sldId id="720" r:id="rId61"/>
    <p:sldId id="688" r:id="rId62"/>
    <p:sldId id="698" r:id="rId63"/>
    <p:sldId id="554" r:id="rId64"/>
    <p:sldId id="555" r:id="rId65"/>
    <p:sldId id="556" r:id="rId66"/>
    <p:sldId id="557" r:id="rId67"/>
    <p:sldId id="558" r:id="rId68"/>
    <p:sldId id="559" r:id="rId69"/>
    <p:sldId id="560" r:id="rId70"/>
    <p:sldId id="561" r:id="rId71"/>
    <p:sldId id="562" r:id="rId72"/>
    <p:sldId id="563" r:id="rId73"/>
    <p:sldId id="565" r:id="rId74"/>
    <p:sldId id="566" r:id="rId75"/>
    <p:sldId id="689" r:id="rId76"/>
    <p:sldId id="568" r:id="rId77"/>
    <p:sldId id="569" r:id="rId78"/>
    <p:sldId id="570" r:id="rId79"/>
    <p:sldId id="571" r:id="rId80"/>
    <p:sldId id="572" r:id="rId81"/>
    <p:sldId id="573" r:id="rId82"/>
    <p:sldId id="574" r:id="rId83"/>
    <p:sldId id="690" r:id="rId84"/>
    <p:sldId id="577" r:id="rId85"/>
    <p:sldId id="578" r:id="rId86"/>
    <p:sldId id="579" r:id="rId87"/>
    <p:sldId id="703" r:id="rId88"/>
    <p:sldId id="580" r:id="rId89"/>
    <p:sldId id="704" r:id="rId90"/>
    <p:sldId id="581" r:id="rId91"/>
    <p:sldId id="705" r:id="rId92"/>
    <p:sldId id="582" r:id="rId93"/>
    <p:sldId id="583" r:id="rId94"/>
    <p:sldId id="584" r:id="rId95"/>
    <p:sldId id="585" r:id="rId96"/>
    <p:sldId id="586" r:id="rId97"/>
    <p:sldId id="587" r:id="rId98"/>
    <p:sldId id="588" r:id="rId99"/>
    <p:sldId id="700" r:id="rId100"/>
    <p:sldId id="732" r:id="rId101"/>
    <p:sldId id="607" r:id="rId102"/>
    <p:sldId id="721" r:id="rId103"/>
    <p:sldId id="608" r:id="rId104"/>
    <p:sldId id="609" r:id="rId105"/>
    <p:sldId id="711" r:id="rId106"/>
    <p:sldId id="710" r:id="rId107"/>
    <p:sldId id="612" r:id="rId10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Unicode MS" pitchFamily="34" charset="-128"/>
        <a:ea typeface="MS PGothic" pitchFamily="34" charset="-128"/>
        <a:cs typeface="+mn-cs"/>
      </a:defRPr>
    </a:lvl1pPr>
    <a:lvl2pPr marL="457200" algn="l" rtl="0" fontAlgn="base">
      <a:spcBef>
        <a:spcPct val="0"/>
      </a:spcBef>
      <a:spcAft>
        <a:spcPct val="0"/>
      </a:spcAft>
      <a:defRPr sz="2400" kern="1200">
        <a:solidFill>
          <a:schemeClr val="tx1"/>
        </a:solidFill>
        <a:latin typeface="Arial Unicode MS" pitchFamily="34" charset="-128"/>
        <a:ea typeface="MS PGothic" pitchFamily="34" charset="-128"/>
        <a:cs typeface="+mn-cs"/>
      </a:defRPr>
    </a:lvl2pPr>
    <a:lvl3pPr marL="914400" algn="l" rtl="0" fontAlgn="base">
      <a:spcBef>
        <a:spcPct val="0"/>
      </a:spcBef>
      <a:spcAft>
        <a:spcPct val="0"/>
      </a:spcAft>
      <a:defRPr sz="2400" kern="1200">
        <a:solidFill>
          <a:schemeClr val="tx1"/>
        </a:solidFill>
        <a:latin typeface="Arial Unicode MS" pitchFamily="34" charset="-128"/>
        <a:ea typeface="MS PGothic" pitchFamily="34" charset="-128"/>
        <a:cs typeface="+mn-cs"/>
      </a:defRPr>
    </a:lvl3pPr>
    <a:lvl4pPr marL="1371600" algn="l" rtl="0" fontAlgn="base">
      <a:spcBef>
        <a:spcPct val="0"/>
      </a:spcBef>
      <a:spcAft>
        <a:spcPct val="0"/>
      </a:spcAft>
      <a:defRPr sz="2400" kern="1200">
        <a:solidFill>
          <a:schemeClr val="tx1"/>
        </a:solidFill>
        <a:latin typeface="Arial Unicode MS" pitchFamily="34" charset="-128"/>
        <a:ea typeface="MS PGothic" pitchFamily="34" charset="-128"/>
        <a:cs typeface="+mn-cs"/>
      </a:defRPr>
    </a:lvl4pPr>
    <a:lvl5pPr marL="1828800" algn="l" rtl="0" fontAlgn="base">
      <a:spcBef>
        <a:spcPct val="0"/>
      </a:spcBef>
      <a:spcAft>
        <a:spcPct val="0"/>
      </a:spcAft>
      <a:defRPr sz="2400" kern="1200">
        <a:solidFill>
          <a:schemeClr val="tx1"/>
        </a:solidFill>
        <a:latin typeface="Arial Unicode MS" pitchFamily="34" charset="-128"/>
        <a:ea typeface="MS PGothic" pitchFamily="34" charset="-128"/>
        <a:cs typeface="+mn-cs"/>
      </a:defRPr>
    </a:lvl5pPr>
    <a:lvl6pPr marL="2286000" algn="l" defTabSz="914400" rtl="0" eaLnBrk="1" latinLnBrk="0" hangingPunct="1">
      <a:defRPr sz="2400" kern="1200">
        <a:solidFill>
          <a:schemeClr val="tx1"/>
        </a:solidFill>
        <a:latin typeface="Arial Unicode MS" pitchFamily="34" charset="-128"/>
        <a:ea typeface="MS PGothic" pitchFamily="34" charset="-128"/>
        <a:cs typeface="+mn-cs"/>
      </a:defRPr>
    </a:lvl6pPr>
    <a:lvl7pPr marL="2743200" algn="l" defTabSz="914400" rtl="0" eaLnBrk="1" latinLnBrk="0" hangingPunct="1">
      <a:defRPr sz="2400" kern="1200">
        <a:solidFill>
          <a:schemeClr val="tx1"/>
        </a:solidFill>
        <a:latin typeface="Arial Unicode MS" pitchFamily="34" charset="-128"/>
        <a:ea typeface="MS PGothic" pitchFamily="34" charset="-128"/>
        <a:cs typeface="+mn-cs"/>
      </a:defRPr>
    </a:lvl7pPr>
    <a:lvl8pPr marL="3200400" algn="l" defTabSz="914400" rtl="0" eaLnBrk="1" latinLnBrk="0" hangingPunct="1">
      <a:defRPr sz="2400" kern="1200">
        <a:solidFill>
          <a:schemeClr val="tx1"/>
        </a:solidFill>
        <a:latin typeface="Arial Unicode MS" pitchFamily="34" charset="-128"/>
        <a:ea typeface="MS PGothic" pitchFamily="34" charset="-128"/>
        <a:cs typeface="+mn-cs"/>
      </a:defRPr>
    </a:lvl8pPr>
    <a:lvl9pPr marL="3657600" algn="l" defTabSz="914400" rtl="0" eaLnBrk="1" latinLnBrk="0" hangingPunct="1">
      <a:defRPr sz="2400" kern="1200">
        <a:solidFill>
          <a:schemeClr val="tx1"/>
        </a:solidFill>
        <a:latin typeface="Arial Unicode MS" pitchFamily="34" charset="-128"/>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920"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232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slide" Target="slides/slide106.xml"/><Relationship Id="rId109"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10" Type="http://schemas.openxmlformats.org/officeDocument/2006/relationships/handoutMaster" Target="handoutMasters/handoutMaster1.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11" Type="http://schemas.openxmlformats.org/officeDocument/2006/relationships/printerSettings" Target="printerSettings/printerSettings1.bin"/><Relationship Id="rId112" Type="http://schemas.openxmlformats.org/officeDocument/2006/relationships/presProps" Target="presProps.xml"/><Relationship Id="rId113" Type="http://schemas.openxmlformats.org/officeDocument/2006/relationships/viewProps" Target="viewProps.xml"/><Relationship Id="rId114" Type="http://schemas.openxmlformats.org/officeDocument/2006/relationships/theme" Target="theme/theme1.xml"/><Relationship Id="rId115"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Unicode MS" pitchFamily="34" charset="-128"/>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0FDC9BB-E116-42C3-8EF7-7A8F8A06F7CD}" type="datetimeFigureOut">
              <a:rPr lang="en-US"/>
              <a:pPr/>
              <a:t>6/25/13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Unicode MS" pitchFamily="34" charset="-128"/>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DCE2000-117C-4519-9F43-5D13738C5235}" type="slidenum">
              <a:rPr lang="en-US"/>
              <a:pPr/>
              <a:t>‹#›</a:t>
            </a:fld>
            <a:endParaRPr lang="en-US"/>
          </a:p>
        </p:txBody>
      </p:sp>
    </p:spTree>
    <p:extLst>
      <p:ext uri="{BB962C8B-B14F-4D97-AF65-F5344CB8AC3E}">
        <p14:creationId xmlns:p14="http://schemas.microsoft.com/office/powerpoint/2010/main" val="9367502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Unicode MS" pitchFamily="34" charset="-128"/>
                <a:ea typeface="+mn-ea"/>
                <a:cs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Unicode MS" pitchFamily="34" charset="-128"/>
                <a:ea typeface="+mn-ea"/>
                <a:cs typeface="Arial" pitchFamily="34"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Unicode MS" pitchFamily="34" charset="-128"/>
                <a:ea typeface="+mn-ea"/>
                <a:cs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AE7A280-3DCE-449E-BE9C-4190667642DF}" type="slidenum">
              <a:rPr lang="en-US"/>
              <a:pPr/>
              <a:t>‹#›</a:t>
            </a:fld>
            <a:endParaRPr lang="en-US"/>
          </a:p>
        </p:txBody>
      </p:sp>
    </p:spTree>
    <p:extLst>
      <p:ext uri="{BB962C8B-B14F-4D97-AF65-F5344CB8AC3E}">
        <p14:creationId xmlns:p14="http://schemas.microsoft.com/office/powerpoint/2010/main" val="89256402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Unicode MS" pitchFamily="34" charset="-128"/>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r" eaLnBrk="1" hangingPunct="1"/>
            <a:fld id="{B7A2CEBF-8125-45EC-B55E-53FEDC55C8D0}" type="slidenum">
              <a:rPr lang="en-US" sz="1300"/>
              <a:pPr algn="r" eaLnBrk="1" hangingPunct="1"/>
              <a:t>102</a:t>
            </a:fld>
            <a:endParaRPr lang="en-US" sz="1300"/>
          </a:p>
        </p:txBody>
      </p:sp>
      <p:sp>
        <p:nvSpPr>
          <p:cNvPr id="287746" name="Rectangle 2"/>
          <p:cNvSpPr>
            <a:spLocks noGrp="1" noRot="1" noChangeAspect="1" noChangeArrowheads="1" noTextEdit="1"/>
          </p:cNvSpPr>
          <p:nvPr>
            <p:ph type="sldImg"/>
          </p:nvPr>
        </p:nvSpPr>
        <p:spPr>
          <a:xfrm>
            <a:off x="1257300" y="719138"/>
            <a:ext cx="4802188" cy="3600450"/>
          </a:xfrm>
          <a:ln/>
        </p:spPr>
      </p:sp>
      <p:sp>
        <p:nvSpPr>
          <p:cNvPr id="287747"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258888" y="720725"/>
            <a:ext cx="4799012" cy="3598863"/>
          </a:xfrm>
          <a:ln/>
        </p:spPr>
      </p:sp>
      <p:sp>
        <p:nvSpPr>
          <p:cNvPr id="289794"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258888" y="720725"/>
            <a:ext cx="4799012" cy="3598863"/>
          </a:xfrm>
          <a:ln/>
        </p:spPr>
      </p:sp>
      <p:sp>
        <p:nvSpPr>
          <p:cNvPr id="289794"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258888" y="720725"/>
            <a:ext cx="4799012" cy="3598863"/>
          </a:xfrm>
          <a:ln/>
        </p:spPr>
      </p:sp>
      <p:sp>
        <p:nvSpPr>
          <p:cNvPr id="289794"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303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Unicode MS"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model is a formal/quantitative implementation of a verbal theory.</a:t>
            </a:r>
          </a:p>
          <a:p>
            <a:pPr eaLnBrk="1" hangingPunct="1"/>
            <a:endParaRPr lang="en-US" smtClean="0"/>
          </a:p>
          <a:p>
            <a:pPr eaLnBrk="1" hangingPunct="1"/>
            <a:r>
              <a:rPr lang="en-US" smtClean="0"/>
              <a:t>We use models to study and make sense of behavior. In particular, </a:t>
            </a:r>
            <a:r>
              <a:rPr lang="en-US" smtClean="0">
                <a:latin typeface="Times New Roman" pitchFamily="18" charset="0"/>
              </a:rPr>
              <a:t>…</a:t>
            </a:r>
            <a:r>
              <a:rPr lang="en-US" smtClean="0"/>
              <a:t>.</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sz="2400">
                <a:solidFill>
                  <a:schemeClr val="tx1"/>
                </a:solidFill>
                <a:latin typeface="Arial Unicode MS" charset="0"/>
                <a:ea typeface="ＭＳ Ｐゴシック" charset="0"/>
                <a:cs typeface="Arial" charset="0"/>
              </a:defRPr>
            </a:lvl1pPr>
            <a:lvl2pPr marL="742950" indent="-285750" defTabSz="966788" eaLnBrk="0" hangingPunct="0">
              <a:defRPr sz="2400">
                <a:solidFill>
                  <a:schemeClr val="tx1"/>
                </a:solidFill>
                <a:latin typeface="Arial Unicode MS" charset="0"/>
                <a:ea typeface="Arial" charset="0"/>
                <a:cs typeface="Arial" charset="0"/>
              </a:defRPr>
            </a:lvl2pPr>
            <a:lvl3pPr marL="1143000" indent="-228600" defTabSz="966788" eaLnBrk="0" hangingPunct="0">
              <a:defRPr sz="2400">
                <a:solidFill>
                  <a:schemeClr val="tx1"/>
                </a:solidFill>
                <a:latin typeface="Arial Unicode MS" charset="0"/>
                <a:ea typeface="Arial" charset="0"/>
                <a:cs typeface="Arial" charset="0"/>
              </a:defRPr>
            </a:lvl3pPr>
            <a:lvl4pPr marL="1600200" indent="-228600" defTabSz="966788" eaLnBrk="0" hangingPunct="0">
              <a:defRPr sz="2400">
                <a:solidFill>
                  <a:schemeClr val="tx1"/>
                </a:solidFill>
                <a:latin typeface="Arial Unicode MS" charset="0"/>
                <a:ea typeface="Arial" charset="0"/>
                <a:cs typeface="Arial" charset="0"/>
              </a:defRPr>
            </a:lvl4pPr>
            <a:lvl5pPr marL="2057400" indent="-228600" defTabSz="966788" eaLnBrk="0" hangingPunct="0">
              <a:defRPr sz="2400">
                <a:solidFill>
                  <a:schemeClr val="tx1"/>
                </a:solidFill>
                <a:latin typeface="Arial Unicode MS" charset="0"/>
                <a:ea typeface="Arial" charset="0"/>
                <a:cs typeface="Arial" charset="0"/>
              </a:defRPr>
            </a:lvl5pPr>
            <a:lvl6pPr marL="2514600" indent="-228600" defTabSz="966788" eaLnBrk="0" fontAlgn="base" hangingPunct="0">
              <a:spcBef>
                <a:spcPct val="0"/>
              </a:spcBef>
              <a:spcAft>
                <a:spcPct val="0"/>
              </a:spcAft>
              <a:defRPr sz="2400">
                <a:solidFill>
                  <a:schemeClr val="tx1"/>
                </a:solidFill>
                <a:latin typeface="Arial Unicode MS" charset="0"/>
                <a:ea typeface="Arial" charset="0"/>
                <a:cs typeface="Arial" charset="0"/>
              </a:defRPr>
            </a:lvl6pPr>
            <a:lvl7pPr marL="2971800" indent="-228600" defTabSz="966788" eaLnBrk="0" fontAlgn="base" hangingPunct="0">
              <a:spcBef>
                <a:spcPct val="0"/>
              </a:spcBef>
              <a:spcAft>
                <a:spcPct val="0"/>
              </a:spcAft>
              <a:defRPr sz="2400">
                <a:solidFill>
                  <a:schemeClr val="tx1"/>
                </a:solidFill>
                <a:latin typeface="Arial Unicode MS" charset="0"/>
                <a:ea typeface="Arial" charset="0"/>
                <a:cs typeface="Arial" charset="0"/>
              </a:defRPr>
            </a:lvl7pPr>
            <a:lvl8pPr marL="3429000" indent="-228600" defTabSz="966788" eaLnBrk="0" fontAlgn="base" hangingPunct="0">
              <a:spcBef>
                <a:spcPct val="0"/>
              </a:spcBef>
              <a:spcAft>
                <a:spcPct val="0"/>
              </a:spcAft>
              <a:defRPr sz="2400">
                <a:solidFill>
                  <a:schemeClr val="tx1"/>
                </a:solidFill>
                <a:latin typeface="Arial Unicode MS" charset="0"/>
                <a:ea typeface="Arial" charset="0"/>
                <a:cs typeface="Arial" charset="0"/>
              </a:defRPr>
            </a:lvl8pPr>
            <a:lvl9pPr marL="3886200" indent="-228600" defTabSz="966788" eaLnBrk="0" fontAlgn="base" hangingPunct="0">
              <a:spcBef>
                <a:spcPct val="0"/>
              </a:spcBef>
              <a:spcAft>
                <a:spcPct val="0"/>
              </a:spcAft>
              <a:defRPr sz="2400">
                <a:solidFill>
                  <a:schemeClr val="tx1"/>
                </a:solidFill>
                <a:latin typeface="Arial Unicode MS" charset="0"/>
                <a:ea typeface="Arial" charset="0"/>
                <a:cs typeface="Arial" charset="0"/>
              </a:defRPr>
            </a:lvl9pPr>
          </a:lstStyle>
          <a:p>
            <a:pPr algn="r" eaLnBrk="1" hangingPunct="1"/>
            <a:fld id="{FE93EECB-6491-FC42-9624-31C03BEFE7BC}" type="slidenum">
              <a:rPr lang="en-US" sz="1300"/>
              <a:pPr algn="r" eaLnBrk="1" hangingPunct="1"/>
              <a:t>13</a:t>
            </a:fld>
            <a:endParaRPr lang="en-US"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Unicode MS"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Unicode MS" charset="0"/>
                <a:cs typeface="Arial" charset="0"/>
              </a:rPr>
              <a:t>.</a:t>
            </a:r>
            <a:endParaRPr lang="en-US" dirty="0">
              <a:latin typeface="Arial Unicode MS"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893D6E71-E1F2-4CDC-8AE4-F3A7065ECFA7}" type="slidenum">
              <a:rPr lang="en-US" sz="1300"/>
              <a:pPr eaLnBrk="1" hangingPunct="1"/>
              <a:t>15</a:t>
            </a:fld>
            <a:endParaRPr lang="en-US" sz="13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FC82442A-F57E-4B30-A781-41ED39DC1E79}" type="slidenum">
              <a:rPr lang="en-US" sz="1300"/>
              <a:pPr eaLnBrk="1" hangingPunct="1"/>
              <a:t>18</a:t>
            </a:fld>
            <a:endParaRPr lang="en-US" sz="13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Finiteness of data</a:t>
            </a:r>
          </a:p>
          <a:p>
            <a:pPr eaLnBrk="1" hangingPunct="1"/>
            <a:r>
              <a:rPr lang="en-US" smtClean="0"/>
              <a:t>Finiteness of number of models to consider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xfrm>
            <a:off x="1258888" y="720725"/>
            <a:ext cx="4799012" cy="3598863"/>
          </a:xfrm>
          <a:ln/>
        </p:spPr>
      </p:sp>
      <p:sp>
        <p:nvSpPr>
          <p:cNvPr id="145410"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Lets start with GOF measures of model evaluation.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255713" y="720725"/>
            <a:ext cx="4800600" cy="3600450"/>
          </a:xfrm>
          <a:ln/>
        </p:spPr>
      </p:sp>
      <p:sp>
        <p:nvSpPr>
          <p:cNvPr id="1495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6470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1258888" y="719138"/>
            <a:ext cx="4800600" cy="3600450"/>
          </a:xfrm>
          <a:ln/>
        </p:spPr>
      </p:sp>
      <p:sp>
        <p:nvSpPr>
          <p:cNvPr id="152578"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5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815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xfrm>
            <a:off x="1258888" y="720725"/>
            <a:ext cx="4800600" cy="3600450"/>
          </a:xfrm>
          <a:ln/>
        </p:spPr>
      </p:sp>
      <p:sp>
        <p:nvSpPr>
          <p:cNvPr id="155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xfrm>
            <a:off x="1258888" y="720725"/>
            <a:ext cx="4800600" cy="3600450"/>
          </a:xfrm>
          <a:ln/>
        </p:spPr>
      </p:sp>
      <p:sp>
        <p:nvSpPr>
          <p:cNvPr id="157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xfrm>
            <a:off x="1258888" y="719138"/>
            <a:ext cx="4800600" cy="3600450"/>
          </a:xfrm>
          <a:ln/>
        </p:spPr>
      </p:sp>
      <p:sp>
        <p:nvSpPr>
          <p:cNvPr id="15974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this sense, GN measures a model</a:t>
            </a:r>
            <a:r>
              <a:rPr lang="ja-JP" altLang="en-US" smtClean="0">
                <a:latin typeface="Times New Roman" pitchFamily="18" charset="0"/>
              </a:rPr>
              <a:t>’</a:t>
            </a:r>
            <a:r>
              <a:rPr lang="en-US" altLang="ja-JP" smtClean="0"/>
              <a:t>s </a:t>
            </a:r>
            <a:r>
              <a:rPr lang="ja-JP" altLang="en-US" smtClean="0">
                <a:latin typeface="Times New Roman" pitchFamily="18" charset="0"/>
              </a:rPr>
              <a:t>“</a:t>
            </a:r>
            <a:r>
              <a:rPr lang="en-US" altLang="ja-JP" smtClean="0"/>
              <a:t>proximity</a:t>
            </a:r>
            <a:r>
              <a:rPr lang="ja-JP" altLang="en-US" smtClean="0">
                <a:latin typeface="Times New Roman" pitchFamily="18" charset="0"/>
              </a:rPr>
              <a:t>”</a:t>
            </a:r>
            <a:r>
              <a:rPr lang="en-US" altLang="ja-JP" smtClean="0"/>
              <a:t> to the underlying process. The better a model generalizes, the closer it is to the underlying process.</a:t>
            </a:r>
          </a:p>
          <a:p>
            <a:pPr eaLnBrk="1" hangingPunct="1"/>
            <a:endParaRPr lang="en-US" smtClean="0"/>
          </a:p>
          <a:p>
            <a:pPr eaLnBrk="1" hangingPunct="1"/>
            <a:r>
              <a:rPr lang="en-US" b="1" smtClean="0"/>
              <a:t>The idea is that model selection should be based on GN, not GOF. Choosing among models based solely on GOF can result in the choice of an unnecessarily complex model that over-fits the data</a:t>
            </a:r>
            <a:r>
              <a:rPr lang="en-US" smtClean="0"/>
              <a:t> and therefore generalizes poorly to other data samples from the same process, as seen here.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xfrm>
            <a:off x="1255713" y="720725"/>
            <a:ext cx="4800600" cy="3600450"/>
          </a:xfrm>
          <a:ln/>
        </p:spPr>
      </p:sp>
      <p:sp>
        <p:nvSpPr>
          <p:cNvPr id="161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xfrm>
            <a:off x="1258888" y="719138"/>
            <a:ext cx="4800600" cy="3600450"/>
          </a:xfrm>
          <a:ln/>
        </p:spPr>
      </p:sp>
      <p:sp>
        <p:nvSpPr>
          <p:cNvPr id="163842"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figure shows the relationship between GOF and GN as a function of complexity. GOF and complexity are positively related to each other, as shown by the top curve. </a:t>
            </a:r>
          </a:p>
          <a:p>
            <a:pPr eaLnBrk="1" hangingPunct="1"/>
            <a:endParaRPr lang="en-US" smtClean="0"/>
          </a:p>
          <a:p>
            <a:pPr eaLnBrk="1" hangingPunct="1"/>
            <a:r>
              <a:rPr lang="en-US" smtClean="0"/>
              <a:t>On the other hand, GN is not related in a monotonic manner to complexity. The GN curve follows the same trajectory as that of GOF up to a certain point. After that, its fit declines as complexity increases.</a:t>
            </a:r>
          </a:p>
          <a:p>
            <a:pPr eaLnBrk="1" hangingPunct="1"/>
            <a:endParaRPr lang="en-US" smtClean="0"/>
          </a:p>
          <a:p>
            <a:pPr eaLnBrk="1" hangingPunct="1"/>
            <a:r>
              <a:rPr lang="en-US" smtClean="0"/>
              <a:t>This is the optimal point of complexity; </a:t>
            </a:r>
            <a:r>
              <a:rPr lang="en-US" b="1" smtClean="0"/>
              <a:t>The model representing this point is the one that is complex enough to capture the regularity but not too complex to fit noise.</a:t>
            </a:r>
          </a:p>
          <a:p>
            <a:pPr eaLnBrk="1" hangingPunct="1"/>
            <a:r>
              <a:rPr lang="en-US"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xfrm>
            <a:off x="1258888" y="719138"/>
            <a:ext cx="4800600" cy="3600450"/>
          </a:xfrm>
          <a:ln/>
        </p:spPr>
      </p:sp>
      <p:sp>
        <p:nvSpPr>
          <p:cNvPr id="165890"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avoid overfitting and therefore improve inference in model selection, we need a method that is sensitive to both dimensions of model complexity, namely the number of parameters and functional form.</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7839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xfrm>
            <a:off x="1258888" y="719138"/>
            <a:ext cx="4800600" cy="3600450"/>
          </a:xfrm>
          <a:ln/>
        </p:spPr>
      </p:sp>
      <p:sp>
        <p:nvSpPr>
          <p:cNvPr id="177154"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Finding such a method means that we put the models on an equal footing by penalizing extra, unnecessary complexity.</a:t>
            </a:r>
          </a:p>
          <a:p>
            <a:pPr eaLnBrk="1" hangingPunct="1"/>
            <a:endParaRPr lang="en-US" smtClean="0"/>
          </a:p>
          <a:p>
            <a:pPr eaLnBrk="1" hangingPunct="1"/>
            <a:r>
              <a:rPr lang="en-US" smtClean="0"/>
              <a:t>In other words, </a:t>
            </a:r>
            <a:r>
              <a:rPr lang="en-US" b="1" smtClean="0"/>
              <a:t>we want a model that is sufficiently complex to capture the underlying regularity but not too complex to over-fit the data by absorbing random noise.</a:t>
            </a:r>
          </a:p>
          <a:p>
            <a:pPr eaLnBrk="1" hangingPunct="1"/>
            <a:endParaRPr lang="en-US" b="1" smtClean="0"/>
          </a:p>
          <a:p>
            <a:pPr eaLnBrk="1" hangingPunct="1"/>
            <a:r>
              <a:rPr lang="en-US" b="1" smtClean="0"/>
              <a:t>This is achieved by trading off goodness of fit for model complexity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xfrm>
            <a:off x="1255713" y="720725"/>
            <a:ext cx="4800600" cy="3600450"/>
          </a:xfrm>
          <a:ln/>
        </p:spPr>
      </p:sp>
      <p:sp>
        <p:nvSpPr>
          <p:cNvPr id="179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This is a formalization of the </a:t>
            </a:r>
            <a:r>
              <a:rPr lang="en-US" sz="900" b="1" smtClean="0">
                <a:latin typeface="Arial Narrow" pitchFamily="34" charset="0"/>
              </a:rPr>
              <a:t>Principle of Occam</a:t>
            </a:r>
            <a:r>
              <a:rPr lang="ja-JP" altLang="en-US" sz="900" b="1" smtClean="0">
                <a:latin typeface="Arial Narrow" pitchFamily="34" charset="0"/>
              </a:rPr>
              <a:t>’</a:t>
            </a:r>
            <a:r>
              <a:rPr lang="en-US" altLang="ja-JP" sz="900" b="1" smtClean="0">
                <a:latin typeface="Arial Narrow" pitchFamily="34" charset="0"/>
              </a:rPr>
              <a:t>s Razor:</a:t>
            </a:r>
            <a:endParaRPr lang="en-US" altLang="ja-JP" sz="900" smtClean="0">
              <a:latin typeface="Arial" pitchFamily="34" charset="0"/>
            </a:endParaRPr>
          </a:p>
          <a:p>
            <a:pPr eaLnBrk="1" hangingPunct="1">
              <a:buFont typeface="Symbol" pitchFamily="18" charset="2"/>
              <a:buNone/>
            </a:pPr>
            <a:endParaRPr lang="en-US" sz="900" smtClean="0">
              <a:latin typeface="Arial" pitchFamily="34" charset="0"/>
            </a:endParaRPr>
          </a:p>
          <a:p>
            <a:pPr eaLnBrk="1" hangingPunct="1">
              <a:buFont typeface="Symbol" pitchFamily="18" charset="2"/>
              <a:buNone/>
            </a:pPr>
            <a:r>
              <a:rPr lang="en-US" sz="900" smtClean="0">
                <a:latin typeface="Arial" pitchFamily="34" charset="0"/>
              </a:rPr>
              <a:t>	</a:t>
            </a:r>
            <a:r>
              <a:rPr lang="ja-JP" altLang="en-US" sz="900" smtClean="0">
                <a:latin typeface="Arial" pitchFamily="34" charset="0"/>
              </a:rPr>
              <a:t>“</a:t>
            </a:r>
            <a:r>
              <a:rPr lang="en-US" altLang="ja-JP" sz="900" smtClean="0">
                <a:latin typeface="Arial" pitchFamily="34" charset="0"/>
              </a:rPr>
              <a:t>Entities should not be multiplied beyond necessity</a:t>
            </a:r>
            <a:r>
              <a:rPr lang="ja-JP" altLang="en-US" sz="900" smtClean="0">
                <a:latin typeface="Arial" pitchFamily="34" charset="0"/>
              </a:rPr>
              <a:t>”</a:t>
            </a:r>
            <a:r>
              <a:rPr lang="en-US" altLang="ja-JP" sz="900" smtClean="0">
                <a:latin typeface="Arial" pitchFamily="34" charset="0"/>
              </a:rPr>
              <a:t>         </a:t>
            </a:r>
          </a:p>
          <a:p>
            <a:pPr algn="ctr" eaLnBrk="1" hangingPunct="1">
              <a:buFont typeface="Symbol" pitchFamily="18" charset="2"/>
              <a:buNone/>
            </a:pPr>
            <a:r>
              <a:rPr lang="en-US" sz="900" smtClean="0">
                <a:latin typeface="Arial" pitchFamily="34" charset="0"/>
              </a:rPr>
              <a:t> (William of Occam, ca. 1290-1349)</a:t>
            </a:r>
          </a:p>
          <a:p>
            <a:pPr algn="ctr" eaLnBrk="1" hangingPunct="1">
              <a:buFont typeface="Symbol" pitchFamily="18" charset="2"/>
              <a:buNone/>
            </a:pPr>
            <a:endParaRPr lang="en-US" b="1" smtClean="0">
              <a:latin typeface="Arial" pitchFamily="34" charset="0"/>
            </a:endParaRPr>
          </a:p>
          <a:p>
            <a:pPr eaLnBrk="1" hangingPunct="1">
              <a:buFont typeface="Symbol" pitchFamily="18" charset="2"/>
              <a:buNone/>
            </a:pPr>
            <a:r>
              <a:rPr lang="en-US" sz="900" smtClean="0">
                <a:latin typeface="Arial" pitchFamily="34" charset="0"/>
              </a:rPr>
              <a:t>In which we estimate generalizability by trading off between complexity and goodness of fit</a:t>
            </a:r>
          </a:p>
          <a:p>
            <a:pPr eaLnBrk="1" hangingPunct="1">
              <a:buFont typeface="Symbol" pitchFamily="18" charset="2"/>
              <a:buNone/>
            </a:pPr>
            <a:endParaRPr lang="en-US" sz="900" smtClean="0">
              <a:latin typeface="Arial" pitchFamily="34" charset="0"/>
            </a:endParaRPr>
          </a:p>
          <a:p>
            <a:pPr eaLnBrk="1" hangingPunct="1">
              <a:buFont typeface="Symbol" pitchFamily="18" charset="2"/>
              <a:buNone/>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xfrm>
            <a:off x="1258888" y="719138"/>
            <a:ext cx="4800600" cy="3600450"/>
          </a:xfrm>
          <a:ln/>
        </p:spPr>
      </p:sp>
      <p:sp>
        <p:nvSpPr>
          <p:cNvPr id="183298"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a solution to the problem, here is a model selection criterion known as AIC, </a:t>
            </a:r>
            <a:r>
              <a:rPr lang="en-US" b="1" smtClean="0"/>
              <a:t>a celebrated criterion that is perhaps the most commonly used selection method in practice</a:t>
            </a:r>
            <a:r>
              <a:rPr lang="en-US" smtClean="0"/>
              <a:t>. </a:t>
            </a:r>
          </a:p>
          <a:p>
            <a:pPr eaLnBrk="1" hangingPunct="1"/>
            <a:endParaRPr lang="en-US" smtClean="0"/>
          </a:p>
          <a:p>
            <a:pPr eaLnBrk="1" hangingPunct="1"/>
            <a:r>
              <a:rPr lang="en-US" smtClean="0"/>
              <a:t>Explain each of the two terms</a:t>
            </a:r>
          </a:p>
          <a:p>
            <a:pPr eaLnBrk="1" hangingPunct="1"/>
            <a:endParaRPr lang="en-US" smtClean="0"/>
          </a:p>
          <a:p>
            <a:pPr eaLnBrk="1" hangingPunct="1"/>
            <a:r>
              <a:rPr lang="en-US" smtClean="0"/>
              <a:t>Note that AIC not only measures model complexity but also combines it with GOF. In so doing, it puts the models on an equal footing.</a:t>
            </a:r>
          </a:p>
          <a:p>
            <a:pPr eaLnBrk="1" hangingPunct="1"/>
            <a:endParaRPr lang="en-US" smtClean="0"/>
          </a:p>
          <a:p>
            <a:pPr eaLnBrk="1" hangingPunct="1"/>
            <a:r>
              <a:rPr lang="en-US" smtClean="0"/>
              <a:t>The method prescribes that the model that minimizes AIC should be preferred.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xfrm>
            <a:off x="1258888" y="719138"/>
            <a:ext cx="4800600" cy="3600450"/>
          </a:xfrm>
          <a:ln/>
        </p:spPr>
      </p:sp>
      <p:sp>
        <p:nvSpPr>
          <p:cNvPr id="185346"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xfrm>
            <a:off x="1258888" y="720725"/>
            <a:ext cx="4800600" cy="3600450"/>
          </a:xfrm>
          <a:ln/>
        </p:spPr>
      </p:sp>
      <p:sp>
        <p:nvSpPr>
          <p:cNvPr id="187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xfrm>
            <a:off x="1258888" y="719138"/>
            <a:ext cx="4800600" cy="3600450"/>
          </a:xfrm>
          <a:ln/>
        </p:spPr>
      </p:sp>
      <p:sp>
        <p:nvSpPr>
          <p:cNvPr id="189442"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 a solution to the problem, here is a model selection criterion known as MDL. MDL originated from algorithmic coding theory in computer science and consists of two terms: GOF and MC.</a:t>
            </a:r>
          </a:p>
          <a:p>
            <a:pPr eaLnBrk="1" hangingPunct="1"/>
            <a:endParaRPr lang="en-US" smtClean="0"/>
          </a:p>
          <a:p>
            <a:pPr eaLnBrk="1" hangingPunct="1"/>
            <a:r>
              <a:rPr lang="en-US" smtClean="0"/>
              <a:t>Explain each of the three terms</a:t>
            </a:r>
          </a:p>
          <a:p>
            <a:pPr eaLnBrk="1" hangingPunct="1"/>
            <a:endParaRPr lang="en-US" smtClean="0"/>
          </a:p>
          <a:p>
            <a:pPr eaLnBrk="1" hangingPunct="1"/>
            <a:r>
              <a:rPr lang="en-US" smtClean="0"/>
              <a:t>Note that MDL not only measures model complexity but also combines it with GOF. In so doing, it puts the models on an equal footing.</a:t>
            </a:r>
          </a:p>
          <a:p>
            <a:pPr eaLnBrk="1" hangingPunct="1"/>
            <a:endParaRPr lang="en-US" smtClean="0"/>
          </a:p>
          <a:p>
            <a:pPr eaLnBrk="1" hangingPunct="1"/>
            <a:r>
              <a:rPr lang="en-US" smtClean="0"/>
              <a:t>The method prescribes that the model that minimizes MDL should be preferred.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xfrm>
            <a:off x="1258888" y="720725"/>
            <a:ext cx="4799012" cy="3598863"/>
          </a:xfrm>
          <a:ln/>
        </p:spPr>
      </p:sp>
      <p:sp>
        <p:nvSpPr>
          <p:cNvPr id="191490"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xfrm>
            <a:off x="1258888" y="720725"/>
            <a:ext cx="4799012" cy="3598863"/>
          </a:xfrm>
          <a:ln/>
        </p:spPr>
      </p:sp>
      <p:sp>
        <p:nvSpPr>
          <p:cNvPr id="199682"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xfrm>
            <a:off x="1258888" y="720725"/>
            <a:ext cx="4799012" cy="3598863"/>
          </a:xfrm>
          <a:ln/>
        </p:spPr>
      </p:sp>
      <p:sp>
        <p:nvSpPr>
          <p:cNvPr id="201730"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xfrm>
            <a:off x="1258888" y="720725"/>
            <a:ext cx="4799012" cy="3598863"/>
          </a:xfrm>
          <a:ln/>
        </p:spPr>
      </p:sp>
      <p:sp>
        <p:nvSpPr>
          <p:cNvPr id="203778"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xfrm>
            <a:off x="1258888" y="720725"/>
            <a:ext cx="4799012" cy="3598863"/>
          </a:xfrm>
          <a:ln/>
        </p:spPr>
      </p:sp>
      <p:sp>
        <p:nvSpPr>
          <p:cNvPr id="205826" name="Rectangle 3"/>
          <p:cNvSpPr>
            <a:spLocks noGrp="1" noChangeArrowheads="1"/>
          </p:cNvSpPr>
          <p:nvPr>
            <p:ph type="body" idx="1"/>
          </p:nvPr>
        </p:nvSpPr>
        <p:spPr>
          <a:xfrm>
            <a:off x="973138" y="4559300"/>
            <a:ext cx="53689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7" rIns="91915" bIns="45957"/>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ln/>
        </p:spPr>
      </p:sp>
      <p:sp>
        <p:nvSpPr>
          <p:cNvPr id="2119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ChangeArrowheads="1" noTextEdit="1"/>
          </p:cNvSpPr>
          <p:nvPr>
            <p:ph type="sldImg"/>
          </p:nvPr>
        </p:nvSpPr>
        <p:spPr>
          <a:ln/>
        </p:spPr>
      </p:sp>
      <p:sp>
        <p:nvSpPr>
          <p:cNvPr id="21606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16EE3B0-E4A3-4E2F-ABC5-5D12C8681B6C}" type="slidenum">
              <a:rPr lang="en-US" sz="1300"/>
              <a:pPr eaLnBrk="1" hangingPunct="1"/>
              <a:t>49</a:t>
            </a:fld>
            <a:endParaRPr lang="en-US" sz="13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Basically, U(d) represents an average best-fits (i.e., minimized SSEs or maximized likelihoods) one model can provide for data generated from the other model. </a:t>
            </a:r>
          </a:p>
          <a:p>
            <a:endParaRPr lang="en-US" smtClean="0"/>
          </a:p>
          <a:p>
            <a:r>
              <a:rPr lang="en-US" smtClean="0"/>
              <a:t>Note the integral sign over data (y) AND parameter (theta) space, the size of which could easily amount to 20 y x 10 theta = 200 dimensions!!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SIMPLE is an elegant, simple mathematical model that fits a wide range of data patterns with only a few assumptions.</a:t>
            </a:r>
          </a:p>
          <a:p>
            <a:r>
              <a:rPr lang="en-US" dirty="0"/>
              <a:t>	 It does so with minimal parameter variation. Bayes Factor and MDL can be applied to it.</a:t>
            </a:r>
          </a:p>
          <a:p>
            <a:endParaRPr lang="en-US" dirty="0"/>
          </a:p>
          <a:p>
            <a:r>
              <a:rPr lang="en-US" dirty="0"/>
              <a:t>Context Maintenance and Retrieval.</a:t>
            </a:r>
          </a:p>
          <a:p>
            <a:r>
              <a:rPr lang="en-US" dirty="0"/>
              <a:t>CMR is a simulation-based algorithmic model. It simulates the data pattern, estimating the quantitative trends in the data, but stopping short of fitting the data in the same way because no likelihood function can be computed from the model.</a:t>
            </a:r>
          </a:p>
          <a:p>
            <a:endParaRPr lang="en-US" dirty="0"/>
          </a:p>
          <a:p>
            <a:r>
              <a:rPr lang="en-US" dirty="0"/>
              <a:t>What would be useful are tools that are the equivalent of MDL and BIC, but for models like CMR, neural networks, and other types of models.</a:t>
            </a:r>
          </a:p>
          <a:p>
            <a:endParaRPr lang="en-US" dirty="0"/>
          </a:p>
          <a:p>
            <a:r>
              <a:rPr lang="en-US" dirty="0"/>
              <a:t>Point out that for SIMPLE, the lines are model fits to the data (points).</a:t>
            </a:r>
          </a:p>
          <a:p>
            <a:r>
              <a:rPr lang="en-US" dirty="0"/>
              <a:t>For CMR, the first slide is behavioral data, and the second is model performance.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16EE3B0-E4A3-4E2F-ABC5-5D12C8681B6C}" type="slidenum">
              <a:rPr lang="en-US" sz="1300"/>
              <a:pPr eaLnBrk="1" hangingPunct="1"/>
              <a:t>50</a:t>
            </a:fld>
            <a:endParaRPr lang="en-US" sz="13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Basically, U(d) represents an average best-fits (i.e., minimized SSEs or maximized likelihoods) one model can provide for data generated from the other model. </a:t>
            </a:r>
          </a:p>
          <a:p>
            <a:endParaRPr lang="en-US" smtClean="0"/>
          </a:p>
          <a:p>
            <a:r>
              <a:rPr lang="en-US" smtClean="0"/>
              <a:t>Note the integral sign over data (y) AND parameter (theta) space, the size of which could easily amount to 20 y x 10 theta = 200 dimensions!!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xfrm>
            <a:off x="1258888" y="720725"/>
            <a:ext cx="4800600" cy="3600450"/>
          </a:xfrm>
          <a:ln/>
        </p:spPr>
      </p:sp>
      <p:sp>
        <p:nvSpPr>
          <p:cNvPr id="218114"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16EE3B0-E4A3-4E2F-ABC5-5D12C8681B6C}" type="slidenum">
              <a:rPr lang="en-US" sz="1300"/>
              <a:pPr eaLnBrk="1" hangingPunct="1"/>
              <a:t>53</a:t>
            </a:fld>
            <a:endParaRPr lang="en-US" sz="13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r" eaLnBrk="1" hangingPunct="1"/>
            <a:fld id="{A187D10C-4489-4A43-A5EB-90E205405B22}" type="slidenum">
              <a:rPr lang="en-US" sz="1300"/>
              <a:pPr algn="r" eaLnBrk="1" hangingPunct="1"/>
              <a:t>54</a:t>
            </a:fld>
            <a:endParaRPr lang="en-US" sz="130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r" eaLnBrk="1" hangingPunct="1"/>
            <a:fld id="{DF916592-0832-4BBE-92DD-9B532B22320A}" type="slidenum">
              <a:rPr lang="en-US" sz="1300"/>
              <a:pPr algn="r" eaLnBrk="1" hangingPunct="1"/>
              <a:t>55</a:t>
            </a:fld>
            <a:endParaRPr lang="en-US" sz="130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258888" y="719138"/>
            <a:ext cx="4800600" cy="3600450"/>
          </a:xfrm>
          <a:ln/>
        </p:spPr>
      </p:sp>
      <p:sp>
        <p:nvSpPr>
          <p:cNvPr id="224258"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Obviously, there are other non-statistical selection criteria that are important in model evaluation which we did not consider in this paper. </a:t>
            </a:r>
          </a:p>
          <a:p>
            <a:pPr eaLnBrk="1" hangingPunct="1">
              <a:lnSpc>
                <a:spcPct val="90000"/>
              </a:lnSpc>
            </a:pPr>
            <a:endParaRPr lang="en-US" smtClean="0"/>
          </a:p>
          <a:p>
            <a:pPr eaLnBrk="1" hangingPunct="1">
              <a:lnSpc>
                <a:spcPct val="90000"/>
              </a:lnSpc>
            </a:pPr>
            <a:r>
              <a:rPr lang="en-US" smtClean="0"/>
              <a:t>Plausibility: The assumptions of the model are psychologically and biologically plausible.</a:t>
            </a:r>
          </a:p>
          <a:p>
            <a:pPr eaLnBrk="1" hangingPunct="1">
              <a:lnSpc>
                <a:spcPct val="90000"/>
              </a:lnSpc>
            </a:pPr>
            <a:r>
              <a:rPr lang="en-US" smtClean="0"/>
              <a:t>Interpretability: The components of the model, especially its parameters, are understandable and are linked to known processes.</a:t>
            </a:r>
          </a:p>
          <a:p>
            <a:pPr eaLnBrk="1" hangingPunct="1">
              <a:lnSpc>
                <a:spcPct val="90000"/>
              </a:lnSpc>
            </a:pPr>
            <a:r>
              <a:rPr lang="en-US" smtClean="0"/>
              <a:t>Explanatory adequacy: The theoretical account of the model makes sense of observed data as well as established findings.</a:t>
            </a:r>
          </a:p>
          <a:p>
            <a:pPr eaLnBrk="1" hangingPunct="1">
              <a:lnSpc>
                <a:spcPct val="90000"/>
              </a:lnSpc>
            </a:pPr>
            <a:endParaRPr lang="en-US" smtClean="0"/>
          </a:p>
          <a:p>
            <a:pPr eaLnBrk="1" hangingPunct="1">
              <a:lnSpc>
                <a:spcPct val="90000"/>
              </a:lnSpc>
            </a:pPr>
            <a:r>
              <a:rPr lang="en-US" smtClean="0"/>
              <a:t>We are currently working on incorporating some of these criteria into model selection.</a:t>
            </a:r>
          </a:p>
          <a:p>
            <a:pPr eaLnBrk="1" hangingPunct="1">
              <a:lnSpc>
                <a:spcPct val="90000"/>
              </a:lnSpc>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7572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a:ln/>
        </p:spPr>
      </p:sp>
      <p:sp>
        <p:nvSpPr>
          <p:cNvPr id="2314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258888" y="720725"/>
            <a:ext cx="4799012" cy="3598863"/>
          </a:xfrm>
          <a:ln/>
        </p:spPr>
      </p:sp>
      <p:sp>
        <p:nvSpPr>
          <p:cNvPr id="4710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D8104FB-FB22-4C86-8655-6BDEB1DC1BA9}" type="slidenum">
              <a:rPr lang="en-US" sz="1300"/>
              <a:pPr eaLnBrk="1" hangingPunct="1"/>
              <a:t>61</a:t>
            </a:fld>
            <a:endParaRPr lang="en-US" sz="130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experimentation is fundamental to the advancement of science.  Often in cognitive science experiments, one uses the data collected in an experiment to fit some statistical model of the processes under investigation.</a:t>
            </a:r>
          </a:p>
          <a:p>
            <a:endParaRPr lang="en-US" dirty="0"/>
          </a:p>
        </p:txBody>
      </p:sp>
    </p:spTree>
    <p:extLst>
      <p:ext uri="{BB962C8B-B14F-4D97-AF65-F5344CB8AC3E}">
        <p14:creationId xmlns:p14="http://schemas.microsoft.com/office/powerpoint/2010/main" val="3007492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3642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8532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65074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87400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2451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42316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AFA66B0-7258-4FC5-863C-DEDDB2D922DF}" type="slidenum">
              <a:rPr lang="en-US" sz="1300">
                <a:latin typeface="Arial" pitchFamily="34" charset="0"/>
              </a:rPr>
              <a:pPr eaLnBrk="1" hangingPunct="1"/>
              <a:t>69</a:t>
            </a:fld>
            <a:endParaRPr lang="en-US" sz="1300">
              <a:latin typeface="Arial" pitchFamily="34" charset="0"/>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 example, in medicine, if you were doing an experiment to ascertain the dose-response curve for a new drug, then you would probably want to have several treatment groups and test a different dosage on each group.  But how many groups and which doses to test?  That</a:t>
            </a:r>
            <a:r>
              <a:rPr lang="ja-JP" altLang="en-US" smtClean="0"/>
              <a:t>’</a:t>
            </a:r>
            <a:r>
              <a:rPr lang="en-US" altLang="ja-JP" smtClean="0"/>
              <a:t>s an example of such a design choice.</a:t>
            </a: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0251169-8BCB-4380-BD5A-70BC17A633C6}" type="slidenum">
              <a:rPr lang="en-US" sz="1300">
                <a:latin typeface="Arial" pitchFamily="34" charset="0"/>
              </a:rPr>
              <a:pPr eaLnBrk="1" hangingPunct="1"/>
              <a:t>70</a:t>
            </a:fld>
            <a:endParaRPr lang="en-US" sz="1300">
              <a:latin typeface="Arial" pitchFamily="34" charset="0"/>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Unfortunately, these things cost time, money, and participants, which are not unlimited resources for most of 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255713" y="720725"/>
            <a:ext cx="4800600" cy="3600450"/>
          </a:xfrm>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3208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FA94933-CBAC-4320-B27C-329172C828E2}" type="slidenum">
              <a:rPr lang="en-US" sz="1300">
                <a:latin typeface="Arial" pitchFamily="34" charset="0"/>
              </a:rPr>
              <a:pPr eaLnBrk="1" hangingPunct="1"/>
              <a:t>72</a:t>
            </a:fld>
            <a:endParaRPr lang="en-US" sz="1300">
              <a:latin typeface="Arial" pitchFamily="34" charset="0"/>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A654722E-4A5F-45D4-86D7-AE95291335DC}" type="slidenum">
              <a:rPr lang="en-US" sz="1300">
                <a:latin typeface="Arial" pitchFamily="34" charset="0"/>
              </a:rPr>
              <a:pPr eaLnBrk="1" hangingPunct="1"/>
              <a:t>73</a:t>
            </a:fld>
            <a:endParaRPr lang="en-US" sz="1300">
              <a:latin typeface="Arial" pitchFamily="34" charset="0"/>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ChangeArrowheads="1" noTextEdit="1"/>
          </p:cNvSpPr>
          <p:nvPr>
            <p:ph type="sldImg"/>
          </p:nvPr>
        </p:nvSpPr>
        <p:spPr>
          <a:ln/>
        </p:spPr>
      </p:sp>
      <p:sp>
        <p:nvSpPr>
          <p:cNvPr id="2519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in a memory retention experiment, whether words, non-sense syllabi, or pictures should be used for stimuli, and also, whether one should use a free recall task or cued-recall task.</a:t>
            </a:r>
          </a:p>
          <a:p>
            <a:endParaRPr lang="en-US" dirty="0"/>
          </a:p>
          <a:p>
            <a:r>
              <a:rPr lang="en-US" dirty="0"/>
              <a:t>For example, in designing an experiment that investigates retention, the experimenter must choose the number and values of time intervals between study and test sessions.</a:t>
            </a:r>
          </a:p>
          <a:p>
            <a:endParaRPr lang="en-US" dirty="0"/>
          </a:p>
        </p:txBody>
      </p:sp>
    </p:spTree>
    <p:extLst>
      <p:ext uri="{BB962C8B-B14F-4D97-AF65-F5344CB8AC3E}">
        <p14:creationId xmlns:p14="http://schemas.microsoft.com/office/powerpoint/2010/main" val="30861750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49125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5600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59209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62518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373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05542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a:ln/>
        </p:spPr>
      </p:sp>
      <p:sp>
        <p:nvSpPr>
          <p:cNvPr id="261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89987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85377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698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1128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77509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08093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44846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380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88634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55187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55536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37729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8929E284-A222-44C7-A6CE-653DA417E615}" type="slidenum">
              <a:rPr lang="en-US" sz="1300">
                <a:latin typeface="Arial" pitchFamily="34" charset="0"/>
              </a:rPr>
              <a:pPr eaLnBrk="1" hangingPunct="1"/>
              <a:t>95</a:t>
            </a:fld>
            <a:endParaRPr lang="en-US" sz="1300">
              <a:latin typeface="Arial" pitchFamily="34" charset="0"/>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E04FDFF-D4A1-485D-8CE9-1C69F4D17A13}" type="slidenum">
              <a:rPr lang="en-US" sz="1300">
                <a:latin typeface="Arial" pitchFamily="34" charset="0"/>
              </a:rPr>
              <a:pPr eaLnBrk="1" hangingPunct="1"/>
              <a:t>96</a:t>
            </a:fld>
            <a:endParaRPr lang="en-US" sz="1300">
              <a:latin typeface="Arial" pitchFamily="34" charset="0"/>
            </a:endParaRP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Unicode MS" pitchFamily="34" charset="-128"/>
                <a:ea typeface="MS PGothic" pitchFamily="34" charset="-128"/>
              </a:defRPr>
            </a:lvl1pPr>
            <a:lvl2pPr marL="742950" indent="-285750" defTabSz="965200" eaLnBrk="0" hangingPunct="0">
              <a:defRPr sz="2400">
                <a:solidFill>
                  <a:schemeClr val="tx1"/>
                </a:solidFill>
                <a:latin typeface="Arial Unicode MS" pitchFamily="34" charset="-128"/>
                <a:ea typeface="MS PGothic" pitchFamily="34" charset="-128"/>
              </a:defRPr>
            </a:lvl2pPr>
            <a:lvl3pPr marL="1143000" indent="-228600" defTabSz="965200" eaLnBrk="0" hangingPunct="0">
              <a:defRPr sz="2400">
                <a:solidFill>
                  <a:schemeClr val="tx1"/>
                </a:solidFill>
                <a:latin typeface="Arial Unicode MS" pitchFamily="34" charset="-128"/>
                <a:ea typeface="MS PGothic" pitchFamily="34" charset="-128"/>
              </a:defRPr>
            </a:lvl3pPr>
            <a:lvl4pPr marL="1600200" indent="-228600" defTabSz="965200" eaLnBrk="0" hangingPunct="0">
              <a:defRPr sz="2400">
                <a:solidFill>
                  <a:schemeClr val="tx1"/>
                </a:solidFill>
                <a:latin typeface="Arial Unicode MS" pitchFamily="34" charset="-128"/>
                <a:ea typeface="MS PGothic" pitchFamily="34" charset="-128"/>
              </a:defRPr>
            </a:lvl4pPr>
            <a:lvl5pPr marL="2057400" indent="-228600" defTabSz="965200" eaLnBrk="0" hangingPunct="0">
              <a:defRPr sz="2400">
                <a:solidFill>
                  <a:schemeClr val="tx1"/>
                </a:solidFill>
                <a:latin typeface="Arial Unicode MS" pitchFamily="34" charset="-128"/>
                <a:ea typeface="MS PGothic" pitchFamily="34" charset="-128"/>
              </a:defRPr>
            </a:lvl5pPr>
            <a:lvl6pPr marL="25146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52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8FE1DE9-F364-46EF-8883-814D8BCCF19B}" type="slidenum">
              <a:rPr lang="en-US" sz="1300">
                <a:latin typeface="Arial" pitchFamily="34" charset="0"/>
              </a:rPr>
              <a:pPr eaLnBrk="1" hangingPunct="1"/>
              <a:t>97</a:t>
            </a:fld>
            <a:endParaRPr lang="en-US" sz="1300">
              <a:latin typeface="Arial" pitchFamily="34" charset="0"/>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44240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eaLnBrk="0" hangingPunct="0">
              <a:defRPr sz="2400">
                <a:solidFill>
                  <a:schemeClr val="tx1"/>
                </a:solidFill>
                <a:latin typeface="Arial Unicode MS" pitchFamily="34" charset="-128"/>
                <a:ea typeface="MS PGothic" pitchFamily="34" charset="-128"/>
              </a:defRPr>
            </a:lvl1pPr>
            <a:lvl2pPr marL="742950" indent="-285750" defTabSz="966788" eaLnBrk="0" hangingPunct="0">
              <a:defRPr sz="2400">
                <a:solidFill>
                  <a:schemeClr val="tx1"/>
                </a:solidFill>
                <a:latin typeface="Arial Unicode MS" pitchFamily="34" charset="-128"/>
                <a:ea typeface="MS PGothic" pitchFamily="34" charset="-128"/>
              </a:defRPr>
            </a:lvl2pPr>
            <a:lvl3pPr marL="1143000" indent="-228600" defTabSz="966788" eaLnBrk="0" hangingPunct="0">
              <a:defRPr sz="2400">
                <a:solidFill>
                  <a:schemeClr val="tx1"/>
                </a:solidFill>
                <a:latin typeface="Arial Unicode MS" pitchFamily="34" charset="-128"/>
                <a:ea typeface="MS PGothic" pitchFamily="34" charset="-128"/>
              </a:defRPr>
            </a:lvl3pPr>
            <a:lvl4pPr marL="1600200" indent="-228600" defTabSz="966788" eaLnBrk="0" hangingPunct="0">
              <a:defRPr sz="2400">
                <a:solidFill>
                  <a:schemeClr val="tx1"/>
                </a:solidFill>
                <a:latin typeface="Arial Unicode MS" pitchFamily="34" charset="-128"/>
                <a:ea typeface="MS PGothic" pitchFamily="34" charset="-128"/>
              </a:defRPr>
            </a:lvl4pPr>
            <a:lvl5pPr marL="2057400" indent="-228600" defTabSz="966788" eaLnBrk="0" hangingPunct="0">
              <a:defRPr sz="2400">
                <a:solidFill>
                  <a:schemeClr val="tx1"/>
                </a:solidFill>
                <a:latin typeface="Arial Unicode MS" pitchFamily="34" charset="-128"/>
                <a:ea typeface="MS PGothic" pitchFamily="34" charset="-128"/>
              </a:defRPr>
            </a:lvl5pPr>
            <a:lvl6pPr marL="25146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defTabSz="966788"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r" eaLnBrk="1" hangingPunct="1"/>
            <a:fld id="{59A0DA06-0931-4A1C-A9FD-343621B79619}" type="slidenum">
              <a:rPr lang="en-US" sz="1300"/>
              <a:pPr algn="r" eaLnBrk="1" hangingPunct="1"/>
              <a:t>100</a:t>
            </a:fld>
            <a:endParaRPr lang="en-US" sz="1300"/>
          </a:p>
        </p:txBody>
      </p:sp>
      <p:sp>
        <p:nvSpPr>
          <p:cNvPr id="283650" name="Rectangle 2"/>
          <p:cNvSpPr>
            <a:spLocks noGrp="1" noRot="1" noChangeAspect="1" noChangeArrowheads="1" noTextEdit="1"/>
          </p:cNvSpPr>
          <p:nvPr>
            <p:ph type="sldImg"/>
          </p:nvPr>
        </p:nvSpPr>
        <p:spPr>
          <a:xfrm>
            <a:off x="1258888" y="719138"/>
            <a:ext cx="4800600" cy="3600450"/>
          </a:xfrm>
          <a:ln/>
        </p:spPr>
      </p:sp>
      <p:sp>
        <p:nvSpPr>
          <p:cNvPr id="283651" name="Rectangle 3"/>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mtClean="0"/>
          </a:p>
          <a:p>
            <a:pPr>
              <a:lnSpc>
                <a:spcPct val="90000"/>
              </a:lnSpc>
            </a:pPr>
            <a:r>
              <a:rPr lang="en-US" smtClean="0"/>
              <a:t>Optimal designs are not necessarily discriminating: ADO works within the design space you provide.  ADO will find the best design within this space, but it could be a lousy design. For example, the range of retention intervals between 15 and 25 in the example presented earlier would be disappointing. ADO would find an optimal design, but it would likely not be discriminating.</a:t>
            </a:r>
          </a:p>
          <a:p>
            <a:pPr>
              <a:lnSpc>
                <a:spcPct val="90000"/>
              </a:lnSpc>
            </a:pPr>
            <a:endParaRPr lang="en-US" smtClean="0"/>
          </a:p>
          <a:p>
            <a:pPr>
              <a:lnSpc>
                <a:spcPct val="90000"/>
              </a:lnSpc>
            </a:pPr>
            <a:r>
              <a:rPr lang="en-US" smtClean="0"/>
              <a:t>For a variable to be optimized, it must be able to contribute to the likelihood function. That is, it must be transformable into a probability distribution function. This is not possible with most nominal variables (e.g., low or high frequency words,  expert or novice classification of individuals, fast vs. slow presentation rate, presented in and out of context. Audio alone vs. audio plus video). </a:t>
            </a:r>
          </a:p>
          <a:p>
            <a:pPr>
              <a:lnSpc>
                <a:spcPct val="90000"/>
              </a:lnSpc>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7F7EC1BF-282A-41FC-849A-C1010D6AC27B}" type="slidenum">
              <a:rPr lang="en-US"/>
              <a:pPr/>
              <a:t>‹#›</a:t>
            </a:fld>
            <a:endParaRPr lang="en-US"/>
          </a:p>
        </p:txBody>
      </p:sp>
    </p:spTree>
    <p:extLst>
      <p:ext uri="{BB962C8B-B14F-4D97-AF65-F5344CB8AC3E}">
        <p14:creationId xmlns:p14="http://schemas.microsoft.com/office/powerpoint/2010/main" val="245987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C0BFD142-1591-474F-820C-18FEC5E6C5D7}" type="slidenum">
              <a:rPr lang="en-US"/>
              <a:pPr/>
              <a:t>‹#›</a:t>
            </a:fld>
            <a:endParaRPr lang="en-US"/>
          </a:p>
        </p:txBody>
      </p:sp>
    </p:spTree>
    <p:extLst>
      <p:ext uri="{BB962C8B-B14F-4D97-AF65-F5344CB8AC3E}">
        <p14:creationId xmlns:p14="http://schemas.microsoft.com/office/powerpoint/2010/main" val="208443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CF8A0C14-DF35-42EB-AF12-6556848432C8}" type="slidenum">
              <a:rPr lang="en-US"/>
              <a:pPr/>
              <a:t>‹#›</a:t>
            </a:fld>
            <a:endParaRPr lang="en-US"/>
          </a:p>
        </p:txBody>
      </p:sp>
    </p:spTree>
    <p:extLst>
      <p:ext uri="{BB962C8B-B14F-4D97-AF65-F5344CB8AC3E}">
        <p14:creationId xmlns:p14="http://schemas.microsoft.com/office/powerpoint/2010/main" val="37249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AC6290C1-546A-456C-ADE3-8C4D5B3379D1}" type="slidenum">
              <a:rPr lang="en-US"/>
              <a:pPr/>
              <a:t>‹#›</a:t>
            </a:fld>
            <a:endParaRPr lang="en-US"/>
          </a:p>
        </p:txBody>
      </p:sp>
    </p:spTree>
    <p:extLst>
      <p:ext uri="{BB962C8B-B14F-4D97-AF65-F5344CB8AC3E}">
        <p14:creationId xmlns:p14="http://schemas.microsoft.com/office/powerpoint/2010/main" val="121464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8" name="Rectangle 6"/>
          <p:cNvSpPr>
            <a:spLocks noGrp="1" noChangeArrowheads="1"/>
          </p:cNvSpPr>
          <p:nvPr>
            <p:ph type="sldNum" sz="quarter" idx="12"/>
          </p:nvPr>
        </p:nvSpPr>
        <p:spPr>
          <a:ln/>
        </p:spPr>
        <p:txBody>
          <a:bodyPr/>
          <a:lstStyle>
            <a:lvl1pPr>
              <a:defRPr/>
            </a:lvl1pPr>
          </a:lstStyle>
          <a:p>
            <a:fld id="{57E74DA9-CD1D-458F-8F26-3791E1094EB8}" type="slidenum">
              <a:rPr lang="en-US"/>
              <a:pPr/>
              <a:t>‹#›</a:t>
            </a:fld>
            <a:endParaRPr lang="en-US"/>
          </a:p>
        </p:txBody>
      </p:sp>
    </p:spTree>
    <p:extLst>
      <p:ext uri="{BB962C8B-B14F-4D97-AF65-F5344CB8AC3E}">
        <p14:creationId xmlns:p14="http://schemas.microsoft.com/office/powerpoint/2010/main" val="175344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99D4CC46-CBEA-4989-AD8A-E4BCB0F17A14}" type="slidenum">
              <a:rPr lang="en-US"/>
              <a:pPr/>
              <a:t>‹#›</a:t>
            </a:fld>
            <a:endParaRPr lang="en-US"/>
          </a:p>
        </p:txBody>
      </p:sp>
    </p:spTree>
    <p:extLst>
      <p:ext uri="{BB962C8B-B14F-4D97-AF65-F5344CB8AC3E}">
        <p14:creationId xmlns:p14="http://schemas.microsoft.com/office/powerpoint/2010/main" val="118714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8" name="Rectangle 6"/>
          <p:cNvSpPr>
            <a:spLocks noGrp="1" noChangeArrowheads="1"/>
          </p:cNvSpPr>
          <p:nvPr>
            <p:ph type="sldNum" sz="quarter" idx="12"/>
          </p:nvPr>
        </p:nvSpPr>
        <p:spPr>
          <a:ln/>
        </p:spPr>
        <p:txBody>
          <a:bodyPr/>
          <a:lstStyle>
            <a:lvl1pPr>
              <a:defRPr/>
            </a:lvl1pPr>
          </a:lstStyle>
          <a:p>
            <a:fld id="{463886F3-7D84-48CA-AC29-2B45ADCFD551}" type="slidenum">
              <a:rPr lang="en-US"/>
              <a:pPr/>
              <a:t>‹#›</a:t>
            </a:fld>
            <a:endParaRPr lang="en-US"/>
          </a:p>
        </p:txBody>
      </p:sp>
    </p:spTree>
    <p:extLst>
      <p:ext uri="{BB962C8B-B14F-4D97-AF65-F5344CB8AC3E}">
        <p14:creationId xmlns:p14="http://schemas.microsoft.com/office/powerpoint/2010/main" val="359249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D1A533F7-44C8-4C80-BCED-E86DEB91F218}" type="slidenum">
              <a:rPr lang="en-US"/>
              <a:pPr/>
              <a:t>‹#›</a:t>
            </a:fld>
            <a:endParaRPr lang="en-US"/>
          </a:p>
        </p:txBody>
      </p:sp>
    </p:spTree>
    <p:extLst>
      <p:ext uri="{BB962C8B-B14F-4D97-AF65-F5344CB8AC3E}">
        <p14:creationId xmlns:p14="http://schemas.microsoft.com/office/powerpoint/2010/main" val="61818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772DBBC3-EA98-46BA-BDAD-4EC44578F87B}" type="slidenum">
              <a:rPr lang="en-US"/>
              <a:pPr/>
              <a:t>‹#›</a:t>
            </a:fld>
            <a:endParaRPr lang="en-US"/>
          </a:p>
        </p:txBody>
      </p:sp>
    </p:spTree>
    <p:extLst>
      <p:ext uri="{BB962C8B-B14F-4D97-AF65-F5344CB8AC3E}">
        <p14:creationId xmlns:p14="http://schemas.microsoft.com/office/powerpoint/2010/main" val="78765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1546A2F8-7B84-44CC-A99C-C92B8A8575A6}" type="slidenum">
              <a:rPr lang="en-US"/>
              <a:pPr/>
              <a:t>‹#›</a:t>
            </a:fld>
            <a:endParaRPr lang="en-US"/>
          </a:p>
        </p:txBody>
      </p:sp>
    </p:spTree>
    <p:extLst>
      <p:ext uri="{BB962C8B-B14F-4D97-AF65-F5344CB8AC3E}">
        <p14:creationId xmlns:p14="http://schemas.microsoft.com/office/powerpoint/2010/main" val="2142649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708F2E8D-C1F2-4632-85C5-892340C4A18C}" type="slidenum">
              <a:rPr lang="en-US"/>
              <a:pPr/>
              <a:t>‹#›</a:t>
            </a:fld>
            <a:endParaRPr lang="en-US"/>
          </a:p>
        </p:txBody>
      </p:sp>
    </p:spTree>
    <p:extLst>
      <p:ext uri="{BB962C8B-B14F-4D97-AF65-F5344CB8AC3E}">
        <p14:creationId xmlns:p14="http://schemas.microsoft.com/office/powerpoint/2010/main" val="370023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8B1B7D6E-1891-45CB-9F1D-182167132D01}" type="slidenum">
              <a:rPr lang="en-US"/>
              <a:pPr/>
              <a:t>‹#›</a:t>
            </a:fld>
            <a:endParaRPr lang="en-US"/>
          </a:p>
        </p:txBody>
      </p:sp>
    </p:spTree>
    <p:extLst>
      <p:ext uri="{BB962C8B-B14F-4D97-AF65-F5344CB8AC3E}">
        <p14:creationId xmlns:p14="http://schemas.microsoft.com/office/powerpoint/2010/main" val="3501900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9" name="Rectangle 6"/>
          <p:cNvSpPr>
            <a:spLocks noGrp="1" noChangeArrowheads="1"/>
          </p:cNvSpPr>
          <p:nvPr>
            <p:ph type="sldNum" sz="quarter" idx="12"/>
          </p:nvPr>
        </p:nvSpPr>
        <p:spPr>
          <a:ln/>
        </p:spPr>
        <p:txBody>
          <a:bodyPr/>
          <a:lstStyle>
            <a:lvl1pPr>
              <a:defRPr/>
            </a:lvl1pPr>
          </a:lstStyle>
          <a:p>
            <a:fld id="{1523B5D2-89BC-4BB3-A6CE-81EFC1B89502}" type="slidenum">
              <a:rPr lang="en-US"/>
              <a:pPr/>
              <a:t>‹#›</a:t>
            </a:fld>
            <a:endParaRPr lang="en-US"/>
          </a:p>
        </p:txBody>
      </p:sp>
    </p:spTree>
    <p:extLst>
      <p:ext uri="{BB962C8B-B14F-4D97-AF65-F5344CB8AC3E}">
        <p14:creationId xmlns:p14="http://schemas.microsoft.com/office/powerpoint/2010/main" val="136309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5" name="Rectangle 6"/>
          <p:cNvSpPr>
            <a:spLocks noGrp="1" noChangeArrowheads="1"/>
          </p:cNvSpPr>
          <p:nvPr>
            <p:ph type="sldNum" sz="quarter" idx="12"/>
          </p:nvPr>
        </p:nvSpPr>
        <p:spPr>
          <a:ln/>
        </p:spPr>
        <p:txBody>
          <a:bodyPr/>
          <a:lstStyle>
            <a:lvl1pPr>
              <a:defRPr/>
            </a:lvl1pPr>
          </a:lstStyle>
          <a:p>
            <a:fld id="{97BA054D-F39F-44A1-9E6E-E3B378BC429A}" type="slidenum">
              <a:rPr lang="en-US"/>
              <a:pPr/>
              <a:t>‹#›</a:t>
            </a:fld>
            <a:endParaRPr lang="en-US"/>
          </a:p>
        </p:txBody>
      </p:sp>
    </p:spTree>
    <p:extLst>
      <p:ext uri="{BB962C8B-B14F-4D97-AF65-F5344CB8AC3E}">
        <p14:creationId xmlns:p14="http://schemas.microsoft.com/office/powerpoint/2010/main" val="310401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4" name="Rectangle 6"/>
          <p:cNvSpPr>
            <a:spLocks noGrp="1" noChangeArrowheads="1"/>
          </p:cNvSpPr>
          <p:nvPr>
            <p:ph type="sldNum" sz="quarter" idx="12"/>
          </p:nvPr>
        </p:nvSpPr>
        <p:spPr>
          <a:ln/>
        </p:spPr>
        <p:txBody>
          <a:bodyPr/>
          <a:lstStyle>
            <a:lvl1pPr>
              <a:defRPr/>
            </a:lvl1pPr>
          </a:lstStyle>
          <a:p>
            <a:fld id="{09D590C4-FF8E-4EAE-A9E0-AD61259FA545}" type="slidenum">
              <a:rPr lang="en-US"/>
              <a:pPr/>
              <a:t>‹#›</a:t>
            </a:fld>
            <a:endParaRPr lang="en-US"/>
          </a:p>
        </p:txBody>
      </p:sp>
    </p:spTree>
    <p:extLst>
      <p:ext uri="{BB962C8B-B14F-4D97-AF65-F5344CB8AC3E}">
        <p14:creationId xmlns:p14="http://schemas.microsoft.com/office/powerpoint/2010/main" val="921429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AF5D0DC6-123F-4A7B-A508-5DDA37D0EAAE}" type="slidenum">
              <a:rPr lang="en-US"/>
              <a:pPr/>
              <a:t>‹#›</a:t>
            </a:fld>
            <a:endParaRPr lang="en-US"/>
          </a:p>
        </p:txBody>
      </p:sp>
    </p:spTree>
    <p:extLst>
      <p:ext uri="{BB962C8B-B14F-4D97-AF65-F5344CB8AC3E}">
        <p14:creationId xmlns:p14="http://schemas.microsoft.com/office/powerpoint/2010/main" val="153945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033FDF87-E7A2-4BB0-B74C-3B1B2230AF79}" type="slidenum">
              <a:rPr lang="en-US"/>
              <a:pPr/>
              <a:t>‹#›</a:t>
            </a:fld>
            <a:endParaRPr lang="en-US"/>
          </a:p>
        </p:txBody>
      </p:sp>
    </p:spTree>
    <p:extLst>
      <p:ext uri="{BB962C8B-B14F-4D97-AF65-F5344CB8AC3E}">
        <p14:creationId xmlns:p14="http://schemas.microsoft.com/office/powerpoint/2010/main" val="1717659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3EAC22D9-DFDA-4A36-B3EB-962361F7C214}" type="slidenum">
              <a:rPr lang="en-US"/>
              <a:pPr/>
              <a:t>‹#›</a:t>
            </a:fld>
            <a:endParaRPr lang="en-US"/>
          </a:p>
        </p:txBody>
      </p:sp>
    </p:spTree>
    <p:extLst>
      <p:ext uri="{BB962C8B-B14F-4D97-AF65-F5344CB8AC3E}">
        <p14:creationId xmlns:p14="http://schemas.microsoft.com/office/powerpoint/2010/main" val="2949793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2C86CDE8-EF15-47C4-9BA1-AE0929C90C49}" type="slidenum">
              <a:rPr lang="en-US"/>
              <a:pPr/>
              <a:t>‹#›</a:t>
            </a:fld>
            <a:endParaRPr lang="en-US"/>
          </a:p>
        </p:txBody>
      </p:sp>
    </p:spTree>
    <p:extLst>
      <p:ext uri="{BB962C8B-B14F-4D97-AF65-F5344CB8AC3E}">
        <p14:creationId xmlns:p14="http://schemas.microsoft.com/office/powerpoint/2010/main" val="13981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6" name="Rectangle 6"/>
          <p:cNvSpPr>
            <a:spLocks noGrp="1" noChangeArrowheads="1"/>
          </p:cNvSpPr>
          <p:nvPr>
            <p:ph type="sldNum" sz="quarter" idx="12"/>
          </p:nvPr>
        </p:nvSpPr>
        <p:spPr>
          <a:ln/>
        </p:spPr>
        <p:txBody>
          <a:bodyPr/>
          <a:lstStyle>
            <a:lvl1pPr>
              <a:defRPr/>
            </a:lvl1pPr>
          </a:lstStyle>
          <a:p>
            <a:fld id="{1CA93A83-7623-4D32-A2BA-2E5F3BC0F529}" type="slidenum">
              <a:rPr lang="en-US"/>
              <a:pPr/>
              <a:t>‹#›</a:t>
            </a:fld>
            <a:endParaRPr lang="en-US"/>
          </a:p>
        </p:txBody>
      </p:sp>
    </p:spTree>
    <p:extLst>
      <p:ext uri="{BB962C8B-B14F-4D97-AF65-F5344CB8AC3E}">
        <p14:creationId xmlns:p14="http://schemas.microsoft.com/office/powerpoint/2010/main" val="224611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C4F8B05D-CDFC-4A60-BCDB-129E3BDFC8EF}" type="slidenum">
              <a:rPr lang="en-US"/>
              <a:pPr/>
              <a:t>‹#›</a:t>
            </a:fld>
            <a:endParaRPr lang="en-US"/>
          </a:p>
        </p:txBody>
      </p:sp>
    </p:spTree>
    <p:extLst>
      <p:ext uri="{BB962C8B-B14F-4D97-AF65-F5344CB8AC3E}">
        <p14:creationId xmlns:p14="http://schemas.microsoft.com/office/powerpoint/2010/main" val="397172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9" name="Rectangle 6"/>
          <p:cNvSpPr>
            <a:spLocks noGrp="1" noChangeArrowheads="1"/>
          </p:cNvSpPr>
          <p:nvPr>
            <p:ph type="sldNum" sz="quarter" idx="12"/>
          </p:nvPr>
        </p:nvSpPr>
        <p:spPr>
          <a:ln/>
        </p:spPr>
        <p:txBody>
          <a:bodyPr/>
          <a:lstStyle>
            <a:lvl1pPr>
              <a:defRPr/>
            </a:lvl1pPr>
          </a:lstStyle>
          <a:p>
            <a:fld id="{3FA4EEFE-5E21-44E6-B733-47ED2F804C93}" type="slidenum">
              <a:rPr lang="en-US"/>
              <a:pPr/>
              <a:t>‹#›</a:t>
            </a:fld>
            <a:endParaRPr lang="en-US"/>
          </a:p>
        </p:txBody>
      </p:sp>
    </p:spTree>
    <p:extLst>
      <p:ext uri="{BB962C8B-B14F-4D97-AF65-F5344CB8AC3E}">
        <p14:creationId xmlns:p14="http://schemas.microsoft.com/office/powerpoint/2010/main" val="90043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5" name="Rectangle 6"/>
          <p:cNvSpPr>
            <a:spLocks noGrp="1" noChangeArrowheads="1"/>
          </p:cNvSpPr>
          <p:nvPr>
            <p:ph type="sldNum" sz="quarter" idx="12"/>
          </p:nvPr>
        </p:nvSpPr>
        <p:spPr>
          <a:ln/>
        </p:spPr>
        <p:txBody>
          <a:bodyPr/>
          <a:lstStyle>
            <a:lvl1pPr>
              <a:defRPr/>
            </a:lvl1pPr>
          </a:lstStyle>
          <a:p>
            <a:fld id="{00D9082F-B130-4294-BFD6-7C3F25292171}" type="slidenum">
              <a:rPr lang="en-US"/>
              <a:pPr/>
              <a:t>‹#›</a:t>
            </a:fld>
            <a:endParaRPr lang="en-US"/>
          </a:p>
        </p:txBody>
      </p:sp>
    </p:spTree>
    <p:extLst>
      <p:ext uri="{BB962C8B-B14F-4D97-AF65-F5344CB8AC3E}">
        <p14:creationId xmlns:p14="http://schemas.microsoft.com/office/powerpoint/2010/main" val="178649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4" name="Rectangle 6"/>
          <p:cNvSpPr>
            <a:spLocks noGrp="1" noChangeArrowheads="1"/>
          </p:cNvSpPr>
          <p:nvPr>
            <p:ph type="sldNum" sz="quarter" idx="12"/>
          </p:nvPr>
        </p:nvSpPr>
        <p:spPr>
          <a:ln/>
        </p:spPr>
        <p:txBody>
          <a:bodyPr/>
          <a:lstStyle>
            <a:lvl1pPr>
              <a:defRPr/>
            </a:lvl1pPr>
          </a:lstStyle>
          <a:p>
            <a:fld id="{D84A8769-4B96-40C1-A6DB-C5CA9065D02F}" type="slidenum">
              <a:rPr lang="en-US"/>
              <a:pPr/>
              <a:t>‹#›</a:t>
            </a:fld>
            <a:endParaRPr lang="en-US"/>
          </a:p>
        </p:txBody>
      </p:sp>
    </p:spTree>
    <p:extLst>
      <p:ext uri="{BB962C8B-B14F-4D97-AF65-F5344CB8AC3E}">
        <p14:creationId xmlns:p14="http://schemas.microsoft.com/office/powerpoint/2010/main" val="6044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5A8073DA-03CE-4E59-A004-6AB870D5B364}" type="slidenum">
              <a:rPr lang="en-US"/>
              <a:pPr/>
              <a:t>‹#›</a:t>
            </a:fld>
            <a:endParaRPr lang="en-US"/>
          </a:p>
        </p:txBody>
      </p:sp>
    </p:spTree>
    <p:extLst>
      <p:ext uri="{BB962C8B-B14F-4D97-AF65-F5344CB8AC3E}">
        <p14:creationId xmlns:p14="http://schemas.microsoft.com/office/powerpoint/2010/main" val="5786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Cognitive Science (July 2011)</a:t>
            </a:r>
          </a:p>
        </p:txBody>
      </p:sp>
      <p:sp>
        <p:nvSpPr>
          <p:cNvPr id="7" name="Rectangle 6"/>
          <p:cNvSpPr>
            <a:spLocks noGrp="1" noChangeArrowheads="1"/>
          </p:cNvSpPr>
          <p:nvPr>
            <p:ph type="sldNum" sz="quarter" idx="12"/>
          </p:nvPr>
        </p:nvSpPr>
        <p:spPr>
          <a:ln/>
        </p:spPr>
        <p:txBody>
          <a:bodyPr/>
          <a:lstStyle>
            <a:lvl1pPr>
              <a:defRPr/>
            </a:lvl1pPr>
          </a:lstStyle>
          <a:p>
            <a:fld id="{1345773B-5D73-4CE8-ADD5-C723E48470B8}" type="slidenum">
              <a:rPr lang="en-US"/>
              <a:pPr/>
              <a:t>‹#›</a:t>
            </a:fld>
            <a:endParaRPr lang="en-US"/>
          </a:p>
        </p:txBody>
      </p:sp>
    </p:spTree>
    <p:extLst>
      <p:ext uri="{BB962C8B-B14F-4D97-AF65-F5344CB8AC3E}">
        <p14:creationId xmlns:p14="http://schemas.microsoft.com/office/powerpoint/2010/main" val="1581767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Unicode MS" pitchFamily="34" charset="-128"/>
                <a:ea typeface="+mn-ea"/>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Unicode MS" pitchFamily="34" charset="-128"/>
                <a:ea typeface="+mn-ea"/>
                <a:cs typeface="Arial" pitchFamily="34" charset="0"/>
              </a:defRPr>
            </a:lvl1pPr>
          </a:lstStyle>
          <a:p>
            <a:pPr>
              <a:defRPr/>
            </a:pPr>
            <a:r>
              <a:rPr lang="en-US"/>
              <a:t>Cognitive Science (July 2011)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E96569-C43D-4B50-B706-540C336034A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ftr="0" dt="0"/>
  <p:txStyles>
    <p:titleStyle>
      <a:lvl1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Unicode MS" pitchFamily="34" charset="-128"/>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Unicode MS" pitchFamily="34" charset="-128"/>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Unicode MS" pitchFamily="34" charset="-128"/>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Unicode MS" pitchFamily="34" charset="-128"/>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Unicode MS" pitchFamily="34" charset="-128"/>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Unicode MS" pitchFamily="34" charset="-128"/>
                <a:ea typeface="+mn-ea"/>
                <a:cs typeface="Arial" pitchFamily="34" charset="0"/>
              </a:defRPr>
            </a:lvl1pPr>
          </a:lstStyle>
          <a:p>
            <a:pPr>
              <a:defRPr/>
            </a:pPr>
            <a:endParaRPr lang="en-US"/>
          </a:p>
        </p:txBody>
      </p:sp>
      <p:sp>
        <p:nvSpPr>
          <p:cNvPr id="168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Unicode MS" pitchFamily="34" charset="-128"/>
                <a:ea typeface="+mn-ea"/>
                <a:cs typeface="Arial" pitchFamily="34" charset="0"/>
              </a:defRPr>
            </a:lvl1pPr>
          </a:lstStyle>
          <a:p>
            <a:pPr>
              <a:defRPr/>
            </a:pPr>
            <a:r>
              <a:rPr lang="en-US"/>
              <a:t>Cognitive Science (July 2011)</a:t>
            </a:r>
          </a:p>
        </p:txBody>
      </p:sp>
      <p:sp>
        <p:nvSpPr>
          <p:cNvPr id="168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FF1AB8F6-5D64-4C4B-8236-CB2EC31C5C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4.jpeg"/><Relationship Id="rId4" Type="http://schemas.openxmlformats.org/officeDocument/2006/relationships/image" Target="../media/image115.jpeg"/><Relationship Id="rId5" Type="http://schemas.openxmlformats.org/officeDocument/2006/relationships/image" Target="../media/image116.jpeg"/><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s>
</file>

<file path=ppt/slides/_rels/slide106.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18.png"/><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26.wmf"/><Relationship Id="rId6" Type="http://schemas.openxmlformats.org/officeDocument/2006/relationships/image" Target="../media/image27.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28.wmf"/><Relationship Id="rId6" Type="http://schemas.openxmlformats.org/officeDocument/2006/relationships/image" Target="../media/image29.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bin"/><Relationship Id="rId5" Type="http://schemas.openxmlformats.org/officeDocument/2006/relationships/image" Target="../media/image32.wmf"/><Relationship Id="rId6" Type="http://schemas.openxmlformats.org/officeDocument/2006/relationships/oleObject" Target="../embeddings/oleObject4.bin"/><Relationship Id="rId7" Type="http://schemas.openxmlformats.org/officeDocument/2006/relationships/image" Target="../media/image33.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5.png"/><Relationship Id="rId5" Type="http://schemas.openxmlformats.org/officeDocument/2006/relationships/oleObject" Target="../embeddings/oleObject5.bin"/><Relationship Id="rId6" Type="http://schemas.openxmlformats.org/officeDocument/2006/relationships/image" Target="../media/image34.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6.bin"/><Relationship Id="rId5" Type="http://schemas.openxmlformats.org/officeDocument/2006/relationships/image" Target="../media/image38.w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4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7.bin"/><Relationship Id="rId5" Type="http://schemas.openxmlformats.org/officeDocument/2006/relationships/image" Target="../media/image46.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8.bin"/><Relationship Id="rId5" Type="http://schemas.openxmlformats.org/officeDocument/2006/relationships/image" Target="../media/image47.w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9.bin"/><Relationship Id="rId5" Type="http://schemas.openxmlformats.org/officeDocument/2006/relationships/image" Target="../media/image49.w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52.jpeg"/><Relationship Id="rId5" Type="http://schemas.openxmlformats.org/officeDocument/2006/relationships/oleObject" Target="../embeddings/oleObject10.bin"/><Relationship Id="rId6" Type="http://schemas.openxmlformats.org/officeDocument/2006/relationships/image" Target="../media/image50.wmf"/><Relationship Id="rId7" Type="http://schemas.openxmlformats.org/officeDocument/2006/relationships/oleObject" Target="../embeddings/oleObject11.bin"/><Relationship Id="rId8" Type="http://schemas.openxmlformats.org/officeDocument/2006/relationships/image" Target="../media/image51.w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55.png"/><Relationship Id="rId5" Type="http://schemas.openxmlformats.org/officeDocument/2006/relationships/oleObject" Target="../embeddings/oleObject12.bin"/><Relationship Id="rId6" Type="http://schemas.openxmlformats.org/officeDocument/2006/relationships/image" Target="../media/image53.wmf"/><Relationship Id="rId7" Type="http://schemas.openxmlformats.org/officeDocument/2006/relationships/oleObject" Target="../embeddings/oleObject13.bin"/><Relationship Id="rId8" Type="http://schemas.openxmlformats.org/officeDocument/2006/relationships/image" Target="../media/image54.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59.wmf"/><Relationship Id="rId5" Type="http://schemas.openxmlformats.org/officeDocument/2006/relationships/oleObject" Target="../embeddings/oleObject14.bin"/><Relationship Id="rId6" Type="http://schemas.openxmlformats.org/officeDocument/2006/relationships/image" Target="../media/image58.w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6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6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wmf"/><Relationship Id="rId5" Type="http://schemas.openxmlformats.org/officeDocument/2006/relationships/image" Target="../media/image77.wmf"/><Relationship Id="rId6" Type="http://schemas.openxmlformats.org/officeDocument/2006/relationships/image" Target="../media/image78.png"/><Relationship Id="rId7" Type="http://schemas.openxmlformats.org/officeDocument/2006/relationships/image" Target="../media/image79.wmf"/><Relationship Id="rId8"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m/imgres?imgurl=http://www.duke.edu/web/mind/level2/faculty/liz/Images/Baby%20with%20ERP%20cap.JPG&amp;imgrefurl=http://www.duke.edu/web/mind/level2/faculty/liz/Babylab/Infant%20Research%20Home.html&amp;usg=__Qx6t9jM-xCiM4oaOPTWHLeTAzcg=&amp;h=858&amp;w=1089&amp;sz=97&amp;hl=en&amp;start=35&amp;zoom=1&amp;itbs=1&amp;tbnid=4UbnUUbz1yWWwM:&amp;tbnh=118&amp;tbnw=150&amp;prev=/images?q=infant+research&amp;start=20&amp;hl=en&amp;sa=N&amp;gbv=2&amp;ndsp=20&amp;tbs=isch:1" TargetMode="External"/><Relationship Id="rId4" Type="http://schemas.openxmlformats.org/officeDocument/2006/relationships/image" Target="../media/image84.jpeg"/><Relationship Id="rId5" Type="http://schemas.openxmlformats.org/officeDocument/2006/relationships/hyperlink" Target="http://www.google.com/imgres?imgurl=http://cache1.asset-cache.net/xc/82535400.jpg?v=1&amp;c=IWSAsset&amp;k=2&amp;d=77BFBA49EF8789215ABF3343C02EA5488BCDE5FCC8BD385F27C5B3C3889B951E34E8A5E33F3E0079E30A760B0D811297&amp;imgrefurl=http://www.life.com/image/82535400&amp;usg=__6LfG9dTnFpl2SCiiY-VP0Qh1ldY=&amp;h=396&amp;w=594&amp;sz=37&amp;hl=en&amp;start=148&amp;zoom=0&amp;itbs=1&amp;tbnid=ONZOe7IjbTCorM:&amp;tbnh=90&amp;tbnw=135&amp;prev=/images?q=mental+patients&amp;start=140&amp;hl=en&amp;sa=N&amp;gbv=2&amp;ndsp=20&amp;tbs=isch:1" TargetMode="External"/><Relationship Id="rId6" Type="http://schemas.openxmlformats.org/officeDocument/2006/relationships/image" Target="../media/image85.jpeg"/><Relationship Id="rId7" Type="http://schemas.openxmlformats.org/officeDocument/2006/relationships/image" Target="../media/image70.jpeg"/><Relationship Id="rId8" Type="http://schemas.openxmlformats.org/officeDocument/2006/relationships/hyperlink" Target="http://www.google.com/imgres?imgurl=http://www.chicagobooth.edu/images/news/2006-09-12_fogel_alliance_on_aging.jpg&amp;imgrefurl=http://www.chicagobooth.edu/news/2006-09-12_fogel_alliance_on_aging.aspx&amp;usg=__Qhtfl6yLNS0Qvhzlo6l-mAqJBNU=&amp;h=410&amp;w=280&amp;sz=28&amp;hl=en&amp;start=3&amp;zoom=1&amp;itbs=1&amp;tbnid=mO43vL0WlVWGEM:&amp;tbnh=125&amp;tbnw=85&amp;prev=/images?q=aging+research&amp;hl=en&amp;gbv=2&amp;tbs=isch:1" TargetMode="External"/><Relationship Id="rId9" Type="http://schemas.openxmlformats.org/officeDocument/2006/relationships/image" Target="../media/image86.jpeg"/><Relationship Id="rId10" Type="http://schemas.openxmlformats.org/officeDocument/2006/relationships/hyperlink" Target="http://www.google.com/imgres?imgurl=http://www.nlcahr.mun.ca/images/content/54-290153542.jpg&amp;imgrefurl=http://www.nlcahr.mun.ca/funding/aging/&amp;usg=__n6hd1QdXQVmhfCiEIp1n28ex8hM=&amp;h=336&amp;w=325&amp;sz=33&amp;hl=en&amp;start=4&amp;zoom=1&amp;itbs=1&amp;tbnid=qie74Z6bZ7fp6M:&amp;tbnh=119&amp;tbnw=115&amp;prev=/images?q=aging+research&amp;hl=en&amp;gbv=2&amp;tbs=isch:1" TargetMode="External"/><Relationship Id="rId11" Type="http://schemas.openxmlformats.org/officeDocument/2006/relationships/image" Target="../media/image87.jpe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8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89.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90.png"/></Relationships>
</file>

<file path=ppt/slides/_rels/slide78.x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91.wmf"/><Relationship Id="rId4" Type="http://schemas.openxmlformats.org/officeDocument/2006/relationships/image" Target="../media/image92.wmf"/><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wmf"/><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95.png"/></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3" Type="http://schemas.openxmlformats.org/officeDocument/2006/relationships/image" Target="../media/image103.png"/><Relationship Id="rId4"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103.png"/><Relationship Id="rId4"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10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0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10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0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108.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09.png"/></Relationships>
</file>

<file path=ppt/slides/_rels/slide97.xml.rels><?xml version="1.0" encoding="UTF-8" standalone="yes"?>
<Relationships xmlns="http://schemas.openxmlformats.org/package/2006/relationships"><Relationship Id="rId3" Type="http://schemas.openxmlformats.org/officeDocument/2006/relationships/image" Target="../media/image110.wmf"/><Relationship Id="rId4" Type="http://schemas.openxmlformats.org/officeDocument/2006/relationships/image" Target="../media/image111.wmf"/><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8.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image" Target="../media/image113.png"/><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idx="4294967295"/>
          </p:nvPr>
        </p:nvSpPr>
        <p:spPr>
          <a:xfrm>
            <a:off x="381000" y="304800"/>
            <a:ext cx="8382000" cy="2057400"/>
          </a:xfrm>
          <a:noFill/>
        </p:spPr>
        <p:txBody>
          <a:bodyPr/>
          <a:lstStyle/>
          <a:p>
            <a:r>
              <a:rPr lang="en-US" sz="4000" dirty="0" smtClean="0"/>
              <a:t> </a:t>
            </a:r>
            <a:r>
              <a:rPr lang="en-US" sz="4000" dirty="0" smtClean="0">
                <a:latin typeface="Arial Black" pitchFamily="34" charset="0"/>
              </a:rPr>
              <a:t>Cognitive </a:t>
            </a:r>
            <a:r>
              <a:rPr lang="en-US" sz="4000" dirty="0" smtClean="0">
                <a:solidFill>
                  <a:schemeClr val="tx1"/>
                </a:solidFill>
                <a:latin typeface="Arial Black" pitchFamily="34" charset="0"/>
              </a:rPr>
              <a:t>Model </a:t>
            </a:r>
            <a:r>
              <a:rPr lang="en-US" sz="4000" dirty="0" smtClean="0">
                <a:solidFill>
                  <a:schemeClr val="tx1"/>
                </a:solidFill>
                <a:latin typeface="Arial Black" pitchFamily="34" charset="0"/>
              </a:rPr>
              <a:t>Selection</a:t>
            </a:r>
            <a:r>
              <a:rPr lang="en-US" sz="4000" dirty="0" smtClean="0">
                <a:solidFill>
                  <a:srgbClr val="008000"/>
                </a:solidFill>
                <a:latin typeface="Arial Black" pitchFamily="34" charset="0"/>
              </a:rPr>
              <a:t/>
            </a:r>
            <a:br>
              <a:rPr lang="en-US" sz="4000" dirty="0" smtClean="0">
                <a:solidFill>
                  <a:srgbClr val="008000"/>
                </a:solidFill>
                <a:latin typeface="Arial Black" pitchFamily="34" charset="0"/>
              </a:rPr>
            </a:br>
            <a:r>
              <a:rPr lang="en-US" sz="3600" dirty="0">
                <a:solidFill>
                  <a:srgbClr val="008000"/>
                </a:solidFill>
                <a:latin typeface="Arial Black" pitchFamily="34" charset="0"/>
              </a:rPr>
              <a:t>I</a:t>
            </a:r>
            <a:r>
              <a:rPr lang="en-US" sz="3600" dirty="0" smtClean="0">
                <a:solidFill>
                  <a:srgbClr val="008000"/>
                </a:solidFill>
                <a:latin typeface="Arial Black" pitchFamily="34" charset="0"/>
              </a:rPr>
              <a:t>n the Internet Age</a:t>
            </a:r>
            <a:endParaRPr lang="en-US" altLang="ko-KR" sz="3600" dirty="0" smtClean="0">
              <a:solidFill>
                <a:srgbClr val="008000"/>
              </a:solidFill>
              <a:latin typeface="Arial Black" pitchFamily="34" charset="0"/>
              <a:ea typeface="Gulim" pitchFamily="34" charset="-127"/>
            </a:endParaRPr>
          </a:p>
        </p:txBody>
      </p:sp>
      <p:sp>
        <p:nvSpPr>
          <p:cNvPr id="31746" name="Rectangle 5"/>
          <p:cNvSpPr>
            <a:spLocks noChangeArrowheads="1"/>
          </p:cNvSpPr>
          <p:nvPr/>
        </p:nvSpPr>
        <p:spPr bwMode="auto">
          <a:xfrm>
            <a:off x="1981200" y="2590800"/>
            <a:ext cx="640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ctr">
              <a:spcBef>
                <a:spcPct val="20000"/>
              </a:spcBef>
            </a:pPr>
            <a:r>
              <a:rPr lang="en-US" altLang="ko-KR" sz="2800" dirty="0">
                <a:latin typeface="Arial" pitchFamily="34" charset="0"/>
                <a:ea typeface="Gulim" pitchFamily="34" charset="-127"/>
              </a:rPr>
              <a:t>Jay Myung</a:t>
            </a:r>
          </a:p>
          <a:p>
            <a:pPr algn="ctr">
              <a:spcBef>
                <a:spcPct val="20000"/>
              </a:spcBef>
            </a:pPr>
            <a:r>
              <a:rPr lang="en-US" altLang="ko-KR" sz="2000" dirty="0">
                <a:latin typeface="Arial" pitchFamily="34" charset="0"/>
                <a:ea typeface="Gulim" pitchFamily="34" charset="-127"/>
              </a:rPr>
              <a:t>Department of Psychology</a:t>
            </a:r>
          </a:p>
          <a:p>
            <a:pPr algn="ctr">
              <a:spcBef>
                <a:spcPct val="20000"/>
              </a:spcBef>
            </a:pPr>
            <a:r>
              <a:rPr lang="en-US" altLang="ko-KR" sz="2000" dirty="0">
                <a:latin typeface="Arial" pitchFamily="34" charset="0"/>
                <a:ea typeface="Gulim" pitchFamily="34" charset="-127"/>
              </a:rPr>
              <a:t>Ohio State University, Columbus OH, USA</a:t>
            </a:r>
          </a:p>
          <a:p>
            <a:pPr algn="ctr">
              <a:spcBef>
                <a:spcPct val="20000"/>
              </a:spcBef>
            </a:pPr>
            <a:endParaRPr lang="en-US" altLang="ko-KR" dirty="0">
              <a:latin typeface="Arial" pitchFamily="34" charset="0"/>
              <a:ea typeface="Gulim" pitchFamily="34" charset="-127"/>
            </a:endParaRPr>
          </a:p>
          <a:p>
            <a:pPr algn="ctr">
              <a:spcBef>
                <a:spcPct val="20000"/>
              </a:spcBef>
            </a:pPr>
            <a:r>
              <a:rPr lang="en-US" altLang="ko-KR" sz="2000" dirty="0">
                <a:latin typeface="Arial" pitchFamily="34" charset="0"/>
                <a:ea typeface="Gulim" pitchFamily="34" charset="-127"/>
              </a:rPr>
              <a:t>In collaboration with Mark Pitt</a:t>
            </a:r>
          </a:p>
        </p:txBody>
      </p:sp>
      <p:sp>
        <p:nvSpPr>
          <p:cNvPr id="31747" name="Line 6"/>
          <p:cNvSpPr>
            <a:spLocks noChangeShapeType="1"/>
          </p:cNvSpPr>
          <p:nvPr/>
        </p:nvSpPr>
        <p:spPr bwMode="auto">
          <a:xfrm>
            <a:off x="381000" y="2286000"/>
            <a:ext cx="8534400" cy="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Rectangle 5"/>
          <p:cNvSpPr>
            <a:spLocks noChangeArrowheads="1"/>
          </p:cNvSpPr>
          <p:nvPr/>
        </p:nvSpPr>
        <p:spPr bwMode="auto">
          <a:xfrm>
            <a:off x="762000" y="61722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lgn="ctr">
              <a:spcBef>
                <a:spcPct val="20000"/>
              </a:spcBef>
            </a:pPr>
            <a:r>
              <a:rPr lang="en-US" altLang="ko-KR" sz="1600" dirty="0">
                <a:latin typeface="Arial" pitchFamily="34" charset="0"/>
                <a:ea typeface="Gulim" pitchFamily="34" charset="-127"/>
              </a:rPr>
              <a:t>Workshop on Mathematical Psychology (Jun 24-27 2013: Wuhan, China)</a:t>
            </a:r>
          </a:p>
        </p:txBody>
      </p:sp>
      <p:pic>
        <p:nvPicPr>
          <p:cNvPr id="3174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267200"/>
            <a:ext cx="1219200" cy="91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09072" y="2514600"/>
            <a:ext cx="2584674"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A35EA49-223C-42B6-8217-5EF71289142F}" type="slidenum">
              <a:rPr lang="en-US" sz="1400"/>
              <a:pPr eaLnBrk="1" hangingPunct="1"/>
              <a:t>10</a:t>
            </a:fld>
            <a:endParaRPr lang="en-US" sz="1400"/>
          </a:p>
        </p:txBody>
      </p:sp>
      <p:pic>
        <p:nvPicPr>
          <p:cNvPr id="358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58738"/>
            <a:ext cx="5537200" cy="67992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idx="4294967295"/>
          </p:nvPr>
        </p:nvSpPr>
        <p:spPr>
          <a:xfrm>
            <a:off x="228600" y="0"/>
            <a:ext cx="8153400" cy="762000"/>
          </a:xfrm>
        </p:spPr>
        <p:txBody>
          <a:bodyPr/>
          <a:lstStyle/>
          <a:p>
            <a:pPr eaLnBrk="1" hangingPunct="1"/>
            <a:r>
              <a:rPr lang="en-US" sz="2800" b="1" dirty="0" smtClean="0">
                <a:latin typeface="Arial" pitchFamily="34" charset="0"/>
              </a:rPr>
              <a:t>Summary of Section 3</a:t>
            </a:r>
          </a:p>
        </p:txBody>
      </p:sp>
      <p:sp>
        <p:nvSpPr>
          <p:cNvPr id="72708" name="Rectangle 3"/>
          <p:cNvSpPr>
            <a:spLocks noGrp="1" noChangeArrowheads="1"/>
          </p:cNvSpPr>
          <p:nvPr>
            <p:ph type="body" idx="4294967295"/>
          </p:nvPr>
        </p:nvSpPr>
        <p:spPr>
          <a:xfrm>
            <a:off x="304800" y="990600"/>
            <a:ext cx="8610600" cy="5105400"/>
          </a:xfrm>
        </p:spPr>
        <p:txBody>
          <a:bodyPr/>
          <a:lstStyle/>
          <a:p>
            <a:pPr eaLnBrk="1" hangingPunct="1">
              <a:lnSpc>
                <a:spcPct val="90000"/>
              </a:lnSpc>
            </a:pPr>
            <a:r>
              <a:rPr lang="en-US" sz="2400" dirty="0" smtClean="0">
                <a:latin typeface="Arial" pitchFamily="34" charset="0"/>
              </a:rPr>
              <a:t>Competing models can be difficult to discriminate because good experimental designs are elusive.</a:t>
            </a:r>
          </a:p>
          <a:p>
            <a:pPr eaLnBrk="1" hangingPunct="1">
              <a:lnSpc>
                <a:spcPct val="90000"/>
              </a:lnSpc>
            </a:pPr>
            <a:endParaRPr lang="en-US" sz="2400" dirty="0" smtClean="0">
              <a:latin typeface="Arial" pitchFamily="34" charset="0"/>
            </a:endParaRPr>
          </a:p>
          <a:p>
            <a:pPr eaLnBrk="1" hangingPunct="1">
              <a:lnSpc>
                <a:spcPct val="90000"/>
              </a:lnSpc>
            </a:pPr>
            <a:r>
              <a:rPr lang="en-US" sz="2400" dirty="0" smtClean="0">
                <a:latin typeface="Arial" pitchFamily="34" charset="0"/>
              </a:rPr>
              <a:t>ADO finds and exploits differences between models to maximize the likelihood of discrimination.</a:t>
            </a:r>
          </a:p>
          <a:p>
            <a:pPr eaLnBrk="1" hangingPunct="1">
              <a:lnSpc>
                <a:spcPct val="90000"/>
              </a:lnSpc>
            </a:pPr>
            <a:endParaRPr lang="en-US" sz="2400" dirty="0" smtClean="0">
              <a:latin typeface="Arial" pitchFamily="34" charset="0"/>
            </a:endParaRPr>
          </a:p>
          <a:p>
            <a:pPr eaLnBrk="1" hangingPunct="1">
              <a:lnSpc>
                <a:spcPct val="90000"/>
              </a:lnSpc>
            </a:pPr>
            <a:r>
              <a:rPr lang="en-US" sz="2400" dirty="0" smtClean="0">
                <a:latin typeface="Arial" pitchFamily="34" charset="0"/>
              </a:rPr>
              <a:t>Qualifications</a:t>
            </a:r>
          </a:p>
          <a:p>
            <a:pPr lvl="1" eaLnBrk="1" hangingPunct="1">
              <a:lnSpc>
                <a:spcPct val="90000"/>
              </a:lnSpc>
            </a:pPr>
            <a:r>
              <a:rPr lang="en-US" sz="2400" dirty="0" smtClean="0">
                <a:latin typeface="Arial" pitchFamily="34" charset="0"/>
              </a:rPr>
              <a:t>ADO applicable to not all types of models</a:t>
            </a:r>
          </a:p>
          <a:p>
            <a:pPr lvl="1" eaLnBrk="1" hangingPunct="1">
              <a:lnSpc>
                <a:spcPct val="90000"/>
              </a:lnSpc>
            </a:pPr>
            <a:r>
              <a:rPr lang="en-US" sz="2400" dirty="0" smtClean="0">
                <a:latin typeface="Arial" pitchFamily="34" charset="0"/>
              </a:rPr>
              <a:t>Not all variables can be optimized</a:t>
            </a:r>
          </a:p>
          <a:p>
            <a:pPr lvl="1" eaLnBrk="1" hangingPunct="1">
              <a:lnSpc>
                <a:spcPct val="90000"/>
              </a:lnSpc>
            </a:pPr>
            <a:r>
              <a:rPr lang="en-US" sz="2400" dirty="0" smtClean="0">
                <a:latin typeface="Arial" pitchFamily="34" charset="0"/>
              </a:rPr>
              <a:t>Computational costs</a:t>
            </a:r>
          </a:p>
          <a:p>
            <a:pPr eaLnBrk="1" hangingPunct="1">
              <a:lnSpc>
                <a:spcPct val="90000"/>
              </a:lnSpc>
            </a:pPr>
            <a:endParaRPr lang="en-US" sz="2400" dirty="0" smtClean="0">
              <a:latin typeface="Arial" pitchFamily="34" charset="0"/>
            </a:endParaRPr>
          </a:p>
        </p:txBody>
      </p:sp>
      <p:sp>
        <p:nvSpPr>
          <p:cNvPr id="282627" name="Line 6"/>
          <p:cNvSpPr>
            <a:spLocks noChangeShapeType="1"/>
          </p:cNvSpPr>
          <p:nvPr/>
        </p:nvSpPr>
        <p:spPr bwMode="auto">
          <a:xfrm>
            <a:off x="3048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62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F8119DB-262E-497D-8D31-150AD4D0E90D}" type="slidenum">
              <a:rPr lang="en-US" sz="1400"/>
              <a:pPr eaLnBrk="1" hangingPunct="1"/>
              <a:t>100</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838200" y="304800"/>
            <a:ext cx="7848600" cy="5943600"/>
          </a:xfrm>
        </p:spPr>
        <p:txBody>
          <a:bodyPr/>
          <a:lstStyle/>
          <a:p>
            <a:pPr eaLnBrk="1" hangingPunct="1">
              <a:buFontTx/>
              <a:buNone/>
            </a:pPr>
            <a:r>
              <a:rPr lang="en-US" b="1" u="sng" dirty="0" smtClean="0">
                <a:latin typeface="Arial" pitchFamily="34" charset="0"/>
                <a:cs typeface="Arial" pitchFamily="34" charset="0"/>
              </a:rPr>
              <a:t>Outline</a:t>
            </a:r>
          </a:p>
          <a:p>
            <a:pPr eaLnBrk="1" hangingPunct="1">
              <a:buFontTx/>
              <a:buNone/>
            </a:pPr>
            <a:endParaRPr lang="en-US" b="1" u="sng" dirty="0" smtClean="0">
              <a:latin typeface="Arial" pitchFamily="34" charset="0"/>
              <a:cs typeface="Arial" pitchFamily="34" charset="0"/>
            </a:endParaRPr>
          </a:p>
          <a:p>
            <a:pPr marL="514350" indent="-514350" eaLnBrk="1" hangingPunct="1">
              <a:buFontTx/>
              <a:buAutoNum type="arabicPeriod"/>
            </a:pPr>
            <a:r>
              <a:rPr lang="en-US" sz="2800" b="1" dirty="0" smtClean="0">
                <a:solidFill>
                  <a:schemeClr val="bg1">
                    <a:lumMod val="65000"/>
                  </a:schemeClr>
                </a:solidFill>
                <a:latin typeface="Arial" pitchFamily="34" charset="0"/>
                <a:cs typeface="Arial" pitchFamily="34" charset="0"/>
              </a:rPr>
              <a:t>Introduction</a:t>
            </a:r>
          </a:p>
          <a:p>
            <a:pPr marL="0" indent="0" eaLnBrk="1" hangingPunct="1">
              <a:buNone/>
            </a:pPr>
            <a:r>
              <a:rPr lang="en-US" sz="2800" b="1" dirty="0">
                <a:solidFill>
                  <a:schemeClr val="bg1">
                    <a:lumMod val="65000"/>
                  </a:schemeClr>
                </a:solidFill>
                <a:latin typeface="Arial" pitchFamily="34" charset="0"/>
                <a:cs typeface="Arial" pitchFamily="34" charset="0"/>
              </a:rPr>
              <a:t>2</a:t>
            </a:r>
            <a:r>
              <a:rPr lang="en-US" sz="2800" b="1" dirty="0" smtClean="0">
                <a:solidFill>
                  <a:schemeClr val="bg1">
                    <a:lumMod val="65000"/>
                  </a:schemeClr>
                </a:solidFill>
                <a:latin typeface="Arial" pitchFamily="34" charset="0"/>
                <a:cs typeface="Arial" pitchFamily="34" charset="0"/>
              </a:rPr>
              <a:t>. Model Evaluation and Selection</a:t>
            </a:r>
          </a:p>
          <a:p>
            <a:pPr eaLnBrk="1" hangingPunct="1">
              <a:buFontTx/>
              <a:buNone/>
            </a:pPr>
            <a:r>
              <a:rPr lang="en-US" sz="2800" b="1" dirty="0">
                <a:solidFill>
                  <a:schemeClr val="bg1">
                    <a:lumMod val="65000"/>
                  </a:schemeClr>
                </a:solidFill>
                <a:latin typeface="Arial" pitchFamily="34" charset="0"/>
                <a:cs typeface="Arial" pitchFamily="34" charset="0"/>
              </a:rPr>
              <a:t>3</a:t>
            </a:r>
            <a:r>
              <a:rPr lang="en-US" sz="2800" b="1" dirty="0" smtClean="0">
                <a:solidFill>
                  <a:schemeClr val="bg1">
                    <a:lumMod val="65000"/>
                  </a:schemeClr>
                </a:solidFill>
                <a:latin typeface="Arial" pitchFamily="34" charset="0"/>
                <a:cs typeface="Arial" pitchFamily="34" charset="0"/>
              </a:rPr>
              <a:t>. A New Experimental Tool for Model Selection: Adaptive Design Optimization</a:t>
            </a:r>
          </a:p>
          <a:p>
            <a:pPr eaLnBrk="1" hangingPunct="1">
              <a:buFontTx/>
              <a:buNone/>
            </a:pPr>
            <a:r>
              <a:rPr lang="en-US" sz="2800" b="1" dirty="0">
                <a:latin typeface="Arial" pitchFamily="34" charset="0"/>
                <a:cs typeface="Arial" pitchFamily="34" charset="0"/>
              </a:rPr>
              <a:t>4</a:t>
            </a:r>
            <a:r>
              <a:rPr lang="en-US" sz="2800" b="1" dirty="0" smtClean="0">
                <a:latin typeface="Arial" pitchFamily="34" charset="0"/>
                <a:cs typeface="Arial" pitchFamily="34" charset="0"/>
              </a:rPr>
              <a:t>. Conclusion</a:t>
            </a:r>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7936B43-26DA-4AEE-8DCA-02FB8D065B23}" type="slidenum">
              <a:rPr lang="en-US" sz="1400"/>
              <a:pPr eaLnBrk="1" hangingPunct="1"/>
              <a:t>101</a:t>
            </a:fld>
            <a:endParaRPr lang="en-US" sz="1400"/>
          </a:p>
        </p:txBody>
      </p:sp>
    </p:spTree>
    <p:extLst>
      <p:ext uri="{BB962C8B-B14F-4D97-AF65-F5344CB8AC3E}">
        <p14:creationId xmlns:p14="http://schemas.microsoft.com/office/powerpoint/2010/main" val="252413420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r" eaLnBrk="1" hangingPunct="1"/>
            <a:fld id="{70427952-D425-4679-93F6-2DEC645A3BB1}" type="slidenum">
              <a:rPr lang="en-US" sz="1400"/>
              <a:pPr algn="r" eaLnBrk="1" hangingPunct="1"/>
              <a:t>102</a:t>
            </a:fld>
            <a:endParaRPr lang="en-US" sz="1400"/>
          </a:p>
        </p:txBody>
      </p:sp>
      <p:sp>
        <p:nvSpPr>
          <p:cNvPr id="286722" name="Rectangle 2"/>
          <p:cNvSpPr>
            <a:spLocks noGrp="1" noChangeArrowheads="1"/>
          </p:cNvSpPr>
          <p:nvPr>
            <p:ph type="title" idx="4294967295"/>
          </p:nvPr>
        </p:nvSpPr>
        <p:spPr>
          <a:xfrm>
            <a:off x="304800" y="152400"/>
            <a:ext cx="8153400" cy="762000"/>
          </a:xfrm>
        </p:spPr>
        <p:txBody>
          <a:bodyPr/>
          <a:lstStyle/>
          <a:p>
            <a:pPr eaLnBrk="1" hangingPunct="1"/>
            <a:r>
              <a:rPr lang="en-US" sz="4000" b="1" smtClean="0">
                <a:latin typeface="Arial" pitchFamily="34" charset="0"/>
              </a:rPr>
              <a:t>Conclusion</a:t>
            </a:r>
          </a:p>
        </p:txBody>
      </p:sp>
      <p:sp>
        <p:nvSpPr>
          <p:cNvPr id="71684" name="Rectangle 3"/>
          <p:cNvSpPr>
            <a:spLocks noGrp="1" noChangeArrowheads="1"/>
          </p:cNvSpPr>
          <p:nvPr>
            <p:ph type="body" idx="4294967295"/>
          </p:nvPr>
        </p:nvSpPr>
        <p:spPr>
          <a:xfrm>
            <a:off x="228600" y="1143000"/>
            <a:ext cx="8610600" cy="4800600"/>
          </a:xfrm>
        </p:spPr>
        <p:txBody>
          <a:bodyPr/>
          <a:lstStyle/>
          <a:p>
            <a:pPr eaLnBrk="1" hangingPunct="1"/>
            <a:r>
              <a:rPr lang="en-US" sz="2400" b="1" dirty="0" smtClean="0">
                <a:solidFill>
                  <a:srgbClr val="0000FF"/>
                </a:solidFill>
                <a:latin typeface="Arial" pitchFamily="34" charset="0"/>
              </a:rPr>
              <a:t>Model evaluation: </a:t>
            </a:r>
            <a:r>
              <a:rPr lang="en-US" sz="2400" dirty="0" smtClean="0">
                <a:latin typeface="Arial" pitchFamily="34" charset="0"/>
              </a:rPr>
              <a:t>A model</a:t>
            </a:r>
            <a:r>
              <a:rPr lang="en-US" altLang="en-US" sz="2400" dirty="0" smtClean="0">
                <a:latin typeface="Arial" pitchFamily="34" charset="0"/>
              </a:rPr>
              <a:t>’</a:t>
            </a:r>
            <a:r>
              <a:rPr lang="en-US" altLang="ja-JP" sz="2400" dirty="0" smtClean="0">
                <a:latin typeface="Arial" pitchFamily="34" charset="0"/>
              </a:rPr>
              <a:t>s good fit to a data set is only a necessary first step in model evaluation, but not a sufficient, final, confirmatory step.</a:t>
            </a:r>
          </a:p>
          <a:p>
            <a:pPr eaLnBrk="1" hangingPunct="1"/>
            <a:endParaRPr lang="en-US" sz="2400" dirty="0" smtClean="0">
              <a:latin typeface="Arial" pitchFamily="34" charset="0"/>
            </a:endParaRPr>
          </a:p>
          <a:p>
            <a:r>
              <a:rPr lang="en-US" sz="2400" b="1" dirty="0" smtClean="0">
                <a:solidFill>
                  <a:srgbClr val="0000FF"/>
                </a:solidFill>
                <a:latin typeface="Arial" pitchFamily="34" charset="0"/>
                <a:cs typeface="Arial" pitchFamily="34" charset="0"/>
              </a:rPr>
              <a:t>Model selection: </a:t>
            </a:r>
            <a:r>
              <a:rPr lang="en-US" sz="2400" dirty="0" smtClean="0">
                <a:latin typeface="Arial" pitchFamily="34" charset="0"/>
                <a:cs typeface="Arial" pitchFamily="34" charset="0"/>
              </a:rPr>
              <a:t>The best model, among a set of candidate models, is the one that generalizes best and can be identified using model selection methods, such as AIC, BIC, and MDL. </a:t>
            </a:r>
          </a:p>
          <a:p>
            <a:endParaRPr lang="en-US" sz="2400" dirty="0" smtClean="0">
              <a:latin typeface="Arial" pitchFamily="34" charset="0"/>
              <a:cs typeface="Arial" pitchFamily="34" charset="0"/>
            </a:endParaRPr>
          </a:p>
          <a:p>
            <a:pPr eaLnBrk="1" hangingPunct="1"/>
            <a:r>
              <a:rPr lang="en-US" sz="2400" b="1" dirty="0" smtClean="0">
                <a:solidFill>
                  <a:srgbClr val="0000FF"/>
                </a:solidFill>
                <a:latin typeface="Arial" pitchFamily="34" charset="0"/>
              </a:rPr>
              <a:t>Experimental design: </a:t>
            </a:r>
            <a:r>
              <a:rPr lang="en-US" sz="2400" dirty="0" smtClean="0">
                <a:latin typeface="Arial" pitchFamily="34" charset="0"/>
              </a:rPr>
              <a:t>Adaptive design optimization (ADO) can further improve model evaluation and selection.</a:t>
            </a:r>
          </a:p>
        </p:txBody>
      </p:sp>
      <p:sp>
        <p:nvSpPr>
          <p:cNvPr id="286724" name="Line 6"/>
          <p:cNvSpPr>
            <a:spLocks noChangeShapeType="1"/>
          </p:cNvSpPr>
          <p:nvPr/>
        </p:nvSpPr>
        <p:spPr bwMode="auto">
          <a:xfrm>
            <a:off x="228600" y="914400"/>
            <a:ext cx="868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2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91F17E0-8FC7-4FCA-98CC-91C112F269FC}" type="slidenum">
              <a:rPr lang="en-US" sz="1400"/>
              <a:pPr eaLnBrk="1" hangingPunct="1"/>
              <a:t>102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04800" y="1524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defRPr/>
            </a:pPr>
            <a:r>
              <a:rPr lang="en-US" sz="2000" b="1" dirty="0">
                <a:latin typeface="Arial" charset="0"/>
                <a:ea typeface="MS PGothic" charset="0"/>
                <a:cs typeface="MS PGothic" charset="0"/>
              </a:rPr>
              <a:t>Further readings on model evaluation, model selection, and adaptive design optimization</a:t>
            </a:r>
          </a:p>
          <a:p>
            <a:pPr marL="342900" indent="-342900">
              <a:spcBef>
                <a:spcPct val="20000"/>
              </a:spcBef>
              <a:defRPr/>
            </a:pPr>
            <a:endParaRPr lang="en-US" sz="2000" u="sng" dirty="0">
              <a:latin typeface="Arial" charset="0"/>
              <a:ea typeface="MS PGothic" charset="0"/>
              <a:cs typeface="MS PGothic" charset="0"/>
            </a:endParaRPr>
          </a:p>
          <a:p>
            <a:pPr marL="342900" indent="-342900">
              <a:spcBef>
                <a:spcPct val="20000"/>
              </a:spcBef>
              <a:buFontTx/>
              <a:buChar char="•"/>
              <a:defRPr/>
            </a:pPr>
            <a:r>
              <a:rPr lang="en-US" sz="1800" u="sng" dirty="0">
                <a:latin typeface="Arial" charset="0"/>
                <a:ea typeface="MS PGothic" charset="0"/>
                <a:cs typeface="MS PGothic" charset="0"/>
              </a:rPr>
              <a:t>Special issues</a:t>
            </a:r>
          </a:p>
          <a:p>
            <a:pPr marL="800100" lvl="1" indent="-342900">
              <a:spcBef>
                <a:spcPct val="20000"/>
              </a:spcBef>
              <a:buFontTx/>
              <a:buChar char="•"/>
              <a:defRPr/>
            </a:pPr>
            <a:r>
              <a:rPr lang="en-US" sz="1800" dirty="0">
                <a:latin typeface="Arial" charset="0"/>
                <a:ea typeface="MS PGothic" charset="0"/>
                <a:cs typeface="MS PGothic" charset="0"/>
              </a:rPr>
              <a:t>Gluck, K., Bello, P., &amp; </a:t>
            </a:r>
            <a:r>
              <a:rPr lang="en-US" sz="1800" dirty="0" err="1">
                <a:latin typeface="Arial" charset="0"/>
                <a:ea typeface="MS PGothic" charset="0"/>
                <a:cs typeface="MS PGothic" charset="0"/>
              </a:rPr>
              <a:t>Busemeyer</a:t>
            </a:r>
            <a:r>
              <a:rPr lang="en-US" sz="1800" dirty="0">
                <a:latin typeface="Arial" charset="0"/>
                <a:ea typeface="MS PGothic" charset="0"/>
                <a:cs typeface="MS PGothic" charset="0"/>
              </a:rPr>
              <a:t>, J. (2008). Special issue on model comparison. </a:t>
            </a:r>
            <a:r>
              <a:rPr lang="en-US" sz="1800" i="1" dirty="0">
                <a:latin typeface="Arial" charset="0"/>
                <a:ea typeface="MS PGothic" charset="0"/>
                <a:cs typeface="MS PGothic" charset="0"/>
              </a:rPr>
              <a:t>Cognitive Science, 32, </a:t>
            </a:r>
            <a:r>
              <a:rPr lang="en-US" sz="1800" dirty="0">
                <a:latin typeface="Arial" charset="0"/>
                <a:ea typeface="MS PGothic" charset="0"/>
                <a:cs typeface="MS PGothic" charset="0"/>
              </a:rPr>
              <a:t>1245-1424. </a:t>
            </a:r>
          </a:p>
          <a:p>
            <a:pPr marL="800100" lvl="1" indent="-342900">
              <a:spcBef>
                <a:spcPct val="20000"/>
              </a:spcBef>
              <a:buFontTx/>
              <a:buChar char="•"/>
              <a:defRPr/>
            </a:pPr>
            <a:r>
              <a:rPr lang="en-US" sz="1800" dirty="0">
                <a:latin typeface="Arial" charset="0"/>
                <a:ea typeface="MS PGothic" charset="0"/>
                <a:cs typeface="MS PGothic" charset="0"/>
              </a:rPr>
              <a:t>Myung, I. J., Forster, M., &amp; Browne, M. W. (2000). Special issue on model selection. </a:t>
            </a:r>
            <a:r>
              <a:rPr lang="en-US" sz="1800" i="1" dirty="0">
                <a:latin typeface="Arial" charset="0"/>
                <a:ea typeface="MS PGothic" charset="0"/>
                <a:cs typeface="MS PGothic" charset="0"/>
              </a:rPr>
              <a:t>Journal of Mathematical Psychology, 44, </a:t>
            </a:r>
            <a:r>
              <a:rPr lang="en-US" sz="1800" dirty="0">
                <a:latin typeface="Arial" charset="0"/>
                <a:ea typeface="MS PGothic" charset="0"/>
                <a:cs typeface="MS PGothic" charset="0"/>
              </a:rPr>
              <a:t>1-231. </a:t>
            </a:r>
          </a:p>
          <a:p>
            <a:pPr marL="800100" lvl="1" indent="-342900">
              <a:spcBef>
                <a:spcPct val="20000"/>
              </a:spcBef>
              <a:buFontTx/>
              <a:buChar char="•"/>
              <a:defRPr/>
            </a:pPr>
            <a:r>
              <a:rPr lang="en-US" sz="1800" dirty="0" err="1">
                <a:latin typeface="Arial" charset="0"/>
                <a:ea typeface="MS PGothic" charset="0"/>
                <a:cs typeface="MS PGothic" charset="0"/>
              </a:rPr>
              <a:t>Wagenmakers</a:t>
            </a:r>
            <a:r>
              <a:rPr lang="en-US" sz="1800" dirty="0">
                <a:latin typeface="Arial" charset="0"/>
                <a:ea typeface="MS PGothic" charset="0"/>
                <a:cs typeface="MS PGothic" charset="0"/>
              </a:rPr>
              <a:t>, E-J., &amp; </a:t>
            </a:r>
            <a:r>
              <a:rPr lang="en-US" sz="1800" dirty="0" err="1">
                <a:latin typeface="Arial" charset="0"/>
                <a:ea typeface="MS PGothic" charset="0"/>
                <a:cs typeface="MS PGothic" charset="0"/>
              </a:rPr>
              <a:t>Waldorp</a:t>
            </a:r>
            <a:r>
              <a:rPr lang="en-US" sz="1800" dirty="0">
                <a:latin typeface="Arial" charset="0"/>
                <a:ea typeface="MS PGothic" charset="0"/>
                <a:cs typeface="MS PGothic" charset="0"/>
              </a:rPr>
              <a:t>, L. (2006). Special issue on model selection. </a:t>
            </a:r>
            <a:r>
              <a:rPr lang="en-US" sz="1800" i="1" dirty="0">
                <a:latin typeface="Arial" charset="0"/>
                <a:ea typeface="MS PGothic" charset="0"/>
                <a:cs typeface="MS PGothic" charset="0"/>
              </a:rPr>
              <a:t>Journal of Mathematical Psychology, 50, </a:t>
            </a:r>
            <a:r>
              <a:rPr lang="en-US" sz="1800" dirty="0">
                <a:latin typeface="Arial" charset="0"/>
                <a:ea typeface="MS PGothic" charset="0"/>
                <a:cs typeface="MS PGothic" charset="0"/>
              </a:rPr>
              <a:t>99-213. </a:t>
            </a:r>
          </a:p>
          <a:p>
            <a:pPr marL="342900" indent="-342900">
              <a:spcBef>
                <a:spcPct val="20000"/>
              </a:spcBef>
              <a:buFontTx/>
              <a:buChar char="•"/>
              <a:defRPr/>
            </a:pPr>
            <a:r>
              <a:rPr lang="en-US" sz="1800" u="sng" dirty="0">
                <a:latin typeface="Arial" charset="0"/>
                <a:ea typeface="MS PGothic" charset="0"/>
                <a:cs typeface="MS PGothic" charset="0"/>
              </a:rPr>
              <a:t>Articles</a:t>
            </a:r>
            <a:endParaRPr lang="en-US" sz="1800" dirty="0">
              <a:latin typeface="Arial" charset="0"/>
              <a:ea typeface="MS PGothic" charset="0"/>
              <a:cs typeface="MS PGothic" charset="0"/>
            </a:endParaRPr>
          </a:p>
          <a:p>
            <a:pPr marL="800100" lvl="1" indent="-342900">
              <a:spcBef>
                <a:spcPct val="20000"/>
              </a:spcBef>
              <a:buFontTx/>
              <a:buChar char="•"/>
              <a:defRPr/>
            </a:pPr>
            <a:r>
              <a:rPr lang="en-US" sz="1800" dirty="0" err="1">
                <a:latin typeface="Arial" charset="0"/>
                <a:ea typeface="MS PGothic" charset="0"/>
                <a:cs typeface="MS PGothic" charset="0"/>
              </a:rPr>
              <a:t>Shiffrin</a:t>
            </a:r>
            <a:r>
              <a:rPr lang="en-US" sz="1800" dirty="0">
                <a:latin typeface="Arial" charset="0"/>
                <a:ea typeface="MS PGothic" charset="0"/>
                <a:cs typeface="MS PGothic" charset="0"/>
              </a:rPr>
              <a:t>, R. M., Lee, M. D., Kim, W., &amp; </a:t>
            </a:r>
            <a:r>
              <a:rPr lang="en-US" sz="1800" dirty="0" err="1">
                <a:latin typeface="Arial" charset="0"/>
                <a:ea typeface="MS PGothic" charset="0"/>
                <a:cs typeface="MS PGothic" charset="0"/>
              </a:rPr>
              <a:t>Wagenmakers</a:t>
            </a:r>
            <a:r>
              <a:rPr lang="en-US" sz="1800" dirty="0">
                <a:latin typeface="Arial" charset="0"/>
                <a:ea typeface="MS PGothic" charset="0"/>
                <a:cs typeface="MS PGothic" charset="0"/>
              </a:rPr>
              <a:t>, E-J. (2008). A survey of model evaluation approaches with a tutorial on hierarchical Bayesian methods. </a:t>
            </a:r>
            <a:r>
              <a:rPr lang="en-US" sz="1800" i="1" dirty="0">
                <a:latin typeface="Arial" charset="0"/>
                <a:ea typeface="MS PGothic" charset="0"/>
                <a:cs typeface="MS PGothic" charset="0"/>
              </a:rPr>
              <a:t>Cognitive Science, 32, </a:t>
            </a:r>
            <a:r>
              <a:rPr lang="en-US" sz="1800" dirty="0">
                <a:latin typeface="Arial" charset="0"/>
                <a:ea typeface="MS PGothic" charset="0"/>
                <a:cs typeface="MS PGothic" charset="0"/>
              </a:rPr>
              <a:t>1248-1284.</a:t>
            </a:r>
          </a:p>
          <a:p>
            <a:pPr marL="800100" lvl="1" indent="-342900">
              <a:spcBef>
                <a:spcPct val="20000"/>
              </a:spcBef>
              <a:buFontTx/>
              <a:buChar char="•"/>
              <a:defRPr/>
            </a:pPr>
            <a:r>
              <a:rPr lang="en-US" sz="1800" dirty="0">
                <a:latin typeface="Arial" charset="0"/>
                <a:ea typeface="MS PGothic" charset="0"/>
                <a:cs typeface="MS PGothic" charset="0"/>
              </a:rPr>
              <a:t>Wu, H., Myung, J. I., &amp; </a:t>
            </a:r>
            <a:r>
              <a:rPr lang="en-US" sz="1800" dirty="0" err="1">
                <a:latin typeface="Arial" charset="0"/>
                <a:ea typeface="MS PGothic" charset="0"/>
                <a:cs typeface="MS PGothic" charset="0"/>
              </a:rPr>
              <a:t>Batchelder</a:t>
            </a:r>
            <a:r>
              <a:rPr lang="en-US" sz="1800" dirty="0">
                <a:latin typeface="Arial" charset="0"/>
                <a:ea typeface="MS PGothic" charset="0"/>
                <a:cs typeface="MS PGothic" charset="0"/>
              </a:rPr>
              <a:t>, W. H. (2010). On the minimum description length complexity of multinomial processing tree models. </a:t>
            </a:r>
            <a:r>
              <a:rPr lang="en-US" sz="1800" i="1" dirty="0">
                <a:latin typeface="Arial" charset="0"/>
                <a:ea typeface="MS PGothic" charset="0"/>
                <a:cs typeface="MS PGothic" charset="0"/>
              </a:rPr>
              <a:t>Journal of Mathematical Psychology, 54</a:t>
            </a:r>
            <a:r>
              <a:rPr lang="en-US" sz="1800" dirty="0">
                <a:latin typeface="Arial" charset="0"/>
                <a:ea typeface="MS PGothic" charset="0"/>
                <a:cs typeface="MS PGothic" charset="0"/>
              </a:rPr>
              <a:t>, 291-303.</a:t>
            </a:r>
          </a:p>
          <a:p>
            <a:pPr marL="800100" lvl="1" indent="-342900">
              <a:spcBef>
                <a:spcPct val="20000"/>
              </a:spcBef>
              <a:buFontTx/>
              <a:buChar char="•"/>
              <a:defRPr/>
            </a:pPr>
            <a:r>
              <a:rPr lang="en-US" sz="1800" dirty="0" err="1">
                <a:latin typeface="Arial" charset="0"/>
                <a:ea typeface="MS PGothic" charset="0"/>
                <a:cs typeface="MS PGothic" charset="0"/>
              </a:rPr>
              <a:t>Cavagnaro</a:t>
            </a:r>
            <a:r>
              <a:rPr lang="en-US" sz="1800" dirty="0">
                <a:latin typeface="Arial" charset="0"/>
                <a:ea typeface="MS PGothic" charset="0"/>
                <a:cs typeface="MS PGothic" charset="0"/>
              </a:rPr>
              <a:t>, D. R., Gonzalez, R., Myung, J. I., &amp; Pitt, M. A. (2013). Optimal decision stimuli for risky choice experiments: An adaptive approach. </a:t>
            </a:r>
            <a:r>
              <a:rPr lang="en-US" sz="1800" i="1" dirty="0">
                <a:latin typeface="Arial" charset="0"/>
                <a:ea typeface="MS PGothic" charset="0"/>
                <a:cs typeface="MS PGothic" charset="0"/>
              </a:rPr>
              <a:t>Management Science, 59(2)</a:t>
            </a:r>
            <a:r>
              <a:rPr lang="en-US" sz="1800" dirty="0">
                <a:latin typeface="Arial" charset="0"/>
                <a:ea typeface="MS PGothic" charset="0"/>
                <a:cs typeface="MS PGothic" charset="0"/>
              </a:rPr>
              <a:t>, 358-375.</a:t>
            </a:r>
          </a:p>
          <a:p>
            <a:pPr lvl="1">
              <a:spcBef>
                <a:spcPct val="20000"/>
              </a:spcBef>
              <a:defRPr/>
            </a:pPr>
            <a:endParaRPr lang="en-US" i="1" dirty="0">
              <a:latin typeface="Arial" charset="0"/>
              <a:ea typeface="MS PGothic" charset="0"/>
              <a:cs typeface="MS PGothic" charset="0"/>
            </a:endParaRPr>
          </a:p>
        </p:txBody>
      </p:sp>
      <p:sp>
        <p:nvSpPr>
          <p:cNvPr id="288770" name="Rectangle 3"/>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sp>
        <p:nvSpPr>
          <p:cNvPr id="288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7A4DE6B-FEE0-4EB6-8787-70B5B8DAC3CF}" type="slidenum">
              <a:rPr lang="en-US" sz="1400"/>
              <a:pPr eaLnBrk="1" hangingPunct="1"/>
              <a:t>103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04800" y="1524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defRPr/>
            </a:pPr>
            <a:r>
              <a:rPr lang="en-US" sz="2000" b="1" dirty="0" smtClean="0">
                <a:latin typeface="Arial" charset="0"/>
                <a:ea typeface="MS PGothic" charset="0"/>
                <a:cs typeface="MS PGothic" charset="0"/>
              </a:rPr>
              <a:t>Books on Cognitive Computational Modeling</a:t>
            </a:r>
            <a:endParaRPr lang="en-US" sz="2000" b="1" dirty="0">
              <a:latin typeface="Arial" charset="0"/>
              <a:ea typeface="MS PGothic" charset="0"/>
              <a:cs typeface="MS PGothic" charset="0"/>
            </a:endParaRPr>
          </a:p>
          <a:p>
            <a:pPr marL="342900" indent="-342900">
              <a:spcBef>
                <a:spcPct val="20000"/>
              </a:spcBef>
              <a:defRPr/>
            </a:pPr>
            <a:endParaRPr lang="en-US" sz="2000" u="sng" dirty="0">
              <a:latin typeface="Arial" charset="0"/>
              <a:ea typeface="MS PGothic" charset="0"/>
              <a:cs typeface="MS PGothic" charset="0"/>
            </a:endParaRPr>
          </a:p>
          <a:p>
            <a:pPr marL="800100" lvl="1" indent="-342900">
              <a:spcBef>
                <a:spcPct val="20000"/>
              </a:spcBef>
              <a:buFontTx/>
              <a:buChar char="•"/>
              <a:defRPr/>
            </a:pPr>
            <a:r>
              <a:rPr lang="en-US" sz="1800" dirty="0" err="1" smtClean="0">
                <a:latin typeface="Arial" charset="0"/>
                <a:ea typeface="MS PGothic" charset="0"/>
                <a:cs typeface="MS PGothic" charset="0"/>
              </a:rPr>
              <a:t>Busemeyer</a:t>
            </a:r>
            <a:r>
              <a:rPr lang="en-US" sz="1800" dirty="0">
                <a:latin typeface="Arial" charset="0"/>
                <a:ea typeface="MS PGothic" charset="0"/>
                <a:cs typeface="MS PGothic" charset="0"/>
              </a:rPr>
              <a:t>, J</a:t>
            </a:r>
            <a:r>
              <a:rPr lang="en-US" sz="1800" dirty="0" smtClean="0">
                <a:latin typeface="Arial" charset="0"/>
                <a:ea typeface="MS PGothic" charset="0"/>
                <a:cs typeface="MS PGothic" charset="0"/>
              </a:rPr>
              <a:t>., &amp; </a:t>
            </a:r>
            <a:r>
              <a:rPr lang="en-US" sz="1800" dirty="0" err="1" smtClean="0">
                <a:latin typeface="Arial" charset="0"/>
                <a:ea typeface="MS PGothic" charset="0"/>
                <a:cs typeface="MS PGothic" charset="0"/>
              </a:rPr>
              <a:t>Diederich</a:t>
            </a:r>
            <a:r>
              <a:rPr lang="en-US" sz="1800" dirty="0" smtClean="0">
                <a:latin typeface="Arial" charset="0"/>
                <a:ea typeface="MS PGothic" charset="0"/>
                <a:cs typeface="MS PGothic" charset="0"/>
              </a:rPr>
              <a:t> , A. </a:t>
            </a:r>
            <a:r>
              <a:rPr lang="en-US" sz="1800" dirty="0">
                <a:latin typeface="Arial" charset="0"/>
                <a:ea typeface="MS PGothic" charset="0"/>
                <a:cs typeface="MS PGothic" charset="0"/>
              </a:rPr>
              <a:t>(</a:t>
            </a:r>
            <a:r>
              <a:rPr lang="en-US" sz="1800" dirty="0" smtClean="0">
                <a:latin typeface="Arial" charset="0"/>
                <a:ea typeface="MS PGothic" charset="0"/>
                <a:cs typeface="MS PGothic" charset="0"/>
              </a:rPr>
              <a:t>2010). </a:t>
            </a:r>
            <a:r>
              <a:rPr lang="en-US" sz="1800" i="1" dirty="0" smtClean="0">
                <a:latin typeface="Arial" charset="0"/>
                <a:ea typeface="MS PGothic" charset="0"/>
                <a:cs typeface="MS PGothic" charset="0"/>
              </a:rPr>
              <a:t>Cognitive Modeling</a:t>
            </a:r>
            <a:r>
              <a:rPr lang="en-US" sz="1800" dirty="0" smtClean="0">
                <a:latin typeface="Arial" charset="0"/>
                <a:ea typeface="MS PGothic" charset="0"/>
                <a:cs typeface="MS PGothic" charset="0"/>
              </a:rPr>
              <a:t>. Sage Publications: Thousand Oaks, CA.</a:t>
            </a:r>
            <a:endParaRPr lang="en-US" sz="1800" dirty="0">
              <a:latin typeface="Arial" charset="0"/>
              <a:ea typeface="MS PGothic" charset="0"/>
              <a:cs typeface="MS PGothic" charset="0"/>
            </a:endParaRPr>
          </a:p>
          <a:p>
            <a:pPr marL="800100" lvl="1" indent="-342900">
              <a:spcBef>
                <a:spcPct val="20000"/>
              </a:spcBef>
              <a:buFontTx/>
              <a:buChar char="•"/>
              <a:defRPr/>
            </a:pPr>
            <a:r>
              <a:rPr lang="en-US" sz="1800" dirty="0" err="1" smtClean="0">
                <a:latin typeface="Arial" charset="0"/>
                <a:ea typeface="MS PGothic" charset="0"/>
                <a:cs typeface="MS PGothic" charset="0"/>
              </a:rPr>
              <a:t>Lewandowsky</a:t>
            </a:r>
            <a:r>
              <a:rPr lang="en-US" sz="1800" dirty="0" smtClean="0">
                <a:latin typeface="Arial" charset="0"/>
                <a:ea typeface="MS PGothic" charset="0"/>
                <a:cs typeface="MS PGothic" charset="0"/>
              </a:rPr>
              <a:t>, S., &amp; Farrell, S. (2011). </a:t>
            </a:r>
            <a:r>
              <a:rPr lang="en-US" sz="1800" i="1" dirty="0" smtClean="0">
                <a:latin typeface="Arial" charset="0"/>
                <a:ea typeface="MS PGothic" charset="0"/>
                <a:cs typeface="MS PGothic" charset="0"/>
              </a:rPr>
              <a:t>Computational Modeling in Cognition: Principles and Practice</a:t>
            </a:r>
            <a:r>
              <a:rPr lang="en-US" sz="1800" dirty="0" smtClean="0">
                <a:latin typeface="Arial" charset="0"/>
                <a:ea typeface="MS PGothic" charset="0"/>
                <a:cs typeface="MS PGothic" charset="0"/>
              </a:rPr>
              <a:t>. </a:t>
            </a:r>
            <a:r>
              <a:rPr lang="en-US" sz="1800" dirty="0">
                <a:latin typeface="Arial" charset="0"/>
                <a:ea typeface="MS PGothic" charset="0"/>
                <a:cs typeface="MS PGothic" charset="0"/>
              </a:rPr>
              <a:t>Sage Publications: Thousand Oaks, CA</a:t>
            </a:r>
            <a:r>
              <a:rPr lang="en-US" sz="1800" dirty="0" smtClean="0">
                <a:latin typeface="Arial" charset="0"/>
                <a:ea typeface="MS PGothic" charset="0"/>
                <a:cs typeface="MS PGothic" charset="0"/>
              </a:rPr>
              <a:t>.. </a:t>
            </a:r>
            <a:endParaRPr lang="en-US" sz="1800" dirty="0">
              <a:latin typeface="Arial" charset="0"/>
              <a:ea typeface="MS PGothic" charset="0"/>
              <a:cs typeface="MS PGothic" charset="0"/>
            </a:endParaRPr>
          </a:p>
          <a:p>
            <a:pPr marL="800100" lvl="1" indent="-342900">
              <a:spcBef>
                <a:spcPct val="20000"/>
              </a:spcBef>
              <a:buFontTx/>
              <a:buChar char="•"/>
              <a:defRPr/>
            </a:pPr>
            <a:r>
              <a:rPr lang="en-US" sz="1800" dirty="0" smtClean="0">
                <a:latin typeface="Arial" charset="0"/>
                <a:ea typeface="MS PGothic" charset="0"/>
                <a:cs typeface="MS PGothic" charset="0"/>
              </a:rPr>
              <a:t>Lee, M. D., &amp; </a:t>
            </a:r>
            <a:r>
              <a:rPr lang="en-US" sz="1800" dirty="0" err="1" smtClean="0">
                <a:latin typeface="Arial" charset="0"/>
                <a:ea typeface="MS PGothic" charset="0"/>
                <a:cs typeface="MS PGothic" charset="0"/>
              </a:rPr>
              <a:t>Wagenmakers</a:t>
            </a:r>
            <a:r>
              <a:rPr lang="en-US" sz="1800" dirty="0">
                <a:latin typeface="Arial" charset="0"/>
                <a:ea typeface="MS PGothic" charset="0"/>
                <a:cs typeface="MS PGothic" charset="0"/>
              </a:rPr>
              <a:t>, </a:t>
            </a:r>
            <a:r>
              <a:rPr lang="en-US" sz="1800" dirty="0" smtClean="0">
                <a:latin typeface="Arial" charset="0"/>
                <a:ea typeface="MS PGothic" charset="0"/>
                <a:cs typeface="MS PGothic" charset="0"/>
              </a:rPr>
              <a:t>E-J. (in press). </a:t>
            </a:r>
            <a:r>
              <a:rPr lang="en-US" sz="1800" i="1" dirty="0" smtClean="0">
                <a:latin typeface="Arial" charset="0"/>
                <a:ea typeface="MS PGothic" charset="0"/>
                <a:cs typeface="MS PGothic" charset="0"/>
              </a:rPr>
              <a:t>Bayesian Cognitive Modeling: A Practical Course</a:t>
            </a:r>
            <a:r>
              <a:rPr lang="en-US" sz="1800" dirty="0" smtClean="0">
                <a:latin typeface="Arial" charset="0"/>
                <a:ea typeface="MS PGothic" charset="0"/>
                <a:cs typeface="MS PGothic" charset="0"/>
              </a:rPr>
              <a:t>. Cambridge University Press: London, UK. </a:t>
            </a:r>
            <a:endParaRPr lang="en-US" sz="1800" dirty="0">
              <a:latin typeface="Arial" charset="0"/>
              <a:ea typeface="MS PGothic" charset="0"/>
              <a:cs typeface="MS PGothic" charset="0"/>
            </a:endParaRPr>
          </a:p>
          <a:p>
            <a:pPr lvl="1">
              <a:spcBef>
                <a:spcPct val="20000"/>
              </a:spcBef>
              <a:defRPr/>
            </a:pPr>
            <a:endParaRPr lang="en-US" i="1" dirty="0">
              <a:latin typeface="Arial" charset="0"/>
              <a:ea typeface="MS PGothic" charset="0"/>
              <a:cs typeface="MS PGothic" charset="0"/>
            </a:endParaRPr>
          </a:p>
        </p:txBody>
      </p:sp>
      <p:sp>
        <p:nvSpPr>
          <p:cNvPr id="288770" name="Rectangle 3"/>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sp>
        <p:nvSpPr>
          <p:cNvPr id="288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7A4DE6B-FEE0-4EB6-8787-70B5B8DAC3CF}" type="slidenum">
              <a:rPr lang="en-US" sz="1400"/>
              <a:pPr eaLnBrk="1" hangingPunct="1"/>
              <a:t>104</a:t>
            </a:fld>
            <a:endParaRPr lang="en-US" sz="1400"/>
          </a:p>
        </p:txBody>
      </p:sp>
      <p:pic>
        <p:nvPicPr>
          <p:cNvPr id="325634" name="Picture 2" descr="C:\Users\myung\Desktop\51s8jqPWeZ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773402"/>
            <a:ext cx="1854200" cy="2429083"/>
          </a:xfrm>
          <a:prstGeom prst="rect">
            <a:avLst/>
          </a:prstGeom>
          <a:noFill/>
          <a:extLst>
            <a:ext uri="{909E8E84-426E-40dd-AFC4-6F175D3DCCD1}">
              <a14:hiddenFill xmlns:a14="http://schemas.microsoft.com/office/drawing/2010/main">
                <a:solidFill>
                  <a:srgbClr val="FFFFFF"/>
                </a:solidFill>
              </a14:hiddenFill>
            </a:ext>
          </a:extLst>
        </p:spPr>
      </p:pic>
      <p:pic>
        <p:nvPicPr>
          <p:cNvPr id="325638" name="Picture 6" descr="C:\Users\myung\Desktop\aa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229" y="33528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25639" name="Picture 7" descr="C:\Users\myung\Desktop\tem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352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5931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04800" y="1524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defRPr/>
            </a:pPr>
            <a:r>
              <a:rPr lang="en-US" sz="2000" b="1" dirty="0" smtClean="0">
                <a:latin typeface="Arial" charset="0"/>
                <a:ea typeface="MS PGothic" charset="0"/>
                <a:cs typeface="MS PGothic" charset="0"/>
              </a:rPr>
              <a:t>All the mathematics you missed but need to know for graduate school (in mathematical psychology and other fields):</a:t>
            </a:r>
            <a:endParaRPr lang="en-US" sz="2000" b="1" dirty="0">
              <a:latin typeface="Arial" charset="0"/>
              <a:ea typeface="MS PGothic" charset="0"/>
              <a:cs typeface="MS PGothic" charset="0"/>
            </a:endParaRPr>
          </a:p>
          <a:p>
            <a:pPr marL="342900" indent="-342900">
              <a:spcBef>
                <a:spcPct val="20000"/>
              </a:spcBef>
              <a:defRPr/>
            </a:pPr>
            <a:endParaRPr lang="en-US" sz="2000" u="sng" dirty="0">
              <a:latin typeface="Arial" charset="0"/>
              <a:ea typeface="MS PGothic" charset="0"/>
              <a:cs typeface="MS PGothic" charset="0"/>
            </a:endParaRPr>
          </a:p>
          <a:p>
            <a:pPr marL="342900" indent="-342900">
              <a:spcBef>
                <a:spcPct val="20000"/>
              </a:spcBef>
              <a:buFontTx/>
              <a:buChar char="•"/>
              <a:defRPr/>
            </a:pPr>
            <a:r>
              <a:rPr lang="en-US" sz="1800" u="sng" dirty="0" smtClean="0">
                <a:latin typeface="Arial" charset="0"/>
                <a:ea typeface="MS PGothic" charset="0"/>
                <a:cs typeface="MS PGothic" charset="0"/>
              </a:rPr>
              <a:t>Undergraduate</a:t>
            </a:r>
            <a:endParaRPr lang="en-US" sz="1800" u="sng" dirty="0">
              <a:latin typeface="Arial" charset="0"/>
              <a:ea typeface="MS PGothic" charset="0"/>
              <a:cs typeface="MS PGothic" charset="0"/>
            </a:endParaRPr>
          </a:p>
          <a:p>
            <a:pPr marL="800100" lvl="1" indent="-342900">
              <a:spcBef>
                <a:spcPct val="20000"/>
              </a:spcBef>
              <a:buFontTx/>
              <a:buChar char="•"/>
              <a:defRPr/>
            </a:pPr>
            <a:r>
              <a:rPr lang="en-US" sz="1800" dirty="0" smtClean="0">
                <a:latin typeface="Arial" charset="0"/>
                <a:ea typeface="MS PGothic" charset="0"/>
                <a:cs typeface="MS PGothic" charset="0"/>
              </a:rPr>
              <a:t>Calculus, Linear &amp; Matrix Algebra, Real Analysis</a:t>
            </a:r>
          </a:p>
          <a:p>
            <a:pPr marL="800100" lvl="1" indent="-342900">
              <a:spcBef>
                <a:spcPct val="20000"/>
              </a:spcBef>
              <a:buFontTx/>
              <a:buChar char="•"/>
              <a:defRPr/>
            </a:pPr>
            <a:r>
              <a:rPr lang="en-US" sz="1800" dirty="0" smtClean="0">
                <a:latin typeface="Arial" charset="0"/>
                <a:ea typeface="MS PGothic" charset="0"/>
                <a:cs typeface="MS PGothic" charset="0"/>
              </a:rPr>
              <a:t>Probability Theory and Statistics</a:t>
            </a:r>
            <a:endParaRPr lang="en-US" sz="1800" dirty="0">
              <a:latin typeface="Arial" charset="0"/>
              <a:ea typeface="MS PGothic" charset="0"/>
              <a:cs typeface="MS PGothic" charset="0"/>
            </a:endParaRPr>
          </a:p>
          <a:p>
            <a:pPr marL="800100" lvl="1" indent="-342900">
              <a:spcBef>
                <a:spcPct val="20000"/>
              </a:spcBef>
              <a:buFontTx/>
              <a:buChar char="•"/>
              <a:defRPr/>
            </a:pPr>
            <a:r>
              <a:rPr lang="en-US" sz="1800" dirty="0" smtClean="0">
                <a:latin typeface="Arial" charset="0"/>
                <a:ea typeface="MS PGothic" charset="0"/>
                <a:cs typeface="MS PGothic" charset="0"/>
              </a:rPr>
              <a:t>Computer Programming in </a:t>
            </a:r>
            <a:r>
              <a:rPr lang="en-US" sz="1800" dirty="0" err="1" smtClean="0">
                <a:latin typeface="Arial" charset="0"/>
                <a:ea typeface="MS PGothic" charset="0"/>
                <a:cs typeface="MS PGothic" charset="0"/>
              </a:rPr>
              <a:t>Matlab</a:t>
            </a:r>
            <a:r>
              <a:rPr lang="en-US" sz="1800" dirty="0" smtClean="0">
                <a:latin typeface="Arial" charset="0"/>
                <a:ea typeface="MS PGothic" charset="0"/>
                <a:cs typeface="MS PGothic" charset="0"/>
              </a:rPr>
              <a:t>, R, and C++</a:t>
            </a:r>
          </a:p>
          <a:p>
            <a:pPr marL="800100" lvl="1" indent="-342900">
              <a:spcBef>
                <a:spcPct val="20000"/>
              </a:spcBef>
              <a:buFontTx/>
              <a:buChar char="•"/>
              <a:defRPr/>
            </a:pPr>
            <a:endParaRPr lang="en-US" sz="1800" dirty="0">
              <a:latin typeface="Arial" charset="0"/>
              <a:ea typeface="MS PGothic" charset="0"/>
              <a:cs typeface="MS PGothic" charset="0"/>
            </a:endParaRPr>
          </a:p>
          <a:p>
            <a:pPr marL="342900" indent="-342900">
              <a:spcBef>
                <a:spcPct val="20000"/>
              </a:spcBef>
              <a:buFontTx/>
              <a:buChar char="•"/>
              <a:defRPr/>
            </a:pPr>
            <a:r>
              <a:rPr lang="en-US" sz="1800" u="sng" dirty="0" smtClean="0">
                <a:latin typeface="Arial" charset="0"/>
                <a:ea typeface="MS PGothic" charset="0"/>
                <a:cs typeface="MS PGothic" charset="0"/>
              </a:rPr>
              <a:t>Graduate</a:t>
            </a:r>
          </a:p>
          <a:p>
            <a:pPr marL="800100" lvl="1" indent="-342900">
              <a:spcBef>
                <a:spcPct val="20000"/>
              </a:spcBef>
              <a:buFontTx/>
              <a:buChar char="•"/>
              <a:defRPr/>
            </a:pPr>
            <a:r>
              <a:rPr lang="en-US" sz="1800" dirty="0" smtClean="0">
                <a:latin typeface="Arial" charset="0"/>
                <a:ea typeface="MS PGothic" charset="0"/>
                <a:cs typeface="MS PGothic" charset="0"/>
              </a:rPr>
              <a:t>Mathematical Statistics</a:t>
            </a:r>
          </a:p>
          <a:p>
            <a:pPr marL="800100" lvl="1" indent="-342900">
              <a:spcBef>
                <a:spcPct val="20000"/>
              </a:spcBef>
              <a:buFontTx/>
              <a:buChar char="•"/>
              <a:defRPr/>
            </a:pPr>
            <a:r>
              <a:rPr lang="en-US" sz="1800" dirty="0" smtClean="0">
                <a:latin typeface="Arial" charset="0"/>
                <a:ea typeface="MS PGothic" charset="0"/>
                <a:cs typeface="MS PGothic" charset="0"/>
              </a:rPr>
              <a:t>Bayesian Statistics</a:t>
            </a:r>
          </a:p>
          <a:p>
            <a:pPr marL="800100" lvl="1" indent="-342900">
              <a:spcBef>
                <a:spcPct val="20000"/>
              </a:spcBef>
              <a:buFontTx/>
              <a:buChar char="•"/>
              <a:defRPr/>
            </a:pPr>
            <a:r>
              <a:rPr lang="en-US" sz="1800" dirty="0" smtClean="0">
                <a:latin typeface="Arial" charset="0"/>
                <a:ea typeface="MS PGothic" charset="0"/>
                <a:cs typeface="MS PGothic" charset="0"/>
              </a:rPr>
              <a:t>Numerical Computation and Analysis</a:t>
            </a:r>
          </a:p>
          <a:p>
            <a:pPr marL="800100" lvl="1" indent="-342900">
              <a:spcBef>
                <a:spcPct val="20000"/>
              </a:spcBef>
              <a:buFontTx/>
              <a:buChar char="•"/>
              <a:defRPr/>
            </a:pPr>
            <a:r>
              <a:rPr lang="en-US" sz="1800" dirty="0" smtClean="0">
                <a:latin typeface="Arial" charset="0"/>
                <a:ea typeface="MS PGothic" charset="0"/>
                <a:cs typeface="MS PGothic" charset="0"/>
              </a:rPr>
              <a:t>Machine Learning Methods</a:t>
            </a:r>
          </a:p>
          <a:p>
            <a:pPr marL="800100" lvl="1" indent="-342900">
              <a:spcBef>
                <a:spcPct val="20000"/>
              </a:spcBef>
              <a:buFontTx/>
              <a:buChar char="•"/>
              <a:defRPr/>
            </a:pPr>
            <a:endParaRPr lang="en-US" sz="1800" dirty="0">
              <a:latin typeface="Arial" charset="0"/>
              <a:ea typeface="MS PGothic" charset="0"/>
              <a:cs typeface="MS PGothic" charset="0"/>
            </a:endParaRPr>
          </a:p>
          <a:p>
            <a:pPr lvl="1">
              <a:spcBef>
                <a:spcPct val="20000"/>
              </a:spcBef>
              <a:defRPr/>
            </a:pPr>
            <a:endParaRPr lang="en-US" i="1" dirty="0">
              <a:latin typeface="Arial" charset="0"/>
              <a:ea typeface="MS PGothic" charset="0"/>
              <a:cs typeface="MS PGothic" charset="0"/>
            </a:endParaRPr>
          </a:p>
        </p:txBody>
      </p:sp>
      <p:sp>
        <p:nvSpPr>
          <p:cNvPr id="288770" name="Rectangle 3"/>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sp>
        <p:nvSpPr>
          <p:cNvPr id="288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7A4DE6B-FEE0-4EB6-8787-70B5B8DAC3CF}" type="slidenum">
              <a:rPr lang="en-US" sz="1400"/>
              <a:pPr eaLnBrk="1" hangingPunct="1"/>
              <a:t>105</a:t>
            </a:fld>
            <a:endParaRPr lang="en-US" sz="1400"/>
          </a:p>
        </p:txBody>
      </p:sp>
    </p:spTree>
    <p:extLst>
      <p:ext uri="{BB962C8B-B14F-4D97-AF65-F5344CB8AC3E}">
        <p14:creationId xmlns:p14="http://schemas.microsoft.com/office/powerpoint/2010/main" val="296851855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C510A11-5A2F-417C-9800-BAB22396EAD3}" type="slidenum">
              <a:rPr lang="en-US" sz="1200">
                <a:latin typeface="Verdana" pitchFamily="34" charset="0"/>
              </a:rPr>
              <a:pPr eaLnBrk="1" hangingPunct="1"/>
              <a:t>106</a:t>
            </a:fld>
            <a:endParaRPr lang="en-US" sz="1200">
              <a:latin typeface="Verdana" pitchFamily="34" charset="0"/>
            </a:endParaRPr>
          </a:p>
        </p:txBody>
      </p:sp>
      <p:pic>
        <p:nvPicPr>
          <p:cNvPr id="2" name="Picture 1"/>
          <p:cNvPicPr>
            <a:picLocks noChangeAspect="1"/>
          </p:cNvPicPr>
          <p:nvPr/>
        </p:nvPicPr>
        <p:blipFill>
          <a:blip r:embed="rId3"/>
          <a:stretch>
            <a:fillRect/>
          </a:stretch>
        </p:blipFill>
        <p:spPr>
          <a:xfrm>
            <a:off x="838200" y="228600"/>
            <a:ext cx="5708270" cy="3810000"/>
          </a:xfrm>
          <a:prstGeom prst="rect">
            <a:avLst/>
          </a:prstGeom>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2590800" cy="152116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2667000" y="1981200"/>
            <a:ext cx="5334000" cy="2819400"/>
          </a:xfrm>
        </p:spPr>
        <p:txBody>
          <a:bodyPr/>
          <a:lstStyle/>
          <a:p>
            <a:pPr eaLnBrk="1" hangingPunct="1">
              <a:lnSpc>
                <a:spcPct val="90000"/>
              </a:lnSpc>
              <a:buFontTx/>
              <a:buNone/>
            </a:pPr>
            <a:r>
              <a:rPr lang="en-US" sz="3600" b="1">
                <a:latin typeface="Arial" charset="0"/>
                <a:cs typeface="Arial" charset="0"/>
              </a:rPr>
              <a:t>1. Introduction</a:t>
            </a:r>
          </a:p>
          <a:p>
            <a:pPr eaLnBrk="1" hangingPunct="1">
              <a:lnSpc>
                <a:spcPct val="90000"/>
              </a:lnSpc>
              <a:buFontTx/>
              <a:buNone/>
            </a:pPr>
            <a:endParaRPr lang="en-US" sz="3600" b="1">
              <a:latin typeface="Arial" charset="0"/>
              <a:cs typeface="Arial" charset="0"/>
            </a:endParaRPr>
          </a:p>
          <a:p>
            <a:pPr eaLnBrk="1" hangingPunct="1">
              <a:lnSpc>
                <a:spcPct val="90000"/>
              </a:lnSpc>
            </a:pPr>
            <a:r>
              <a:rPr lang="en-US" sz="2800">
                <a:latin typeface="Arial" charset="0"/>
                <a:cs typeface="Arial" charset="0"/>
              </a:rPr>
              <a:t>Preliminaries</a:t>
            </a:r>
          </a:p>
          <a:p>
            <a:pPr eaLnBrk="1" hangingPunct="1">
              <a:lnSpc>
                <a:spcPct val="90000"/>
              </a:lnSpc>
            </a:pPr>
            <a:r>
              <a:rPr lang="en-US" sz="2800">
                <a:latin typeface="Arial" charset="0"/>
                <a:cs typeface="Arial" charset="0"/>
              </a:rPr>
              <a:t>Formal Modeling</a:t>
            </a:r>
          </a:p>
          <a:p>
            <a:pPr eaLnBrk="1" hangingPunct="1">
              <a:lnSpc>
                <a:spcPct val="90000"/>
              </a:lnSpc>
            </a:pPr>
            <a:r>
              <a:rPr lang="en-US" sz="2800">
                <a:latin typeface="Arial" charset="0"/>
                <a:cs typeface="Arial" charset="0"/>
              </a:rPr>
              <a:t>Model Fitting</a:t>
            </a:r>
          </a:p>
        </p:txBody>
      </p:sp>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Arial" charset="0"/>
              </a:defRPr>
            </a:lvl1pPr>
            <a:lvl2pPr marL="742950" indent="-285750" eaLnBrk="0" hangingPunct="0">
              <a:defRPr sz="2400">
                <a:solidFill>
                  <a:schemeClr val="tx1"/>
                </a:solidFill>
                <a:latin typeface="Arial Unicode MS" charset="0"/>
                <a:ea typeface="Arial" charset="0"/>
                <a:cs typeface="Arial" charset="0"/>
              </a:defRPr>
            </a:lvl2pPr>
            <a:lvl3pPr marL="1143000" indent="-228600" eaLnBrk="0" hangingPunct="0">
              <a:defRPr sz="2400">
                <a:solidFill>
                  <a:schemeClr val="tx1"/>
                </a:solidFill>
                <a:latin typeface="Arial Unicode MS" charset="0"/>
                <a:ea typeface="Arial" charset="0"/>
                <a:cs typeface="Arial" charset="0"/>
              </a:defRPr>
            </a:lvl3pPr>
            <a:lvl4pPr marL="1600200" indent="-228600" eaLnBrk="0" hangingPunct="0">
              <a:defRPr sz="2400">
                <a:solidFill>
                  <a:schemeClr val="tx1"/>
                </a:solidFill>
                <a:latin typeface="Arial Unicode MS" charset="0"/>
                <a:ea typeface="Arial" charset="0"/>
                <a:cs typeface="Arial" charset="0"/>
              </a:defRPr>
            </a:lvl4pPr>
            <a:lvl5pPr marL="2057400" indent="-228600" eaLnBrk="0" hangingPunct="0">
              <a:defRPr sz="2400">
                <a:solidFill>
                  <a:schemeClr val="tx1"/>
                </a:solidFill>
                <a:latin typeface="Arial Unicode M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Unicode M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Unicode M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Unicode M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Unicode MS" charset="0"/>
                <a:ea typeface="Arial" charset="0"/>
                <a:cs typeface="Arial" charset="0"/>
              </a:defRPr>
            </a:lvl9pPr>
          </a:lstStyle>
          <a:p>
            <a:pPr eaLnBrk="1" hangingPunct="1"/>
            <a:fld id="{074A1976-56EB-E746-8113-067DE1B1A5AF}" type="slidenum">
              <a:rPr lang="en-US" sz="1400"/>
              <a:pPr eaLnBrk="1" hangingPunct="1"/>
              <a:t>11</a:t>
            </a:fld>
            <a:endParaRPr lang="en-US" sz="1400"/>
          </a:p>
        </p:txBody>
      </p:sp>
    </p:spTree>
    <p:extLst>
      <p:ext uri="{BB962C8B-B14F-4D97-AF65-F5344CB8AC3E}">
        <p14:creationId xmlns:p14="http://schemas.microsoft.com/office/powerpoint/2010/main" val="1660360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09600" y="0"/>
            <a:ext cx="7772400" cy="838200"/>
          </a:xfrm>
        </p:spPr>
        <p:txBody>
          <a:bodyPr/>
          <a:lstStyle/>
          <a:p>
            <a:pPr eaLnBrk="1" hangingPunct="1"/>
            <a:r>
              <a:rPr lang="en-US" altLang="ko-KR" sz="2800" b="1" smtClean="0">
                <a:latin typeface="Arial" pitchFamily="34" charset="0"/>
                <a:cs typeface="Arial" pitchFamily="34" charset="0"/>
              </a:rPr>
              <a:t>Preliminaries</a:t>
            </a:r>
            <a:endParaRPr lang="en-US" sz="2800" b="1" smtClean="0">
              <a:latin typeface="Arial" pitchFamily="34" charset="0"/>
              <a:cs typeface="Arial" pitchFamily="34" charset="0"/>
            </a:endParaRPr>
          </a:p>
        </p:txBody>
      </p:sp>
      <p:sp>
        <p:nvSpPr>
          <p:cNvPr id="28676" name="Rectangle 9"/>
          <p:cNvSpPr>
            <a:spLocks noGrp="1" noChangeArrowheads="1"/>
          </p:cNvSpPr>
          <p:nvPr>
            <p:ph type="body" idx="4294967295"/>
          </p:nvPr>
        </p:nvSpPr>
        <p:spPr>
          <a:xfrm>
            <a:off x="457200" y="914400"/>
            <a:ext cx="8229600" cy="5257800"/>
          </a:xfrm>
        </p:spPr>
        <p:txBody>
          <a:bodyPr/>
          <a:lstStyle/>
          <a:p>
            <a:pPr>
              <a:lnSpc>
                <a:spcPct val="90000"/>
              </a:lnSpc>
            </a:pPr>
            <a:r>
              <a:rPr lang="en-US" sz="2000" dirty="0" smtClean="0">
                <a:latin typeface="Arial" pitchFamily="34" charset="0"/>
                <a:cs typeface="Arial" pitchFamily="34" charset="0"/>
              </a:rPr>
              <a:t>Models are </a:t>
            </a:r>
            <a:r>
              <a:rPr lang="en-US" sz="2000" b="1" dirty="0" smtClean="0">
                <a:solidFill>
                  <a:srgbClr val="0000FF"/>
                </a:solidFill>
                <a:latin typeface="Arial" pitchFamily="34" charset="0"/>
                <a:cs typeface="Arial" pitchFamily="34" charset="0"/>
              </a:rPr>
              <a:t>quantitative stand-ins </a:t>
            </a:r>
            <a:r>
              <a:rPr lang="en-US" sz="2000" dirty="0" smtClean="0">
                <a:latin typeface="Arial" pitchFamily="34" charset="0"/>
                <a:cs typeface="Arial" pitchFamily="34" charset="0"/>
              </a:rPr>
              <a:t>for theories</a:t>
            </a:r>
          </a:p>
          <a:p>
            <a:pPr>
              <a:lnSpc>
                <a:spcPct val="90000"/>
              </a:lnSpc>
            </a:pPr>
            <a:endParaRPr lang="en-US" sz="2000" dirty="0" smtClean="0">
              <a:latin typeface="Arial" pitchFamily="34" charset="0"/>
              <a:cs typeface="Arial" pitchFamily="34" charset="0"/>
            </a:endParaRPr>
          </a:p>
          <a:p>
            <a:pPr>
              <a:lnSpc>
                <a:spcPct val="90000"/>
              </a:lnSpc>
            </a:pPr>
            <a:r>
              <a:rPr lang="en-US" sz="2000" dirty="0" smtClean="0">
                <a:latin typeface="Arial" pitchFamily="34" charset="0"/>
                <a:cs typeface="Arial" pitchFamily="34" charset="0"/>
              </a:rPr>
              <a:t>Models are </a:t>
            </a:r>
            <a:r>
              <a:rPr lang="en-US" sz="2000" b="1" dirty="0" smtClean="0">
                <a:solidFill>
                  <a:srgbClr val="0000FF"/>
                </a:solidFill>
                <a:latin typeface="Arial" pitchFamily="34" charset="0"/>
                <a:cs typeface="Arial" pitchFamily="34" charset="0"/>
              </a:rPr>
              <a:t>tools</a:t>
            </a:r>
            <a:r>
              <a:rPr lang="en-US" sz="2000" dirty="0" smtClean="0">
                <a:latin typeface="Arial" pitchFamily="34" charset="0"/>
                <a:cs typeface="Arial" pitchFamily="34" charset="0"/>
              </a:rPr>
              <a:t> with which to study behavior</a:t>
            </a:r>
          </a:p>
          <a:p>
            <a:pPr lvl="1">
              <a:lnSpc>
                <a:spcPct val="90000"/>
              </a:lnSpc>
            </a:pPr>
            <a:endParaRPr lang="en-US" sz="2000" dirty="0" smtClean="0">
              <a:latin typeface="Arial" pitchFamily="34" charset="0"/>
            </a:endParaRPr>
          </a:p>
          <a:p>
            <a:pPr lvl="1">
              <a:lnSpc>
                <a:spcPct val="90000"/>
              </a:lnSpc>
            </a:pPr>
            <a:r>
              <a:rPr lang="en-US" sz="2000" dirty="0" smtClean="0">
                <a:latin typeface="Arial" pitchFamily="34" charset="0"/>
              </a:rPr>
              <a:t>Increase the precision of prediction</a:t>
            </a:r>
          </a:p>
          <a:p>
            <a:pPr lvl="1">
              <a:lnSpc>
                <a:spcPct val="90000"/>
              </a:lnSpc>
            </a:pPr>
            <a:r>
              <a:rPr lang="en-US" sz="2000" dirty="0" smtClean="0">
                <a:latin typeface="Arial" pitchFamily="34" charset="0"/>
              </a:rPr>
              <a:t>Generate novel predictions</a:t>
            </a:r>
          </a:p>
          <a:p>
            <a:pPr lvl="1">
              <a:lnSpc>
                <a:spcPct val="90000"/>
              </a:lnSpc>
            </a:pPr>
            <a:r>
              <a:rPr lang="en-US" sz="2000" dirty="0" smtClean="0">
                <a:latin typeface="Arial" pitchFamily="34" charset="0"/>
              </a:rPr>
              <a:t>Provide insight into complex behavior</a:t>
            </a:r>
          </a:p>
          <a:p>
            <a:pPr>
              <a:lnSpc>
                <a:spcPct val="90000"/>
              </a:lnSpc>
            </a:pPr>
            <a:endParaRPr lang="en-US" sz="2000" dirty="0" smtClean="0">
              <a:latin typeface="Arial" pitchFamily="34" charset="0"/>
              <a:cs typeface="Arial" pitchFamily="34" charset="0"/>
            </a:endParaRPr>
          </a:p>
          <a:p>
            <a:pPr>
              <a:lnSpc>
                <a:spcPct val="90000"/>
              </a:lnSpc>
            </a:pPr>
            <a:r>
              <a:rPr lang="en-US" sz="2000" dirty="0" smtClean="0">
                <a:latin typeface="Arial" pitchFamily="34" charset="0"/>
                <a:cs typeface="Arial" pitchFamily="34" charset="0"/>
              </a:rPr>
              <a:t>Model comparison is a </a:t>
            </a:r>
            <a:r>
              <a:rPr lang="en-US" sz="2000" b="1" dirty="0" smtClean="0">
                <a:solidFill>
                  <a:srgbClr val="0000FF"/>
                </a:solidFill>
                <a:latin typeface="Arial" pitchFamily="34" charset="0"/>
                <a:cs typeface="Arial" pitchFamily="34" charset="0"/>
              </a:rPr>
              <a:t>statistical inference problem</a:t>
            </a:r>
            <a:r>
              <a:rPr lang="en-US" sz="2000" dirty="0" smtClean="0">
                <a:latin typeface="Arial" pitchFamily="34" charset="0"/>
                <a:cs typeface="Arial" pitchFamily="34" charset="0"/>
              </a:rPr>
              <a:t>. Quantitative methods are developed to aid in deciding between models</a:t>
            </a:r>
          </a:p>
        </p:txBody>
      </p:sp>
      <p:sp>
        <p:nvSpPr>
          <p:cNvPr id="50179"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C166F66-E5EE-4FE9-A1BC-AF9E7D612875}" type="slidenum">
              <a:rPr lang="en-US" sz="1400"/>
              <a:pPr eaLnBrk="1" hangingPunct="1"/>
              <a:t>12</a:t>
            </a:fld>
            <a:endParaRPr lang="en-US" sz="1400"/>
          </a:p>
        </p:txBody>
      </p:sp>
    </p:spTree>
    <p:extLst>
      <p:ext uri="{BB962C8B-B14F-4D97-AF65-F5344CB8AC3E}">
        <p14:creationId xmlns:p14="http://schemas.microsoft.com/office/powerpoint/2010/main" val="6357093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Arial" charset="0"/>
              </a:defRPr>
            </a:lvl1pPr>
            <a:lvl2pPr marL="742950" indent="-285750" eaLnBrk="0" hangingPunct="0">
              <a:defRPr sz="2400">
                <a:solidFill>
                  <a:schemeClr val="tx1"/>
                </a:solidFill>
                <a:latin typeface="Arial Unicode MS" charset="0"/>
                <a:ea typeface="Arial" charset="0"/>
                <a:cs typeface="Arial" charset="0"/>
              </a:defRPr>
            </a:lvl2pPr>
            <a:lvl3pPr marL="1143000" indent="-228600" eaLnBrk="0" hangingPunct="0">
              <a:defRPr sz="2400">
                <a:solidFill>
                  <a:schemeClr val="tx1"/>
                </a:solidFill>
                <a:latin typeface="Arial Unicode MS" charset="0"/>
                <a:ea typeface="Arial" charset="0"/>
                <a:cs typeface="Arial" charset="0"/>
              </a:defRPr>
            </a:lvl3pPr>
            <a:lvl4pPr marL="1600200" indent="-228600" eaLnBrk="0" hangingPunct="0">
              <a:defRPr sz="2400">
                <a:solidFill>
                  <a:schemeClr val="tx1"/>
                </a:solidFill>
                <a:latin typeface="Arial Unicode MS" charset="0"/>
                <a:ea typeface="Arial" charset="0"/>
                <a:cs typeface="Arial" charset="0"/>
              </a:defRPr>
            </a:lvl4pPr>
            <a:lvl5pPr marL="2057400" indent="-228600" eaLnBrk="0" hangingPunct="0">
              <a:defRPr sz="2400">
                <a:solidFill>
                  <a:schemeClr val="tx1"/>
                </a:solidFill>
                <a:latin typeface="Arial Unicode M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Unicode M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Unicode M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Unicode M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Unicode MS" charset="0"/>
                <a:ea typeface="Arial" charset="0"/>
                <a:cs typeface="Arial" charset="0"/>
              </a:defRPr>
            </a:lvl9pPr>
          </a:lstStyle>
          <a:p>
            <a:pPr algn="r" eaLnBrk="1" hangingPunct="1"/>
            <a:fld id="{788A888B-BA22-7640-861C-33B77CF129A6}" type="slidenum">
              <a:rPr lang="en-US" sz="1400"/>
              <a:pPr algn="r" eaLnBrk="1" hangingPunct="1"/>
              <a:t>13</a:t>
            </a:fld>
            <a:endParaRPr lang="en-US" sz="1400"/>
          </a:p>
        </p:txBody>
      </p:sp>
      <p:sp>
        <p:nvSpPr>
          <p:cNvPr id="1028" name="Rectangle 2"/>
          <p:cNvSpPr>
            <a:spLocks noGrp="1" noChangeArrowheads="1"/>
          </p:cNvSpPr>
          <p:nvPr>
            <p:ph type="ctrTitle" idx="4294967295"/>
          </p:nvPr>
        </p:nvSpPr>
        <p:spPr>
          <a:xfrm>
            <a:off x="228600" y="152400"/>
            <a:ext cx="8686800" cy="533400"/>
          </a:xfrm>
        </p:spPr>
        <p:txBody>
          <a:bodyPr/>
          <a:lstStyle/>
          <a:p>
            <a:pPr eaLnBrk="1" hangingPunct="1"/>
            <a:r>
              <a:rPr lang="en-US" altLang="ko-KR" sz="2800" b="1">
                <a:latin typeface="Arial" charset="0"/>
                <a:ea typeface="굴림" charset="0"/>
                <a:cs typeface="Arial" charset="0"/>
              </a:rPr>
              <a:t>Formal Modeling</a:t>
            </a:r>
            <a:endParaRPr lang="en-US" sz="2800" b="1">
              <a:latin typeface="Arial" charset="0"/>
              <a:ea typeface="굴림" charset="0"/>
              <a:cs typeface="Arial" charset="0"/>
            </a:endParaRPr>
          </a:p>
        </p:txBody>
      </p:sp>
      <p:sp>
        <p:nvSpPr>
          <p:cNvPr id="1029"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4"/>
          <p:cNvSpPr>
            <a:spLocks noChangeArrowheads="1"/>
          </p:cNvSpPr>
          <p:nvPr/>
        </p:nvSpPr>
        <p:spPr bwMode="auto">
          <a:xfrm>
            <a:off x="457200" y="8382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charset="0"/>
              <a:buNone/>
            </a:pPr>
            <a:r>
              <a:rPr lang="en-US">
                <a:latin typeface="Arial" charset="0"/>
              </a:rPr>
              <a:t>A mathematical model specifies the range of data patterns it can describe by varying the values of its </a:t>
            </a:r>
            <a:r>
              <a:rPr lang="en-US" b="1">
                <a:solidFill>
                  <a:srgbClr val="0000FF"/>
                </a:solidFill>
                <a:latin typeface="Arial" charset="0"/>
              </a:rPr>
              <a:t>parameter</a:t>
            </a:r>
            <a:r>
              <a:rPr lang="en-US">
                <a:latin typeface="Arial" charset="0"/>
              </a:rPr>
              <a:t> (w), for example,</a:t>
            </a:r>
          </a:p>
        </p:txBody>
      </p:sp>
      <p:graphicFrame>
        <p:nvGraphicFramePr>
          <p:cNvPr id="1026" name="Object 2"/>
          <p:cNvGraphicFramePr>
            <a:graphicFrameLocks noChangeAspect="1"/>
          </p:cNvGraphicFramePr>
          <p:nvPr/>
        </p:nvGraphicFramePr>
        <p:xfrm>
          <a:off x="2057400" y="2057400"/>
          <a:ext cx="4737100" cy="515938"/>
        </p:xfrm>
        <a:graphic>
          <a:graphicData uri="http://schemas.openxmlformats.org/presentationml/2006/ole">
            <mc:AlternateContent xmlns:mc="http://schemas.openxmlformats.org/markup-compatibility/2006">
              <mc:Choice xmlns:v="urn:schemas-microsoft-com:vml" Requires="v">
                <p:oleObj spid="_x0000_s330857" name="Equation" r:id="rId4" imgW="2222280" imgH="241200" progId="Equation.3">
                  <p:embed/>
                </p:oleObj>
              </mc:Choice>
              <mc:Fallback>
                <p:oleObj name="Equation" r:id="rId4" imgW="22222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057400"/>
                        <a:ext cx="47371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31" name="Picture 17" descr="datapatter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514600"/>
            <a:ext cx="7391400" cy="372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Arial" charset="0"/>
              </a:defRPr>
            </a:lvl1pPr>
            <a:lvl2pPr marL="742950" indent="-285750" eaLnBrk="0" hangingPunct="0">
              <a:defRPr sz="2400">
                <a:solidFill>
                  <a:schemeClr val="tx1"/>
                </a:solidFill>
                <a:latin typeface="Arial Unicode MS" charset="0"/>
                <a:ea typeface="Arial" charset="0"/>
                <a:cs typeface="Arial" charset="0"/>
              </a:defRPr>
            </a:lvl2pPr>
            <a:lvl3pPr marL="1143000" indent="-228600" eaLnBrk="0" hangingPunct="0">
              <a:defRPr sz="2400">
                <a:solidFill>
                  <a:schemeClr val="tx1"/>
                </a:solidFill>
                <a:latin typeface="Arial Unicode MS" charset="0"/>
                <a:ea typeface="Arial" charset="0"/>
                <a:cs typeface="Arial" charset="0"/>
              </a:defRPr>
            </a:lvl3pPr>
            <a:lvl4pPr marL="1600200" indent="-228600" eaLnBrk="0" hangingPunct="0">
              <a:defRPr sz="2400">
                <a:solidFill>
                  <a:schemeClr val="tx1"/>
                </a:solidFill>
                <a:latin typeface="Arial Unicode MS" charset="0"/>
                <a:ea typeface="Arial" charset="0"/>
                <a:cs typeface="Arial" charset="0"/>
              </a:defRPr>
            </a:lvl4pPr>
            <a:lvl5pPr marL="2057400" indent="-228600" eaLnBrk="0" hangingPunct="0">
              <a:defRPr sz="2400">
                <a:solidFill>
                  <a:schemeClr val="tx1"/>
                </a:solidFill>
                <a:latin typeface="Arial Unicode M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Unicode M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Unicode M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Unicode M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Unicode MS" charset="0"/>
                <a:ea typeface="Arial" charset="0"/>
                <a:cs typeface="Arial" charset="0"/>
              </a:defRPr>
            </a:lvl9pPr>
          </a:lstStyle>
          <a:p>
            <a:pPr eaLnBrk="1" hangingPunct="1"/>
            <a:fld id="{42FA49EE-3129-D145-9096-656CE33DFEDE}" type="slidenum">
              <a:rPr lang="en-US" sz="1400"/>
              <a:pPr eaLnBrk="1" hangingPunct="1"/>
              <a:t>13</a:t>
            </a:fld>
            <a:endParaRPr lang="en-US" sz="1400"/>
          </a:p>
        </p:txBody>
      </p:sp>
    </p:spTree>
    <p:extLst>
      <p:ext uri="{BB962C8B-B14F-4D97-AF65-F5344CB8AC3E}">
        <p14:creationId xmlns:p14="http://schemas.microsoft.com/office/powerpoint/2010/main" val="26012883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33400" y="914400"/>
            <a:ext cx="792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charset="0"/>
              <a:buNone/>
            </a:pPr>
            <a:r>
              <a:rPr lang="en-US">
                <a:latin typeface="Arial" charset="0"/>
              </a:rPr>
              <a:t>Finding the parameter value that </a:t>
            </a:r>
            <a:r>
              <a:rPr lang="en-US" b="1">
                <a:solidFill>
                  <a:srgbClr val="0000FF"/>
                </a:solidFill>
                <a:latin typeface="Arial" charset="0"/>
              </a:rPr>
              <a:t>best fits </a:t>
            </a:r>
            <a:r>
              <a:rPr lang="en-US">
                <a:latin typeface="Arial" charset="0"/>
              </a:rPr>
              <a:t>observed data</a:t>
            </a:r>
          </a:p>
        </p:txBody>
      </p:sp>
      <p:graphicFrame>
        <p:nvGraphicFramePr>
          <p:cNvPr id="2050" name="Object 2"/>
          <p:cNvGraphicFramePr>
            <a:graphicFrameLocks noChangeAspect="1"/>
          </p:cNvGraphicFramePr>
          <p:nvPr>
            <p:extLst>
              <p:ext uri="{D42A27DB-BD31-4B8C-83A1-F6EECF244321}">
                <p14:modId xmlns:p14="http://schemas.microsoft.com/office/powerpoint/2010/main" val="3067833429"/>
              </p:ext>
            </p:extLst>
          </p:nvPr>
        </p:nvGraphicFramePr>
        <p:xfrm>
          <a:off x="1828800" y="5334000"/>
          <a:ext cx="5081588" cy="379413"/>
        </p:xfrm>
        <a:graphic>
          <a:graphicData uri="http://schemas.openxmlformats.org/presentationml/2006/ole">
            <mc:AlternateContent xmlns:mc="http://schemas.openxmlformats.org/markup-compatibility/2006">
              <mc:Choice xmlns:v="urn:schemas-microsoft-com:vml" Requires="v">
                <p:oleObj spid="_x0000_s332905" name="Equation" r:id="rId4" imgW="2895480" imgH="215640" progId="Equation.3">
                  <p:embed/>
                </p:oleObj>
              </mc:Choice>
              <mc:Fallback>
                <p:oleObj name="Equation" r:id="rId4" imgW="289548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334000"/>
                        <a:ext cx="5081588"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053" name="Picture 9" descr="bestf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295400"/>
            <a:ext cx="5181600" cy="394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228600" y="152400"/>
            <a:ext cx="8686800" cy="533400"/>
          </a:xfrm>
        </p:spPr>
        <p:txBody>
          <a:bodyPr/>
          <a:lstStyle/>
          <a:p>
            <a:pPr eaLnBrk="1" hangingPunct="1"/>
            <a:r>
              <a:rPr lang="en-US" altLang="ko-KR" sz="2800" b="1">
                <a:latin typeface="Arial" charset="0"/>
                <a:ea typeface="굴림" charset="0"/>
                <a:cs typeface="Arial" charset="0"/>
              </a:rPr>
              <a:t>Model Fitting</a:t>
            </a:r>
            <a:endParaRPr lang="en-US" sz="2800" b="1">
              <a:latin typeface="Arial" charset="0"/>
              <a:ea typeface="굴림" charset="0"/>
              <a:cs typeface="Arial" charset="0"/>
            </a:endParaRPr>
          </a:p>
        </p:txBody>
      </p:sp>
      <p:sp>
        <p:nvSpPr>
          <p:cNvPr id="2054"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Arial" charset="0"/>
              </a:defRPr>
            </a:lvl1pPr>
            <a:lvl2pPr marL="742950" indent="-285750" eaLnBrk="0" hangingPunct="0">
              <a:defRPr sz="2400">
                <a:solidFill>
                  <a:schemeClr val="tx1"/>
                </a:solidFill>
                <a:latin typeface="Arial Unicode MS" charset="0"/>
                <a:ea typeface="Arial" charset="0"/>
                <a:cs typeface="Arial" charset="0"/>
              </a:defRPr>
            </a:lvl2pPr>
            <a:lvl3pPr marL="1143000" indent="-228600" eaLnBrk="0" hangingPunct="0">
              <a:defRPr sz="2400">
                <a:solidFill>
                  <a:schemeClr val="tx1"/>
                </a:solidFill>
                <a:latin typeface="Arial Unicode MS" charset="0"/>
                <a:ea typeface="Arial" charset="0"/>
                <a:cs typeface="Arial" charset="0"/>
              </a:defRPr>
            </a:lvl3pPr>
            <a:lvl4pPr marL="1600200" indent="-228600" eaLnBrk="0" hangingPunct="0">
              <a:defRPr sz="2400">
                <a:solidFill>
                  <a:schemeClr val="tx1"/>
                </a:solidFill>
                <a:latin typeface="Arial Unicode MS" charset="0"/>
                <a:ea typeface="Arial" charset="0"/>
                <a:cs typeface="Arial" charset="0"/>
              </a:defRPr>
            </a:lvl4pPr>
            <a:lvl5pPr marL="2057400" indent="-228600" eaLnBrk="0" hangingPunct="0">
              <a:defRPr sz="2400">
                <a:solidFill>
                  <a:schemeClr val="tx1"/>
                </a:solidFill>
                <a:latin typeface="Arial Unicode M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Unicode M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Unicode M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Unicode M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Unicode MS" charset="0"/>
                <a:ea typeface="Arial" charset="0"/>
                <a:cs typeface="Arial" charset="0"/>
              </a:defRPr>
            </a:lvl9pPr>
          </a:lstStyle>
          <a:p>
            <a:pPr eaLnBrk="1" hangingPunct="1"/>
            <a:fld id="{607BF3A6-3A40-3145-A3AF-1FC336B29B07}" type="slidenum">
              <a:rPr lang="en-US" sz="1400"/>
              <a:pPr eaLnBrk="1" hangingPunct="1"/>
              <a:t>14</a:t>
            </a:fld>
            <a:endParaRPr lang="en-US" sz="1400"/>
          </a:p>
        </p:txBody>
      </p:sp>
    </p:spTree>
    <p:extLst>
      <p:ext uri="{BB962C8B-B14F-4D97-AF65-F5344CB8AC3E}">
        <p14:creationId xmlns:p14="http://schemas.microsoft.com/office/powerpoint/2010/main" val="17241339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DE29C13C-D447-46A1-808C-B1F5A9B2F6D5}" type="slidenum">
              <a:rPr lang="en-US" sz="1400"/>
              <a:pPr eaLnBrk="1" hangingPunct="1"/>
              <a:t>15</a:t>
            </a:fld>
            <a:endParaRPr lang="en-US" sz="1400"/>
          </a:p>
        </p:txBody>
      </p:sp>
      <p:pic>
        <p:nvPicPr>
          <p:cNvPr id="583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10563" cy="6096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838200" y="304800"/>
            <a:ext cx="7848600" cy="5943600"/>
          </a:xfrm>
        </p:spPr>
        <p:txBody>
          <a:bodyPr/>
          <a:lstStyle/>
          <a:p>
            <a:pPr eaLnBrk="1" hangingPunct="1">
              <a:buFontTx/>
              <a:buNone/>
            </a:pPr>
            <a:r>
              <a:rPr lang="en-US" b="1" u="sng" dirty="0" smtClean="0">
                <a:latin typeface="Arial" pitchFamily="34" charset="0"/>
                <a:cs typeface="Arial" pitchFamily="34" charset="0"/>
              </a:rPr>
              <a:t>Outline</a:t>
            </a:r>
          </a:p>
          <a:p>
            <a:pPr eaLnBrk="1" hangingPunct="1">
              <a:buFontTx/>
              <a:buNone/>
            </a:pPr>
            <a:endParaRPr lang="en-US" b="1" u="sng" dirty="0" smtClean="0">
              <a:latin typeface="Arial" pitchFamily="34" charset="0"/>
              <a:cs typeface="Arial" pitchFamily="34" charset="0"/>
            </a:endParaRPr>
          </a:p>
          <a:p>
            <a:pPr marL="514350" indent="-514350" eaLnBrk="1" hangingPunct="1">
              <a:buFontTx/>
              <a:buAutoNum type="arabicPeriod"/>
            </a:pPr>
            <a:r>
              <a:rPr lang="en-US" sz="2800" b="1" dirty="0" smtClean="0">
                <a:solidFill>
                  <a:schemeClr val="bg1">
                    <a:lumMod val="65000"/>
                  </a:schemeClr>
                </a:solidFill>
                <a:latin typeface="Arial" pitchFamily="34" charset="0"/>
                <a:cs typeface="Arial" pitchFamily="34" charset="0"/>
              </a:rPr>
              <a:t>Introduction</a:t>
            </a:r>
          </a:p>
          <a:p>
            <a:pPr marL="0" indent="0" eaLnBrk="1" hangingPunct="1">
              <a:buNone/>
            </a:pPr>
            <a:r>
              <a:rPr lang="en-US" sz="3600" b="1" dirty="0">
                <a:latin typeface="Arial" pitchFamily="34" charset="0"/>
                <a:cs typeface="Arial" pitchFamily="34" charset="0"/>
              </a:rPr>
              <a:t>2</a:t>
            </a:r>
            <a:r>
              <a:rPr lang="en-US" sz="3600" b="1" dirty="0" smtClean="0">
                <a:latin typeface="Arial" pitchFamily="34" charset="0"/>
                <a:cs typeface="Arial" pitchFamily="34" charset="0"/>
              </a:rPr>
              <a:t>. Model Evaluation and Selection</a:t>
            </a:r>
          </a:p>
          <a:p>
            <a:pPr eaLnBrk="1" hangingPunct="1">
              <a:buFontTx/>
              <a:buNone/>
            </a:pPr>
            <a:r>
              <a:rPr lang="en-US" sz="2800" b="1" dirty="0">
                <a:solidFill>
                  <a:srgbClr val="A6A6A6"/>
                </a:solidFill>
                <a:latin typeface="Arial" pitchFamily="34" charset="0"/>
                <a:cs typeface="Arial" pitchFamily="34" charset="0"/>
              </a:rPr>
              <a:t>3</a:t>
            </a:r>
            <a:r>
              <a:rPr lang="en-US" sz="2800" b="1" dirty="0" smtClean="0">
                <a:solidFill>
                  <a:srgbClr val="A6A6A6"/>
                </a:solidFill>
                <a:latin typeface="Arial" pitchFamily="34" charset="0"/>
                <a:cs typeface="Arial" pitchFamily="34" charset="0"/>
              </a:rPr>
              <a:t>. A New Experimental Tool for Model Selection: Adaptive Design Optimization</a:t>
            </a:r>
          </a:p>
          <a:p>
            <a:pPr eaLnBrk="1" hangingPunct="1">
              <a:buFontTx/>
              <a:buNone/>
            </a:pPr>
            <a:r>
              <a:rPr lang="en-US" sz="2800" b="1" dirty="0">
                <a:solidFill>
                  <a:srgbClr val="A6A6A6"/>
                </a:solidFill>
                <a:latin typeface="Arial" pitchFamily="34" charset="0"/>
                <a:cs typeface="Arial" pitchFamily="34" charset="0"/>
              </a:rPr>
              <a:t>4</a:t>
            </a:r>
            <a:r>
              <a:rPr lang="en-US" sz="2800" b="1" dirty="0" smtClean="0">
                <a:solidFill>
                  <a:srgbClr val="A6A6A6"/>
                </a:solidFill>
                <a:latin typeface="Arial" pitchFamily="34" charset="0"/>
                <a:cs typeface="Arial" pitchFamily="34" charset="0"/>
              </a:rPr>
              <a:t>. Conclusion</a:t>
            </a:r>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7936B43-26DA-4AEE-8DCA-02FB8D065B23}" type="slidenum">
              <a:rPr lang="en-US" sz="1400"/>
              <a:pPr eaLnBrk="1" hangingPunct="1"/>
              <a:t>16</a:t>
            </a:fld>
            <a:endParaRPr lang="en-US" sz="1400"/>
          </a:p>
        </p:txBody>
      </p:sp>
    </p:spTree>
    <p:extLst>
      <p:ext uri="{BB962C8B-B14F-4D97-AF65-F5344CB8AC3E}">
        <p14:creationId xmlns:p14="http://schemas.microsoft.com/office/powerpoint/2010/main" val="22374068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body" idx="1"/>
          </p:nvPr>
        </p:nvSpPr>
        <p:spPr>
          <a:xfrm>
            <a:off x="914400" y="1981200"/>
            <a:ext cx="7620000" cy="2819400"/>
          </a:xfrm>
        </p:spPr>
        <p:txBody>
          <a:bodyPr/>
          <a:lstStyle/>
          <a:p>
            <a:pPr eaLnBrk="1" hangingPunct="1">
              <a:lnSpc>
                <a:spcPct val="90000"/>
              </a:lnSpc>
              <a:buFontTx/>
              <a:buNone/>
            </a:pPr>
            <a:r>
              <a:rPr lang="en-US" sz="3600" b="1" dirty="0">
                <a:latin typeface="Arial" pitchFamily="34" charset="0"/>
                <a:cs typeface="Arial" pitchFamily="34" charset="0"/>
              </a:rPr>
              <a:t>2</a:t>
            </a:r>
            <a:r>
              <a:rPr lang="en-US" sz="3600" b="1" dirty="0" smtClean="0">
                <a:latin typeface="Arial" pitchFamily="34" charset="0"/>
                <a:cs typeface="Arial" pitchFamily="34" charset="0"/>
              </a:rPr>
              <a:t>. Model Evaluation and Selection</a:t>
            </a:r>
          </a:p>
          <a:p>
            <a:pPr eaLnBrk="1" hangingPunct="1">
              <a:lnSpc>
                <a:spcPct val="90000"/>
              </a:lnSpc>
            </a:pPr>
            <a:r>
              <a:rPr lang="en-US" sz="2800" dirty="0" smtClean="0">
                <a:latin typeface="Arial" pitchFamily="34" charset="0"/>
                <a:cs typeface="Arial" pitchFamily="34" charset="0"/>
              </a:rPr>
              <a:t>Goodness-of-fit vs. </a:t>
            </a:r>
            <a:r>
              <a:rPr lang="en-US" sz="2800" dirty="0" err="1" smtClean="0">
                <a:latin typeface="Arial" pitchFamily="34" charset="0"/>
                <a:cs typeface="Arial" pitchFamily="34" charset="0"/>
              </a:rPr>
              <a:t>Generalizabilty</a:t>
            </a:r>
            <a:endParaRPr lang="en-US" sz="2800" dirty="0" smtClean="0">
              <a:latin typeface="Arial" pitchFamily="34" charset="0"/>
              <a:cs typeface="Arial" pitchFamily="34" charset="0"/>
            </a:endParaRPr>
          </a:p>
          <a:p>
            <a:pPr eaLnBrk="1" hangingPunct="1">
              <a:lnSpc>
                <a:spcPct val="90000"/>
              </a:lnSpc>
            </a:pPr>
            <a:r>
              <a:rPr lang="en-US" sz="2800" dirty="0" smtClean="0">
                <a:latin typeface="Arial" pitchFamily="34" charset="0"/>
                <a:cs typeface="Arial" pitchFamily="34" charset="0"/>
              </a:rPr>
              <a:t>Model Selection Methods</a:t>
            </a:r>
          </a:p>
          <a:p>
            <a:pPr eaLnBrk="1" hangingPunct="1">
              <a:lnSpc>
                <a:spcPct val="90000"/>
              </a:lnSpc>
            </a:pPr>
            <a:r>
              <a:rPr lang="en-US" sz="2800" dirty="0" smtClean="0">
                <a:latin typeface="Arial" pitchFamily="34" charset="0"/>
                <a:cs typeface="Arial" pitchFamily="34" charset="0"/>
              </a:rPr>
              <a:t>Illustrative Examples</a:t>
            </a:r>
          </a:p>
        </p:txBody>
      </p:sp>
      <p:sp>
        <p:nvSpPr>
          <p:cNvPr id="138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2F800AB-107B-4966-BAC7-70A9FEFC9D9E}" type="slidenum">
              <a:rPr lang="en-US" sz="1400"/>
              <a:pPr eaLnBrk="1" hangingPunct="1"/>
              <a:t>17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604F3F4-A66D-4254-B124-3D9906042DED}" type="slidenum">
              <a:rPr lang="en-US" sz="1400"/>
              <a:pPr eaLnBrk="1" hangingPunct="1"/>
              <a:t>18</a:t>
            </a:fld>
            <a:endParaRPr lang="en-US" sz="1400"/>
          </a:p>
        </p:txBody>
      </p:sp>
      <p:pic>
        <p:nvPicPr>
          <p:cNvPr id="140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7988300" cy="630713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228600" y="152400"/>
            <a:ext cx="8686800" cy="533400"/>
          </a:xfrm>
        </p:spPr>
        <p:txBody>
          <a:bodyPr/>
          <a:lstStyle/>
          <a:p>
            <a:pPr eaLnBrk="1" hangingPunct="1"/>
            <a:r>
              <a:rPr lang="en-US" altLang="ko-KR" sz="2800" b="1" smtClean="0">
                <a:latin typeface="Arial" pitchFamily="34" charset="0"/>
                <a:cs typeface="Arial" pitchFamily="34" charset="0"/>
              </a:rPr>
              <a:t>Goal of Modeling and Approximation to Truth</a:t>
            </a:r>
            <a:endParaRPr lang="en-US" sz="2800" b="1" smtClean="0">
              <a:latin typeface="Arial" pitchFamily="34" charset="0"/>
              <a:cs typeface="Arial" pitchFamily="34" charset="0"/>
            </a:endParaRPr>
          </a:p>
        </p:txBody>
      </p:sp>
      <p:sp>
        <p:nvSpPr>
          <p:cNvPr id="142338"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Rectangle 4"/>
          <p:cNvSpPr>
            <a:spLocks noChangeArrowheads="1"/>
          </p:cNvSpPr>
          <p:nvPr/>
        </p:nvSpPr>
        <p:spPr bwMode="auto">
          <a:xfrm>
            <a:off x="457200" y="914400"/>
            <a:ext cx="838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Arial" pitchFamily="34" charset="0"/>
              <a:buChar char="•"/>
            </a:pPr>
            <a:r>
              <a:rPr lang="en-US" sz="2000" dirty="0">
                <a:latin typeface="Arial" pitchFamily="34" charset="0"/>
              </a:rPr>
              <a:t> The ultimate, ideal goal of modeling is to identify the model that actually generated the observed data</a:t>
            </a:r>
          </a:p>
          <a:p>
            <a:pPr>
              <a:spcBef>
                <a:spcPct val="20000"/>
              </a:spcBef>
              <a:buFont typeface="Arial" pitchFamily="34" charset="0"/>
              <a:buChar char="•"/>
            </a:pPr>
            <a:endParaRPr lang="en-US" sz="2000" dirty="0">
              <a:latin typeface="Arial" pitchFamily="34" charset="0"/>
            </a:endParaRPr>
          </a:p>
          <a:p>
            <a:pPr>
              <a:spcBef>
                <a:spcPct val="20000"/>
              </a:spcBef>
              <a:buFont typeface="Arial" pitchFamily="34" charset="0"/>
              <a:buChar char="•"/>
            </a:pPr>
            <a:r>
              <a:rPr lang="en-US" sz="2000" dirty="0">
                <a:latin typeface="Arial" pitchFamily="34" charset="0"/>
              </a:rPr>
              <a:t> This is not possible because</a:t>
            </a:r>
          </a:p>
          <a:p>
            <a:pPr marL="914400" lvl="1" indent="-457200">
              <a:spcBef>
                <a:spcPct val="20000"/>
              </a:spcBef>
              <a:buFont typeface="Arial Unicode MS" pitchFamily="34" charset="-128"/>
              <a:buAutoNum type="arabicParenR"/>
            </a:pPr>
            <a:r>
              <a:rPr lang="en-US" sz="2000" dirty="0">
                <a:latin typeface="Arial" pitchFamily="34" charset="0"/>
              </a:rPr>
              <a:t>Never enough observations to pin down the truth exactly</a:t>
            </a:r>
          </a:p>
          <a:p>
            <a:pPr marL="914400" lvl="1" indent="-457200">
              <a:spcBef>
                <a:spcPct val="20000"/>
              </a:spcBef>
              <a:buFont typeface="Arial Unicode MS" pitchFamily="34" charset="-128"/>
              <a:buAutoNum type="arabicParenR"/>
            </a:pPr>
            <a:r>
              <a:rPr lang="en-US" sz="2000" dirty="0">
                <a:latin typeface="Arial" pitchFamily="34" charset="0"/>
              </a:rPr>
              <a:t>The truth may be quite complex, beyond modeler</a:t>
            </a:r>
            <a:r>
              <a:rPr lang="ja-JP" altLang="en-US" sz="2000" dirty="0">
                <a:latin typeface="Arial" pitchFamily="34" charset="0"/>
              </a:rPr>
              <a:t>’</a:t>
            </a:r>
            <a:r>
              <a:rPr lang="en-US" altLang="ja-JP" sz="2000" dirty="0">
                <a:latin typeface="Arial" pitchFamily="34" charset="0"/>
              </a:rPr>
              <a:t>s imagination</a:t>
            </a:r>
          </a:p>
          <a:p>
            <a:pPr>
              <a:spcBef>
                <a:spcPct val="20000"/>
              </a:spcBef>
              <a:buFont typeface="Wingdings" pitchFamily="2" charset="2"/>
              <a:buNone/>
            </a:pPr>
            <a:r>
              <a:rPr lang="en-US" sz="2000" dirty="0">
                <a:latin typeface="Arial" pitchFamily="34" charset="0"/>
              </a:rPr>
              <a:t> </a:t>
            </a:r>
          </a:p>
        </p:txBody>
      </p:sp>
      <p:sp>
        <p:nvSpPr>
          <p:cNvPr id="31750" name="Rectangle 4"/>
          <p:cNvSpPr>
            <a:spLocks noChangeArrowheads="1"/>
          </p:cNvSpPr>
          <p:nvPr/>
        </p:nvSpPr>
        <p:spPr bwMode="auto">
          <a:xfrm>
            <a:off x="457200" y="3429000"/>
            <a:ext cx="8153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Arial" pitchFamily="34" charset="0"/>
              <a:buChar char="•"/>
            </a:pPr>
            <a:r>
              <a:rPr lang="en-US" sz="2000" dirty="0">
                <a:latin typeface="Arial" pitchFamily="34" charset="0"/>
              </a:rPr>
              <a:t> A more realistic goal is to choose among a set of candidate models the one model that provides the </a:t>
            </a:r>
            <a:r>
              <a:rPr lang="ja-JP" altLang="en-US" sz="2000" dirty="0">
                <a:latin typeface="Arial" pitchFamily="34" charset="0"/>
              </a:rPr>
              <a:t>“</a:t>
            </a:r>
            <a:r>
              <a:rPr lang="en-US" altLang="ja-JP" sz="2000" dirty="0">
                <a:latin typeface="Arial" pitchFamily="34" charset="0"/>
              </a:rPr>
              <a:t>closest approximation</a:t>
            </a:r>
            <a:r>
              <a:rPr lang="ja-JP" altLang="en-US" sz="2000" dirty="0">
                <a:latin typeface="Arial" pitchFamily="34" charset="0"/>
              </a:rPr>
              <a:t>”</a:t>
            </a:r>
            <a:r>
              <a:rPr lang="en-US" altLang="ja-JP" sz="2000" dirty="0">
                <a:latin typeface="Arial" pitchFamily="34" charset="0"/>
              </a:rPr>
              <a:t> to the truth, </a:t>
            </a:r>
            <a:r>
              <a:rPr lang="en-US" altLang="ja-JP" sz="2000" dirty="0">
                <a:solidFill>
                  <a:srgbClr val="FF0066"/>
                </a:solidFill>
                <a:latin typeface="Arial" pitchFamily="34" charset="0"/>
              </a:rPr>
              <a:t>in some defined sense</a:t>
            </a:r>
            <a:endParaRPr lang="en-US" sz="2000" dirty="0">
              <a:latin typeface="Arial" pitchFamily="34" charset="0"/>
            </a:endParaRPr>
          </a:p>
        </p:txBody>
      </p:sp>
      <p:sp>
        <p:nvSpPr>
          <p:cNvPr id="14234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C58B309-89B6-4C30-842B-7212316DB9FD}" type="slidenum">
              <a:rPr lang="en-US" sz="1400"/>
              <a:pPr eaLnBrk="1" hangingPunct="1"/>
              <a:t>19</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228600" y="76200"/>
            <a:ext cx="8686800" cy="533400"/>
          </a:xfrm>
        </p:spPr>
        <p:txBody>
          <a:bodyPr/>
          <a:lstStyle/>
          <a:p>
            <a:pPr eaLnBrk="1" hangingPunct="1"/>
            <a:r>
              <a:rPr lang="en-US" altLang="ko-KR" sz="2400" b="1" dirty="0" smtClean="0">
                <a:latin typeface="Arial" pitchFamily="34" charset="0"/>
                <a:cs typeface="Arial" pitchFamily="34" charset="0"/>
              </a:rPr>
              <a:t>The </a:t>
            </a:r>
            <a:r>
              <a:rPr lang="en-US" altLang="ko-KR" sz="2400" b="1" dirty="0" smtClean="0">
                <a:latin typeface="Arial" pitchFamily="34" charset="0"/>
                <a:cs typeface="Arial" pitchFamily="34" charset="0"/>
              </a:rPr>
              <a:t>Holy Grail Question </a:t>
            </a:r>
            <a:r>
              <a:rPr lang="en-US" altLang="ko-KR" sz="2400" b="1" dirty="0" smtClean="0">
                <a:latin typeface="Arial" pitchFamily="34" charset="0"/>
                <a:cs typeface="Arial" pitchFamily="34" charset="0"/>
              </a:rPr>
              <a:t>in </a:t>
            </a:r>
            <a:r>
              <a:rPr lang="en-US" altLang="ko-KR" sz="2400" b="1" dirty="0" smtClean="0">
                <a:latin typeface="Arial" pitchFamily="34" charset="0"/>
                <a:cs typeface="Arial" pitchFamily="34" charset="0"/>
              </a:rPr>
              <a:t>Cognitive </a:t>
            </a:r>
            <a:r>
              <a:rPr lang="en-US" altLang="ko-KR" sz="2400" b="1" dirty="0" smtClean="0">
                <a:latin typeface="Arial" pitchFamily="34" charset="0"/>
                <a:cs typeface="Arial" pitchFamily="34" charset="0"/>
              </a:rPr>
              <a:t>Science</a:t>
            </a:r>
            <a:endParaRPr lang="en-US" sz="2400" b="1" dirty="0" smtClean="0">
              <a:latin typeface="Arial" pitchFamily="34" charset="0"/>
              <a:cs typeface="Arial" pitchFamily="34" charset="0"/>
            </a:endParaRPr>
          </a:p>
        </p:txBody>
      </p:sp>
      <p:sp>
        <p:nvSpPr>
          <p:cNvPr id="44034" name="Line 3"/>
          <p:cNvSpPr>
            <a:spLocks noChangeShapeType="1"/>
          </p:cNvSpPr>
          <p:nvPr/>
        </p:nvSpPr>
        <p:spPr bwMode="auto">
          <a:xfrm flipV="1">
            <a:off x="152400" y="685800"/>
            <a:ext cx="883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Rectangle 4"/>
          <p:cNvSpPr>
            <a:spLocks noChangeArrowheads="1"/>
          </p:cNvSpPr>
          <p:nvPr/>
        </p:nvSpPr>
        <p:spPr bwMode="auto">
          <a:xfrm>
            <a:off x="5486400" y="990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b="1" dirty="0" smtClean="0">
                <a:latin typeface="Arial" pitchFamily="34" charset="0"/>
              </a:rPr>
              <a:t>A Theory of the Mind</a:t>
            </a:r>
            <a:endParaRPr lang="en-US" b="1" dirty="0">
              <a:latin typeface="Arial" pitchFamily="34" charset="0"/>
            </a:endParaRPr>
          </a:p>
        </p:txBody>
      </p:sp>
      <p:sp>
        <p:nvSpPr>
          <p:cNvPr id="23563" name="Rectangle 4"/>
          <p:cNvSpPr>
            <a:spLocks noChangeArrowheads="1"/>
          </p:cNvSpPr>
          <p:nvPr/>
        </p:nvSpPr>
        <p:spPr bwMode="auto">
          <a:xfrm>
            <a:off x="304800" y="9906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b="1" dirty="0" smtClean="0">
                <a:latin typeface="Arial" pitchFamily="34" charset="0"/>
              </a:rPr>
              <a:t>How Does the Mind Work?</a:t>
            </a:r>
            <a:endParaRPr lang="en-US" b="1" dirty="0">
              <a:latin typeface="Arial" pitchFamily="34" charset="0"/>
            </a:endParaRPr>
          </a:p>
        </p:txBody>
      </p:sp>
      <p:sp>
        <p:nvSpPr>
          <p:cNvPr id="44044"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F63660C-A2BD-4825-87DC-1DC43666EEC5}" type="slidenum">
              <a:rPr lang="en-US" sz="1400"/>
              <a:pPr eaLnBrk="1" hangingPunct="1"/>
              <a:t>2</a:t>
            </a:fld>
            <a:endParaRPr lang="en-US" sz="1400"/>
          </a:p>
        </p:txBody>
      </p:sp>
      <p:pic>
        <p:nvPicPr>
          <p:cNvPr id="2" name="Picture 1"/>
          <p:cNvPicPr>
            <a:picLocks noChangeAspect="1"/>
          </p:cNvPicPr>
          <p:nvPr/>
        </p:nvPicPr>
        <p:blipFill>
          <a:blip r:embed="rId3"/>
          <a:stretch>
            <a:fillRect/>
          </a:stretch>
        </p:blipFill>
        <p:spPr>
          <a:xfrm>
            <a:off x="381000" y="1828800"/>
            <a:ext cx="3733800" cy="2800350"/>
          </a:xfrm>
          <a:prstGeom prst="rect">
            <a:avLst/>
          </a:prstGeom>
        </p:spPr>
      </p:pic>
      <p:pic>
        <p:nvPicPr>
          <p:cNvPr id="3" name="Picture 2"/>
          <p:cNvPicPr>
            <a:picLocks noChangeAspect="1"/>
          </p:cNvPicPr>
          <p:nvPr/>
        </p:nvPicPr>
        <p:blipFill>
          <a:blip r:embed="rId4"/>
          <a:stretch>
            <a:fillRect/>
          </a:stretch>
        </p:blipFill>
        <p:spPr>
          <a:xfrm>
            <a:off x="5334000" y="1676400"/>
            <a:ext cx="3294904" cy="3472367"/>
          </a:xfrm>
          <a:prstGeom prst="rect">
            <a:avLst/>
          </a:prstGeom>
        </p:spPr>
      </p:pic>
    </p:spTree>
    <p:extLst>
      <p:ext uri="{BB962C8B-B14F-4D97-AF65-F5344CB8AC3E}">
        <p14:creationId xmlns:p14="http://schemas.microsoft.com/office/powerpoint/2010/main" val="4028049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63"/>
                                        </p:tgtEl>
                                        <p:attrNameLst>
                                          <p:attrName>style.visibility</p:attrName>
                                        </p:attrNameLst>
                                      </p:cBhvr>
                                      <p:to>
                                        <p:strVal val="visible"/>
                                      </p:to>
                                    </p:set>
                                    <p:anim calcmode="lin" valueType="num">
                                      <p:cBhvr additive="base">
                                        <p:cTn id="11" dur="500" fill="hold"/>
                                        <p:tgtEl>
                                          <p:spTgt spid="23563"/>
                                        </p:tgtEl>
                                        <p:attrNameLst>
                                          <p:attrName>ppt_x</p:attrName>
                                        </p:attrNameLst>
                                      </p:cBhvr>
                                      <p:tavLst>
                                        <p:tav tm="0">
                                          <p:val>
                                            <p:strVal val="#ppt_x"/>
                                          </p:val>
                                        </p:tav>
                                        <p:tav tm="100000">
                                          <p:val>
                                            <p:strVal val="#ppt_x"/>
                                          </p:val>
                                        </p:tav>
                                      </p:tavLst>
                                    </p:anim>
                                    <p:anim calcmode="lin" valueType="num">
                                      <p:cBhvr additive="base">
                                        <p:cTn id="12"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additive="base">
                                        <p:cTn id="17" dur="500" fill="hold"/>
                                        <p:tgtEl>
                                          <p:spTgt spid="23560"/>
                                        </p:tgtEl>
                                        <p:attrNameLst>
                                          <p:attrName>ppt_x</p:attrName>
                                        </p:attrNameLst>
                                      </p:cBhvr>
                                      <p:tavLst>
                                        <p:tav tm="0">
                                          <p:val>
                                            <p:strVal val="#ppt_x"/>
                                          </p:val>
                                        </p:tav>
                                        <p:tav tm="100000">
                                          <p:val>
                                            <p:strVal val="#ppt_x"/>
                                          </p:val>
                                        </p:tav>
                                      </p:tavLst>
                                    </p:anim>
                                    <p:anim calcmode="lin" valueType="num">
                                      <p:cBhvr additive="base">
                                        <p:cTn id="18" dur="500" fill="hold"/>
                                        <p:tgtEl>
                                          <p:spTgt spid="2356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235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381000" y="9144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Font typeface="Arial" pitchFamily="34" charset="0"/>
              <a:buChar char="•"/>
            </a:pPr>
            <a:r>
              <a:rPr lang="en-US" dirty="0">
                <a:latin typeface="Arial" pitchFamily="34" charset="0"/>
              </a:rPr>
              <a:t> </a:t>
            </a:r>
            <a:r>
              <a:rPr lang="en-US" u="sng" dirty="0">
                <a:latin typeface="Arial" pitchFamily="34" charset="0"/>
              </a:rPr>
              <a:t>Qualitative criteria</a:t>
            </a:r>
          </a:p>
          <a:p>
            <a:pPr lvl="1">
              <a:buFont typeface="Arial" pitchFamily="34" charset="0"/>
              <a:buChar char="•"/>
            </a:pPr>
            <a:r>
              <a:rPr lang="en-US" dirty="0">
                <a:latin typeface="Arial" pitchFamily="34" charset="0"/>
              </a:rPr>
              <a:t> </a:t>
            </a:r>
            <a:r>
              <a:rPr lang="en-US" sz="2000" b="1" dirty="0" err="1">
                <a:latin typeface="Arial" pitchFamily="34" charset="0"/>
              </a:rPr>
              <a:t>Falisifiability</a:t>
            </a:r>
            <a:r>
              <a:rPr lang="en-US" sz="2000" dirty="0">
                <a:latin typeface="Arial" pitchFamily="34" charset="0"/>
              </a:rPr>
              <a:t>: Do potential observations exist that would be incompatible with the model? </a:t>
            </a:r>
          </a:p>
          <a:p>
            <a:pPr lvl="1">
              <a:buFont typeface="Arial" pitchFamily="34" charset="0"/>
              <a:buChar char="•"/>
            </a:pPr>
            <a:r>
              <a:rPr lang="en-US" sz="2000" dirty="0">
                <a:latin typeface="Arial" pitchFamily="34" charset="0"/>
              </a:rPr>
              <a:t> </a:t>
            </a:r>
            <a:r>
              <a:rPr lang="en-US" sz="2000" b="1" dirty="0">
                <a:latin typeface="Arial" pitchFamily="34" charset="0"/>
              </a:rPr>
              <a:t>Plausibility</a:t>
            </a:r>
            <a:r>
              <a:rPr lang="en-US" sz="2000" dirty="0">
                <a:latin typeface="Arial" pitchFamily="34" charset="0"/>
              </a:rPr>
              <a:t>: Does the theoretical account of the model make sense of established findings?</a:t>
            </a:r>
          </a:p>
          <a:p>
            <a:pPr lvl="1">
              <a:buFont typeface="Arial" pitchFamily="34" charset="0"/>
              <a:buChar char="•"/>
            </a:pPr>
            <a:r>
              <a:rPr lang="en-US" sz="2000" dirty="0">
                <a:latin typeface="Arial" pitchFamily="34" charset="0"/>
              </a:rPr>
              <a:t> </a:t>
            </a:r>
            <a:r>
              <a:rPr lang="en-US" sz="2000" b="1" dirty="0">
                <a:latin typeface="Arial" pitchFamily="34" charset="0"/>
              </a:rPr>
              <a:t>Interpretability</a:t>
            </a:r>
            <a:r>
              <a:rPr lang="en-US" sz="2000" dirty="0">
                <a:latin typeface="Arial" pitchFamily="34" charset="0"/>
              </a:rPr>
              <a:t>: Are the components of the model understandable and linked to known processes? </a:t>
            </a:r>
          </a:p>
          <a:p>
            <a:pPr lvl="1">
              <a:buFont typeface="Arial" pitchFamily="34" charset="0"/>
              <a:buChar char="•"/>
            </a:pPr>
            <a:endParaRPr lang="en-US" dirty="0">
              <a:latin typeface="Arial" pitchFamily="34" charset="0"/>
            </a:endParaRPr>
          </a:p>
          <a:p>
            <a:pPr>
              <a:buFont typeface="Arial" pitchFamily="34" charset="0"/>
              <a:buChar char="•"/>
            </a:pPr>
            <a:r>
              <a:rPr lang="en-US" dirty="0">
                <a:latin typeface="Arial" pitchFamily="34" charset="0"/>
              </a:rPr>
              <a:t> </a:t>
            </a:r>
            <a:r>
              <a:rPr lang="en-US" u="sng" dirty="0">
                <a:latin typeface="Arial" pitchFamily="34" charset="0"/>
              </a:rPr>
              <a:t>Quantitative criteria</a:t>
            </a:r>
          </a:p>
          <a:p>
            <a:pPr lvl="1">
              <a:buFont typeface="Arial" pitchFamily="34" charset="0"/>
              <a:buChar char="•"/>
            </a:pPr>
            <a:r>
              <a:rPr lang="en-US" dirty="0">
                <a:latin typeface="Arial" pitchFamily="34" charset="0"/>
              </a:rPr>
              <a:t> </a:t>
            </a:r>
            <a:r>
              <a:rPr lang="en-US" sz="2000" b="1" dirty="0">
                <a:latin typeface="Arial" pitchFamily="34" charset="0"/>
              </a:rPr>
              <a:t>Goodness of fit: </a:t>
            </a:r>
            <a:r>
              <a:rPr lang="en-US" sz="2000" dirty="0">
                <a:latin typeface="Arial" pitchFamily="34" charset="0"/>
              </a:rPr>
              <a:t>Does the model fit the observed data sufficiently well? </a:t>
            </a:r>
          </a:p>
          <a:p>
            <a:pPr lvl="1">
              <a:buFont typeface="Arial" pitchFamily="34" charset="0"/>
              <a:buChar char="•"/>
            </a:pPr>
            <a:r>
              <a:rPr lang="en-US" sz="2000" dirty="0">
                <a:latin typeface="Arial" pitchFamily="34" charset="0"/>
              </a:rPr>
              <a:t> </a:t>
            </a:r>
            <a:r>
              <a:rPr lang="en-US" sz="2000" b="1" dirty="0">
                <a:latin typeface="Arial" pitchFamily="34" charset="0"/>
              </a:rPr>
              <a:t>Complexity/simplicity</a:t>
            </a:r>
            <a:r>
              <a:rPr lang="en-US" sz="2000" dirty="0">
                <a:latin typeface="Arial" pitchFamily="34" charset="0"/>
              </a:rPr>
              <a:t>: Is the model's description of the data achieved in the simplest possible manner? </a:t>
            </a:r>
          </a:p>
          <a:p>
            <a:pPr lvl="1">
              <a:buFont typeface="Arial" pitchFamily="34" charset="0"/>
              <a:buChar char="•"/>
            </a:pPr>
            <a:r>
              <a:rPr lang="en-US" sz="2000" dirty="0">
                <a:latin typeface="Arial" pitchFamily="34" charset="0"/>
              </a:rPr>
              <a:t> </a:t>
            </a:r>
            <a:r>
              <a:rPr lang="en-US" sz="2000" b="1" dirty="0">
                <a:latin typeface="Arial" pitchFamily="34" charset="0"/>
              </a:rPr>
              <a:t>Generalizability:</a:t>
            </a:r>
            <a:r>
              <a:rPr lang="en-US" sz="2000" dirty="0">
                <a:latin typeface="Arial" pitchFamily="34" charset="0"/>
              </a:rPr>
              <a:t> How well does the model predict future observations?</a:t>
            </a:r>
          </a:p>
          <a:p>
            <a:pPr lvl="1">
              <a:spcBef>
                <a:spcPct val="20000"/>
              </a:spcBef>
              <a:buFontTx/>
              <a:buChar char="•"/>
            </a:pPr>
            <a:endParaRPr lang="en-US" sz="2000" dirty="0">
              <a:latin typeface="Arial" pitchFamily="34" charset="0"/>
            </a:endParaRPr>
          </a:p>
          <a:p>
            <a:pPr lvl="1">
              <a:spcBef>
                <a:spcPct val="20000"/>
              </a:spcBef>
              <a:buFontTx/>
              <a:buChar char="•"/>
            </a:pPr>
            <a:endParaRPr lang="en-US" i="1" dirty="0">
              <a:latin typeface="Arial" pitchFamily="34" charset="0"/>
            </a:endParaRPr>
          </a:p>
        </p:txBody>
      </p:sp>
      <p:sp>
        <p:nvSpPr>
          <p:cNvPr id="7" name="Rectangle 6"/>
          <p:cNvSpPr/>
          <p:nvPr/>
        </p:nvSpPr>
        <p:spPr>
          <a:xfrm>
            <a:off x="228600" y="3429000"/>
            <a:ext cx="8686800" cy="2590800"/>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Unicode MS" pitchFamily="34" charset="-128"/>
              <a:cs typeface="Arial" pitchFamily="34" charset="0"/>
            </a:endParaRPr>
          </a:p>
        </p:txBody>
      </p:sp>
      <p:sp>
        <p:nvSpPr>
          <p:cNvPr id="144387"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altLang="ko-KR" sz="2800" b="1">
                <a:solidFill>
                  <a:schemeClr val="tx2"/>
                </a:solidFill>
                <a:latin typeface="Arial" pitchFamily="34" charset="0"/>
                <a:ea typeface="Gulim" pitchFamily="34" charset="-127"/>
              </a:rPr>
              <a:t>Model Evaluation Criteria</a:t>
            </a:r>
            <a:endParaRPr lang="en-US" sz="2800" b="1">
              <a:solidFill>
                <a:schemeClr val="tx2"/>
              </a:solidFill>
              <a:latin typeface="Arial" pitchFamily="34" charset="0"/>
              <a:ea typeface="Gulim" pitchFamily="34" charset="-127"/>
            </a:endParaRPr>
          </a:p>
        </p:txBody>
      </p:sp>
      <p:sp>
        <p:nvSpPr>
          <p:cNvPr id="144388"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38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7BDE743-65AA-4A70-A50E-83A02E54851D}" type="slidenum">
              <a:rPr lang="en-US" sz="1400"/>
              <a:pPr eaLnBrk="1" hangingPunct="1"/>
              <a:t>20</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ChangeArrowheads="1"/>
          </p:cNvSpPr>
          <p:nvPr/>
        </p:nvSpPr>
        <p:spPr bwMode="auto">
          <a:xfrm>
            <a:off x="2824163" y="31686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26992" name="Text Box 16"/>
          <p:cNvSpPr txBox="1">
            <a:spLocks noChangeArrowheads="1"/>
          </p:cNvSpPr>
          <p:nvPr/>
        </p:nvSpPr>
        <p:spPr bwMode="auto">
          <a:xfrm>
            <a:off x="381000" y="3124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Unicode MS" pitchFamily="34" charset="-128"/>
                <a:ea typeface="MS PGothic" pitchFamily="34" charset="-128"/>
              </a:defRPr>
            </a:lvl1pPr>
            <a:lvl2pPr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lvl="1" eaLnBrk="1" hangingPunct="1">
              <a:spcBef>
                <a:spcPct val="20000"/>
              </a:spcBef>
              <a:buFontTx/>
              <a:buChar char="-"/>
            </a:pPr>
            <a:r>
              <a:rPr lang="en-US" b="1" dirty="0">
                <a:latin typeface="Arial" pitchFamily="34" charset="0"/>
              </a:rPr>
              <a:t> </a:t>
            </a:r>
            <a:r>
              <a:rPr lang="en-US" dirty="0">
                <a:latin typeface="Arial" pitchFamily="34" charset="0"/>
              </a:rPr>
              <a:t>Percent variance accounted for (</a:t>
            </a:r>
            <a:r>
              <a:rPr lang="en-US" b="1" dirty="0">
                <a:latin typeface="Arial" pitchFamily="34" charset="0"/>
              </a:rPr>
              <a:t>PVAF</a:t>
            </a:r>
            <a:r>
              <a:rPr lang="en-US" dirty="0">
                <a:latin typeface="Arial" pitchFamily="34" charset="0"/>
              </a:rPr>
              <a:t>), or r</a:t>
            </a:r>
            <a:r>
              <a:rPr lang="en-US" baseline="30000" dirty="0">
                <a:latin typeface="Arial" pitchFamily="34" charset="0"/>
              </a:rPr>
              <a:t>2</a:t>
            </a:r>
          </a:p>
        </p:txBody>
      </p:sp>
      <p:graphicFrame>
        <p:nvGraphicFramePr>
          <p:cNvPr id="126994" name="Object 18"/>
          <p:cNvGraphicFramePr>
            <a:graphicFrameLocks noGrp="1" noChangeAspect="1"/>
          </p:cNvGraphicFramePr>
          <p:nvPr>
            <p:ph sz="half" idx="2"/>
            <p:extLst>
              <p:ext uri="{D42A27DB-BD31-4B8C-83A1-F6EECF244321}">
                <p14:modId xmlns:p14="http://schemas.microsoft.com/office/powerpoint/2010/main" val="1201405325"/>
              </p:ext>
            </p:extLst>
          </p:nvPr>
        </p:nvGraphicFramePr>
        <p:xfrm>
          <a:off x="1752600" y="3810000"/>
          <a:ext cx="4175125" cy="1371600"/>
        </p:xfrm>
        <a:graphic>
          <a:graphicData uri="http://schemas.openxmlformats.org/presentationml/2006/ole">
            <mc:AlternateContent xmlns:mc="http://schemas.openxmlformats.org/markup-compatibility/2006">
              <mc:Choice xmlns:v="urn:schemas-microsoft-com:vml" Requires="v">
                <p:oleObj spid="_x0000_s146700" name="Equation" r:id="rId4" imgW="2628900" imgH="863600" progId="Equation.DSMT4">
                  <p:embed/>
                </p:oleObj>
              </mc:Choice>
              <mc:Fallback>
                <p:oleObj name="Equation" r:id="rId4" imgW="2628900" imgH="863600" progId="Equation.DSMT4">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10000"/>
                        <a:ext cx="41751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6436"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sz="2800" b="1">
                <a:solidFill>
                  <a:schemeClr val="tx2"/>
                </a:solidFill>
                <a:latin typeface="Arial" pitchFamily="34" charset="0"/>
                <a:ea typeface="Gulim" pitchFamily="34" charset="-127"/>
              </a:rPr>
              <a:t>Goodness-of-fit (GOF) Measures</a:t>
            </a:r>
          </a:p>
        </p:txBody>
      </p:sp>
      <p:sp>
        <p:nvSpPr>
          <p:cNvPr id="146437"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6"/>
          <p:cNvSpPr txBox="1">
            <a:spLocks noChangeArrowheads="1"/>
          </p:cNvSpPr>
          <p:nvPr/>
        </p:nvSpPr>
        <p:spPr bwMode="auto">
          <a:xfrm>
            <a:off x="381000" y="914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Unicode MS" pitchFamily="34" charset="-128"/>
                <a:ea typeface="MS PGothic" pitchFamily="34" charset="-128"/>
              </a:defRPr>
            </a:lvl1pPr>
            <a:lvl2pPr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lvl="1" eaLnBrk="1" hangingPunct="1">
              <a:spcBef>
                <a:spcPct val="20000"/>
              </a:spcBef>
              <a:buFontTx/>
              <a:buChar char="-"/>
            </a:pPr>
            <a:r>
              <a:rPr lang="en-US" b="1">
                <a:latin typeface="Arial" pitchFamily="34" charset="0"/>
              </a:rPr>
              <a:t> </a:t>
            </a:r>
            <a:r>
              <a:rPr lang="en-US">
                <a:latin typeface="Arial" pitchFamily="34" charset="0"/>
              </a:rPr>
              <a:t>Root mean squared error (</a:t>
            </a:r>
            <a:r>
              <a:rPr lang="en-US" b="1">
                <a:latin typeface="Arial" pitchFamily="34" charset="0"/>
              </a:rPr>
              <a:t>RMSE</a:t>
            </a:r>
            <a:r>
              <a:rPr lang="en-US">
                <a:latin typeface="Arial" pitchFamily="34" charset="0"/>
              </a:rPr>
              <a:t>)</a:t>
            </a:r>
            <a:endParaRPr lang="en-US" baseline="30000">
              <a:latin typeface="Arial" pitchFamily="34" charset="0"/>
            </a:endParaRPr>
          </a:p>
        </p:txBody>
      </p:sp>
      <p:graphicFrame>
        <p:nvGraphicFramePr>
          <p:cNvPr id="18" name="Object 20"/>
          <p:cNvGraphicFramePr>
            <a:graphicFrameLocks noChangeAspect="1"/>
          </p:cNvGraphicFramePr>
          <p:nvPr>
            <p:extLst>
              <p:ext uri="{D42A27DB-BD31-4B8C-83A1-F6EECF244321}">
                <p14:modId xmlns:p14="http://schemas.microsoft.com/office/powerpoint/2010/main" val="346567878"/>
              </p:ext>
            </p:extLst>
          </p:nvPr>
        </p:nvGraphicFramePr>
        <p:xfrm>
          <a:off x="1752600" y="1600200"/>
          <a:ext cx="3511550" cy="1079500"/>
        </p:xfrm>
        <a:graphic>
          <a:graphicData uri="http://schemas.openxmlformats.org/presentationml/2006/ole">
            <mc:AlternateContent xmlns:mc="http://schemas.openxmlformats.org/markup-compatibility/2006">
              <mc:Choice xmlns:v="urn:schemas-microsoft-com:vml" Requires="v">
                <p:oleObj spid="_x0000_s146701" name="Equation" r:id="rId6" imgW="2146300" imgH="660400" progId="Equation.DSMT4">
                  <p:embed/>
                </p:oleObj>
              </mc:Choice>
              <mc:Fallback>
                <p:oleObj name="Equation" r:id="rId6" imgW="2146300" imgH="66040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600200"/>
                        <a:ext cx="35115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6440"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68788A90-9C1C-4300-A4F5-A9609C407A84}" type="slidenum">
              <a:rPr lang="en-US" sz="1400"/>
              <a:pPr eaLnBrk="1" hangingPunct="1"/>
              <a:t>21</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381000" y="2514600"/>
            <a:ext cx="784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a:pPr>
            <a:endParaRPr lang="en-US" b="1">
              <a:latin typeface="Arial" pitchFamily="34" charset="0"/>
            </a:endParaRPr>
          </a:p>
          <a:p>
            <a:pPr marL="342900" indent="-342900">
              <a:spcBef>
                <a:spcPct val="20000"/>
              </a:spcBef>
              <a:buFont typeface="Symbol" pitchFamily="18" charset="2"/>
              <a:buNone/>
            </a:pPr>
            <a:r>
              <a:rPr lang="en-US" b="1">
                <a:solidFill>
                  <a:schemeClr val="accent2"/>
                </a:solidFill>
                <a:latin typeface="Georgia" pitchFamily="18" charset="0"/>
              </a:rPr>
              <a:t>             </a:t>
            </a:r>
            <a:r>
              <a:rPr lang="en-US" sz="2800" b="1">
                <a:latin typeface="Arial" pitchFamily="34" charset="0"/>
              </a:rPr>
              <a:t>Data   =</a:t>
            </a:r>
            <a:r>
              <a:rPr lang="en-US" sz="2800" b="1">
                <a:solidFill>
                  <a:schemeClr val="accent2"/>
                </a:solidFill>
                <a:latin typeface="Arial" pitchFamily="34" charset="0"/>
              </a:rPr>
              <a:t> </a:t>
            </a:r>
            <a:r>
              <a:rPr lang="en-US" sz="2800" b="1">
                <a:solidFill>
                  <a:srgbClr val="FF0066"/>
                </a:solidFill>
                <a:latin typeface="Arial" pitchFamily="34" charset="0"/>
              </a:rPr>
              <a:t>Regularity </a:t>
            </a:r>
            <a:r>
              <a:rPr lang="en-US" sz="2800" b="1">
                <a:solidFill>
                  <a:schemeClr val="accent2"/>
                </a:solidFill>
                <a:latin typeface="Arial" pitchFamily="34" charset="0"/>
              </a:rPr>
              <a:t>         </a:t>
            </a:r>
            <a:r>
              <a:rPr lang="en-US" sz="2800" b="1">
                <a:latin typeface="Arial" pitchFamily="34" charset="0"/>
              </a:rPr>
              <a:t>+</a:t>
            </a:r>
            <a:r>
              <a:rPr lang="en-US" sz="2800" b="1">
                <a:solidFill>
                  <a:schemeClr val="accent2"/>
                </a:solidFill>
                <a:latin typeface="Arial" pitchFamily="34" charset="0"/>
              </a:rPr>
              <a:t>  Noise</a:t>
            </a:r>
          </a:p>
          <a:p>
            <a:pPr marL="342900" indent="-342900">
              <a:spcBef>
                <a:spcPct val="20000"/>
              </a:spcBef>
              <a:buFont typeface="Symbol" pitchFamily="18" charset="2"/>
              <a:buNone/>
            </a:pPr>
            <a:r>
              <a:rPr lang="en-US" b="1">
                <a:solidFill>
                  <a:schemeClr val="accent2"/>
                </a:solidFill>
                <a:latin typeface="Arial" pitchFamily="34" charset="0"/>
              </a:rPr>
              <a:t>                           </a:t>
            </a:r>
            <a:r>
              <a:rPr lang="en-US" sz="2000" b="1">
                <a:solidFill>
                  <a:srgbClr val="FF0066"/>
                </a:solidFill>
                <a:latin typeface="Arial" pitchFamily="34" charset="0"/>
              </a:rPr>
              <a:t>(Cognitive process)</a:t>
            </a:r>
            <a:r>
              <a:rPr lang="en-US" sz="2000" b="1">
                <a:latin typeface="Arial" pitchFamily="34" charset="0"/>
              </a:rPr>
              <a:t>           </a:t>
            </a:r>
            <a:r>
              <a:rPr lang="en-US" sz="2000" b="1">
                <a:solidFill>
                  <a:srgbClr val="0000FF"/>
                </a:solidFill>
                <a:latin typeface="Arial" pitchFamily="34" charset="0"/>
              </a:rPr>
              <a:t>(Idiosyncrasies)</a:t>
            </a:r>
          </a:p>
        </p:txBody>
      </p:sp>
      <p:sp>
        <p:nvSpPr>
          <p:cNvPr id="148482"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altLang="ko-KR" sz="2800" b="1">
                <a:solidFill>
                  <a:schemeClr val="tx2"/>
                </a:solidFill>
                <a:latin typeface="Arial" pitchFamily="34" charset="0"/>
                <a:ea typeface="Gulim" pitchFamily="34" charset="-127"/>
              </a:rPr>
              <a:t>Noisy Data</a:t>
            </a:r>
            <a:endParaRPr lang="en-US" sz="2800" b="1">
              <a:solidFill>
                <a:schemeClr val="tx2"/>
              </a:solidFill>
              <a:latin typeface="Arial" pitchFamily="34" charset="0"/>
              <a:ea typeface="Gulim" pitchFamily="34" charset="-127"/>
            </a:endParaRPr>
          </a:p>
        </p:txBody>
      </p:sp>
      <p:sp>
        <p:nvSpPr>
          <p:cNvPr id="148483"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484" name="Rectangle 4"/>
          <p:cNvSpPr>
            <a:spLocks noChangeArrowheads="1"/>
          </p:cNvSpPr>
          <p:nvPr/>
        </p:nvSpPr>
        <p:spPr bwMode="auto">
          <a:xfrm>
            <a:off x="457200" y="914400"/>
            <a:ext cx="838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atin typeface="Arial" pitchFamily="34" charset="0"/>
              </a:rPr>
              <a:t>Behavioral data include random noise from a number of sources, such as measurement error, sampling error, and individual differences </a:t>
            </a:r>
          </a:p>
        </p:txBody>
      </p:sp>
      <p:sp>
        <p:nvSpPr>
          <p:cNvPr id="148485"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02E234D-D3AB-41F5-8F4D-B20E4B42F455}" type="slidenum">
              <a:rPr lang="en-US" sz="1400"/>
              <a:pPr eaLnBrk="1" hangingPunct="1"/>
              <a:t>22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838200" y="2667000"/>
            <a:ext cx="7772400" cy="609600"/>
          </a:xfrm>
        </p:spPr>
        <p:txBody>
          <a:bodyPr/>
          <a:lstStyle/>
          <a:p>
            <a:pPr eaLnBrk="1" hangingPunct="1">
              <a:buFontTx/>
              <a:buNone/>
            </a:pPr>
            <a:r>
              <a:rPr lang="en-US" b="1" dirty="0" smtClean="0">
                <a:latin typeface="Arial" pitchFamily="34" charset="0"/>
              </a:rPr>
              <a:t>GOF  = </a:t>
            </a:r>
            <a:r>
              <a:rPr lang="en-US" b="1" dirty="0" smtClean="0">
                <a:solidFill>
                  <a:srgbClr val="FF0066"/>
                </a:solidFill>
                <a:latin typeface="Arial" pitchFamily="34" charset="0"/>
              </a:rPr>
              <a:t>Fit to regularity</a:t>
            </a:r>
            <a:r>
              <a:rPr lang="en-US" b="1" dirty="0" smtClean="0">
                <a:latin typeface="Arial" pitchFamily="34" charset="0"/>
              </a:rPr>
              <a:t> + </a:t>
            </a:r>
            <a:r>
              <a:rPr lang="en-US" b="1" dirty="0" smtClean="0">
                <a:solidFill>
                  <a:srgbClr val="FF0066"/>
                </a:solidFill>
                <a:latin typeface="Arial" pitchFamily="34" charset="0"/>
              </a:rPr>
              <a:t>Fit to noise</a:t>
            </a:r>
          </a:p>
        </p:txBody>
      </p:sp>
      <p:sp>
        <p:nvSpPr>
          <p:cNvPr id="156676" name="Text Box 4"/>
          <p:cNvSpPr txBox="1">
            <a:spLocks noChangeArrowheads="1"/>
          </p:cNvSpPr>
          <p:nvPr/>
        </p:nvSpPr>
        <p:spPr bwMode="auto">
          <a:xfrm>
            <a:off x="381000" y="3886200"/>
            <a:ext cx="8534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spcBef>
                <a:spcPct val="20000"/>
              </a:spcBef>
            </a:pPr>
            <a:r>
              <a:rPr lang="en-US" dirty="0">
                <a:latin typeface="Arial" pitchFamily="34" charset="0"/>
              </a:rPr>
              <a:t>Properties of the model that have nothing to do with its ability to capture the underlying regularities can improve GOF</a:t>
            </a:r>
          </a:p>
          <a:p>
            <a:pPr eaLnBrk="1" hangingPunct="1">
              <a:spcBef>
                <a:spcPct val="50000"/>
              </a:spcBef>
            </a:pPr>
            <a:endParaRPr lang="en-US" dirty="0">
              <a:latin typeface="Arial" pitchFamily="34" charset="0"/>
            </a:endParaRPr>
          </a:p>
        </p:txBody>
      </p:sp>
      <p:sp>
        <p:nvSpPr>
          <p:cNvPr id="156682" name="Text Box 10"/>
          <p:cNvSpPr txBox="1">
            <a:spLocks noChangeArrowheads="1"/>
          </p:cNvSpPr>
          <p:nvPr/>
        </p:nvSpPr>
        <p:spPr bwMode="auto">
          <a:xfrm>
            <a:off x="762000" y="11430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dirty="0">
                <a:latin typeface="Arial" pitchFamily="34" charset="0"/>
              </a:rPr>
              <a:t> </a:t>
            </a:r>
            <a:r>
              <a:rPr lang="en-US" sz="2800" b="1" dirty="0">
                <a:latin typeface="Arial" pitchFamily="34" charset="0"/>
              </a:rPr>
              <a:t>Data   =  </a:t>
            </a:r>
            <a:r>
              <a:rPr lang="en-US" sz="2800" b="1" dirty="0">
                <a:solidFill>
                  <a:srgbClr val="FF0066"/>
                </a:solidFill>
                <a:latin typeface="Arial" pitchFamily="34" charset="0"/>
              </a:rPr>
              <a:t>Regularity  </a:t>
            </a:r>
            <a:r>
              <a:rPr lang="en-US" sz="2800" b="1" dirty="0">
                <a:latin typeface="Arial" pitchFamily="34" charset="0"/>
              </a:rPr>
              <a:t>          +    </a:t>
            </a:r>
            <a:r>
              <a:rPr lang="en-US" sz="2800" b="1" dirty="0">
                <a:solidFill>
                  <a:srgbClr val="0000FF"/>
                </a:solidFill>
                <a:latin typeface="Arial" pitchFamily="34" charset="0"/>
              </a:rPr>
              <a:t>Noise</a:t>
            </a:r>
          </a:p>
          <a:p>
            <a:pPr eaLnBrk="1" hangingPunct="1"/>
            <a:r>
              <a:rPr lang="en-US" sz="2800" b="1" dirty="0">
                <a:solidFill>
                  <a:schemeClr val="accent2"/>
                </a:solidFill>
                <a:latin typeface="Arial" pitchFamily="34" charset="0"/>
              </a:rPr>
              <a:t>                </a:t>
            </a:r>
            <a:r>
              <a:rPr lang="en-US" b="1" dirty="0">
                <a:solidFill>
                  <a:srgbClr val="FF0066"/>
                </a:solidFill>
                <a:latin typeface="Arial" pitchFamily="34" charset="0"/>
              </a:rPr>
              <a:t>(Cognitive process)</a:t>
            </a:r>
            <a:r>
              <a:rPr lang="en-US" b="1" dirty="0">
                <a:latin typeface="Arial" pitchFamily="34" charset="0"/>
              </a:rPr>
              <a:t>     (</a:t>
            </a:r>
            <a:r>
              <a:rPr lang="en-US" b="1" dirty="0" err="1">
                <a:solidFill>
                  <a:srgbClr val="0000FF"/>
                </a:solidFill>
                <a:latin typeface="Arial" pitchFamily="34" charset="0"/>
              </a:rPr>
              <a:t>Idiosynchracies</a:t>
            </a:r>
            <a:r>
              <a:rPr lang="en-US" b="1" dirty="0">
                <a:solidFill>
                  <a:srgbClr val="0000FF"/>
                </a:solidFill>
                <a:latin typeface="Arial" pitchFamily="34" charset="0"/>
              </a:rPr>
              <a:t>)</a:t>
            </a:r>
          </a:p>
          <a:p>
            <a:pPr eaLnBrk="1" hangingPunct="1">
              <a:spcBef>
                <a:spcPct val="20000"/>
              </a:spcBef>
              <a:buFont typeface="Symbol" pitchFamily="18" charset="2"/>
              <a:buNone/>
            </a:pPr>
            <a:endParaRPr lang="en-US" dirty="0">
              <a:latin typeface="Arial" pitchFamily="34" charset="0"/>
            </a:endParaRPr>
          </a:p>
        </p:txBody>
      </p:sp>
      <p:sp>
        <p:nvSpPr>
          <p:cNvPr id="150532"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sz="2800" b="1">
                <a:solidFill>
                  <a:schemeClr val="tx2"/>
                </a:solidFill>
                <a:latin typeface="Arial" pitchFamily="34" charset="0"/>
                <a:ea typeface="Gulim" pitchFamily="34" charset="-127"/>
              </a:rPr>
              <a:t>Problem with GOF as Model Evaluation Criterion</a:t>
            </a:r>
          </a:p>
        </p:txBody>
      </p:sp>
      <p:sp>
        <p:nvSpPr>
          <p:cNvPr id="150533"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3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98D3F8D-0564-4A7E-B35F-0FEC75DE98B5}" type="slidenum">
              <a:rPr lang="en-US" sz="1400"/>
              <a:pPr eaLnBrk="1" hangingPunct="1"/>
              <a:t>23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2971800" y="990600"/>
            <a:ext cx="4572000" cy="381000"/>
          </a:xfrm>
        </p:spPr>
        <p:txBody>
          <a:bodyPr/>
          <a:lstStyle/>
          <a:p>
            <a:pPr eaLnBrk="1" hangingPunct="1"/>
            <a:r>
              <a:rPr lang="en-US" sz="2400" smtClean="0">
                <a:solidFill>
                  <a:srgbClr val="0000FF"/>
                </a:solidFill>
                <a:latin typeface="Arial" pitchFamily="34" charset="0"/>
              </a:rPr>
              <a:t>(Over-fitting)</a:t>
            </a:r>
            <a:endParaRPr lang="en-US" sz="2400" smtClean="0">
              <a:solidFill>
                <a:schemeClr val="tx1"/>
              </a:solidFill>
              <a:latin typeface="Arial" pitchFamily="34" charset="0"/>
            </a:endParaRPr>
          </a:p>
        </p:txBody>
      </p:sp>
      <p:pic>
        <p:nvPicPr>
          <p:cNvPr id="1515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74676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1555" name="Object 4"/>
          <p:cNvGraphicFramePr>
            <a:graphicFrameLocks noGrp="1" noChangeAspect="1"/>
          </p:cNvGraphicFramePr>
          <p:nvPr>
            <p:ph idx="1"/>
          </p:nvPr>
        </p:nvGraphicFramePr>
        <p:xfrm>
          <a:off x="4876800" y="5486400"/>
          <a:ext cx="3429000" cy="568325"/>
        </p:xfrm>
        <a:graphic>
          <a:graphicData uri="http://schemas.openxmlformats.org/presentationml/2006/ole">
            <mc:AlternateContent xmlns:mc="http://schemas.openxmlformats.org/markup-compatibility/2006">
              <mc:Choice xmlns:v="urn:schemas-microsoft-com:vml" Requires="v">
                <p:oleObj spid="_x0000_s151694" name="Equation" r:id="rId5" imgW="2908300" imgH="482600" progId="Equation.DSMT4">
                  <p:embed/>
                </p:oleObj>
              </mc:Choice>
              <mc:Fallback>
                <p:oleObj name="Equation" r:id="rId5" imgW="2908300" imgH="482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5486400"/>
                        <a:ext cx="34290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02" name="Line 5"/>
          <p:cNvSpPr>
            <a:spLocks noChangeShapeType="1"/>
          </p:cNvSpPr>
          <p:nvPr/>
        </p:nvSpPr>
        <p:spPr bwMode="auto">
          <a:xfrm>
            <a:off x="5105400" y="1371600"/>
            <a:ext cx="30480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3" name="Line 6"/>
          <p:cNvSpPr>
            <a:spLocks noChangeShapeType="1"/>
          </p:cNvSpPr>
          <p:nvPr/>
        </p:nvSpPr>
        <p:spPr bwMode="auto">
          <a:xfrm>
            <a:off x="5105400" y="1371600"/>
            <a:ext cx="129540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1558"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altLang="ko-KR" sz="2800" b="1">
                <a:solidFill>
                  <a:schemeClr val="tx2"/>
                </a:solidFill>
                <a:latin typeface="Arial" pitchFamily="34" charset="0"/>
                <a:ea typeface="Gulim" pitchFamily="34" charset="-127"/>
              </a:rPr>
              <a:t>Over-fitting Problem</a:t>
            </a:r>
            <a:endParaRPr lang="en-US" sz="2800" b="1">
              <a:solidFill>
                <a:schemeClr val="tx2"/>
              </a:solidFill>
              <a:latin typeface="Arial" pitchFamily="34" charset="0"/>
              <a:ea typeface="Gulim" pitchFamily="34" charset="-127"/>
            </a:endParaRPr>
          </a:p>
        </p:txBody>
      </p:sp>
      <p:sp>
        <p:nvSpPr>
          <p:cNvPr id="151559"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560"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87D4708-3B1C-4456-A334-240F593C9BB6}" type="slidenum">
              <a:rPr lang="en-US" sz="1400"/>
              <a:pPr eaLnBrk="1" hangingPunct="1"/>
              <a:t>24</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1+#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103"/>
                                        </p:tgtEl>
                                        <p:attrNameLst>
                                          <p:attrName>style.visibility</p:attrName>
                                        </p:attrNameLst>
                                      </p:cBhvr>
                                      <p:to>
                                        <p:strVal val="visible"/>
                                      </p:to>
                                    </p:set>
                                    <p:anim calcmode="lin" valueType="num">
                                      <p:cBhvr additive="base">
                                        <p:cTn id="11" dur="500" fill="hold"/>
                                        <p:tgtEl>
                                          <p:spTgt spid="4103"/>
                                        </p:tgtEl>
                                        <p:attrNameLst>
                                          <p:attrName>ppt_x</p:attrName>
                                        </p:attrNameLst>
                                      </p:cBhvr>
                                      <p:tavLst>
                                        <p:tav tm="0">
                                          <p:val>
                                            <p:strVal val="1+#ppt_w/2"/>
                                          </p:val>
                                        </p:tav>
                                        <p:tav tm="100000">
                                          <p:val>
                                            <p:strVal val="#ppt_x"/>
                                          </p:val>
                                        </p:tav>
                                      </p:tavLst>
                                    </p:anim>
                                    <p:anim calcmode="lin" valueType="num">
                                      <p:cBhvr additive="base">
                                        <p:cTn id="12" dur="500" fill="hold"/>
                                        <p:tgtEl>
                                          <p:spTgt spid="410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1+#ppt_w/2"/>
                                          </p:val>
                                        </p:tav>
                                        <p:tav tm="100000">
                                          <p:val>
                                            <p:strVal val="#ppt_x"/>
                                          </p:val>
                                        </p:tav>
                                      </p:tavLst>
                                    </p:anim>
                                    <p:anim calcmode="lin" valueType="num">
                                      <p:cBhvr additive="base">
                                        <p:cTn id="16"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animBg="1"/>
      <p:bldP spid="41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3"/>
          <p:cNvSpPr txBox="1">
            <a:spLocks noChangeArrowheads="1"/>
          </p:cNvSpPr>
          <p:nvPr/>
        </p:nvSpPr>
        <p:spPr bwMode="auto">
          <a:xfrm>
            <a:off x="381000" y="8382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b="1" u="sng">
                <a:latin typeface="Arial" pitchFamily="34" charset="0"/>
              </a:rPr>
              <a:t>Complexity:</a:t>
            </a:r>
            <a:r>
              <a:rPr lang="en-US" b="1">
                <a:latin typeface="Arial" pitchFamily="34" charset="0"/>
              </a:rPr>
              <a:t> </a:t>
            </a:r>
            <a:r>
              <a:rPr lang="en-US">
                <a:latin typeface="Arial" pitchFamily="34" charset="0"/>
              </a:rPr>
              <a:t>Refers to a model</a:t>
            </a:r>
            <a:r>
              <a:rPr lang="ja-JP" altLang="en-US">
                <a:latin typeface="Arial" pitchFamily="34" charset="0"/>
              </a:rPr>
              <a:t>’</a:t>
            </a:r>
            <a:r>
              <a:rPr lang="en-US" altLang="ja-JP">
                <a:latin typeface="Arial" pitchFamily="34" charset="0"/>
              </a:rPr>
              <a:t>s </a:t>
            </a:r>
            <a:r>
              <a:rPr lang="en-US" altLang="ja-JP" b="1">
                <a:solidFill>
                  <a:srgbClr val="0000FF"/>
                </a:solidFill>
                <a:latin typeface="Arial" pitchFamily="34" charset="0"/>
              </a:rPr>
              <a:t>inherent flexibility </a:t>
            </a:r>
            <a:r>
              <a:rPr lang="en-US" altLang="ja-JP">
                <a:latin typeface="Arial" pitchFamily="34" charset="0"/>
              </a:rPr>
              <a:t>that enables it to fit a wide range of data patterns</a:t>
            </a:r>
            <a:endParaRPr lang="en-US">
              <a:latin typeface="Arial" pitchFamily="34" charset="0"/>
            </a:endParaRPr>
          </a:p>
        </p:txBody>
      </p:sp>
      <p:sp>
        <p:nvSpPr>
          <p:cNvPr id="129028" name="Text Box 4"/>
          <p:cNvSpPr txBox="1">
            <a:spLocks noChangeArrowheads="1"/>
          </p:cNvSpPr>
          <p:nvPr/>
        </p:nvSpPr>
        <p:spPr bwMode="auto">
          <a:xfrm>
            <a:off x="533400" y="4800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dirty="0">
                <a:latin typeface="Arial" pitchFamily="34" charset="0"/>
              </a:rPr>
              <a:t>number of model </a:t>
            </a:r>
            <a:r>
              <a:rPr lang="en-US" dirty="0" smtClean="0">
                <a:latin typeface="Arial" pitchFamily="34" charset="0"/>
              </a:rPr>
              <a:t>parameters??</a:t>
            </a:r>
            <a:endParaRPr lang="en-US" dirty="0">
              <a:latin typeface="Arial" pitchFamily="34" charset="0"/>
            </a:endParaRPr>
          </a:p>
        </p:txBody>
      </p:sp>
      <p:grpSp>
        <p:nvGrpSpPr>
          <p:cNvPr id="2" name="Group 5"/>
          <p:cNvGrpSpPr>
            <a:grpSpLocks/>
          </p:cNvGrpSpPr>
          <p:nvPr/>
        </p:nvGrpSpPr>
        <p:grpSpPr bwMode="auto">
          <a:xfrm>
            <a:off x="609600" y="1905000"/>
            <a:ext cx="7239000" cy="2667000"/>
            <a:chOff x="528" y="1584"/>
            <a:chExt cx="4368" cy="1344"/>
          </a:xfrm>
        </p:grpSpPr>
        <p:pic>
          <p:nvPicPr>
            <p:cNvPr id="153607" name="Picture 6" desc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843"/>
              <a:ext cx="172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8" name="Picture 7" descr="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 y="1843"/>
              <a:ext cx="1622" cy="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9" name="Text Box 8"/>
            <p:cNvSpPr txBox="1">
              <a:spLocks noChangeArrowheads="1"/>
            </p:cNvSpPr>
            <p:nvPr/>
          </p:nvSpPr>
          <p:spPr bwMode="auto">
            <a:xfrm>
              <a:off x="877" y="1584"/>
              <a:ext cx="3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2000">
                  <a:latin typeface="Arial" pitchFamily="34" charset="0"/>
                </a:rPr>
                <a:t>Simple Model                                          Complex Model</a:t>
              </a:r>
            </a:p>
          </p:txBody>
        </p:sp>
      </p:grpSp>
      <p:sp>
        <p:nvSpPr>
          <p:cNvPr id="153604"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altLang="ko-KR" sz="2800" b="1">
                <a:solidFill>
                  <a:schemeClr val="tx2"/>
                </a:solidFill>
                <a:latin typeface="Arial" pitchFamily="34" charset="0"/>
                <a:ea typeface="Gulim" pitchFamily="34" charset="-127"/>
              </a:rPr>
              <a:t>Model Complexity</a:t>
            </a:r>
            <a:endParaRPr lang="en-US" sz="2800" b="1">
              <a:solidFill>
                <a:schemeClr val="tx2"/>
              </a:solidFill>
              <a:latin typeface="Arial" pitchFamily="34" charset="0"/>
              <a:ea typeface="Gulim" pitchFamily="34" charset="-127"/>
            </a:endParaRPr>
          </a:p>
        </p:txBody>
      </p:sp>
      <p:sp>
        <p:nvSpPr>
          <p:cNvPr id="153605"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06"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9F2696D-5828-462E-ABC1-8A2054CC3693}" type="slidenum">
              <a:rPr lang="en-US" sz="1400"/>
              <a:pPr eaLnBrk="1" hangingPunct="1"/>
              <a:t>25</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additive="base">
                                        <p:cTn id="7" dur="500" fill="hold"/>
                                        <p:tgtEl>
                                          <p:spTgt spid="129028"/>
                                        </p:tgtEl>
                                        <p:attrNameLst>
                                          <p:attrName>ppt_x</p:attrName>
                                        </p:attrNameLst>
                                      </p:cBhvr>
                                      <p:tavLst>
                                        <p:tav tm="0">
                                          <p:val>
                                            <p:strVal val="#ppt_x"/>
                                          </p:val>
                                        </p:tav>
                                        <p:tav tm="100000">
                                          <p:val>
                                            <p:strVal val="#ppt_x"/>
                                          </p:val>
                                        </p:tav>
                                      </p:tavLst>
                                    </p:anim>
                                    <p:anim calcmode="lin" valueType="num">
                                      <p:cBhvr additive="base">
                                        <p:cTn id="8"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3"/>
          <p:cNvSpPr>
            <a:spLocks noChangeArrowheads="1"/>
          </p:cNvSpPr>
          <p:nvPr/>
        </p:nvSpPr>
        <p:spPr bwMode="auto">
          <a:xfrm>
            <a:off x="304800" y="10668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None/>
            </a:pPr>
            <a:endParaRPr lang="en-US"/>
          </a:p>
        </p:txBody>
      </p:sp>
      <p:sp>
        <p:nvSpPr>
          <p:cNvPr id="151557" name="Rectangle 5"/>
          <p:cNvSpPr>
            <a:spLocks noChangeArrowheads="1"/>
          </p:cNvSpPr>
          <p:nvPr/>
        </p:nvSpPr>
        <p:spPr bwMode="auto">
          <a:xfrm>
            <a:off x="914400" y="3429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None/>
            </a:pPr>
            <a:r>
              <a:rPr lang="en-US" dirty="0">
                <a:latin typeface="Arial" pitchFamily="34" charset="0"/>
              </a:rPr>
              <a:t>Are these all equally complex? Maybe not</a:t>
            </a:r>
          </a:p>
        </p:txBody>
      </p:sp>
      <p:graphicFrame>
        <p:nvGraphicFramePr>
          <p:cNvPr id="154627" name="Object 8"/>
          <p:cNvGraphicFramePr>
            <a:graphicFrameLocks noChangeAspect="1"/>
          </p:cNvGraphicFramePr>
          <p:nvPr>
            <p:extLst>
              <p:ext uri="{D42A27DB-BD31-4B8C-83A1-F6EECF244321}">
                <p14:modId xmlns:p14="http://schemas.microsoft.com/office/powerpoint/2010/main" val="3947745592"/>
              </p:ext>
            </p:extLst>
          </p:nvPr>
        </p:nvGraphicFramePr>
        <p:xfrm>
          <a:off x="1371600" y="1143000"/>
          <a:ext cx="4572000" cy="1753810"/>
        </p:xfrm>
        <a:graphic>
          <a:graphicData uri="http://schemas.openxmlformats.org/presentationml/2006/ole">
            <mc:AlternateContent xmlns:mc="http://schemas.openxmlformats.org/markup-compatibility/2006">
              <mc:Choice xmlns:v="urn:schemas-microsoft-com:vml" Requires="v">
                <p:oleObj spid="_x0000_s154764" name="Equation" r:id="rId4" imgW="1854200" imgH="711200" progId="Equation.DSMT4">
                  <p:embed/>
                </p:oleObj>
              </mc:Choice>
              <mc:Fallback>
                <p:oleObj name="Equation" r:id="rId4" imgW="1854200" imgH="711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43000"/>
                        <a:ext cx="4572000" cy="1753810"/>
                      </a:xfrm>
                      <a:prstGeom prst="rect">
                        <a:avLst/>
                      </a:prstGeom>
                      <a:noFill/>
                      <a:ln>
                        <a:noFill/>
                      </a:ln>
                      <a:effectLst/>
                      <a:extLst/>
                    </p:spPr>
                  </p:pic>
                </p:oleObj>
              </mc:Fallback>
            </mc:AlternateContent>
          </a:graphicData>
        </a:graphic>
      </p:graphicFrame>
      <p:sp>
        <p:nvSpPr>
          <p:cNvPr id="154628"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altLang="ko-KR" sz="2800" b="1">
                <a:solidFill>
                  <a:schemeClr val="tx2"/>
                </a:solidFill>
                <a:latin typeface="Arial" pitchFamily="34" charset="0"/>
                <a:ea typeface="Gulim" pitchFamily="34" charset="-127"/>
              </a:rPr>
              <a:t>Complexity: More than Number of Parameters?</a:t>
            </a:r>
            <a:endParaRPr lang="en-US" sz="2800" b="1">
              <a:solidFill>
                <a:schemeClr val="tx2"/>
              </a:solidFill>
              <a:latin typeface="Arial" pitchFamily="34" charset="0"/>
              <a:ea typeface="Gulim" pitchFamily="34" charset="-127"/>
            </a:endParaRPr>
          </a:p>
        </p:txBody>
      </p:sp>
      <p:sp>
        <p:nvSpPr>
          <p:cNvPr id="154629"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30"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3733177-929F-42F4-B418-561632B5EBAB}" type="slidenum">
              <a:rPr lang="en-US" sz="1400"/>
              <a:pPr eaLnBrk="1" hangingPunct="1"/>
              <a:t>26</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 calcmode="lin" valueType="num">
                                      <p:cBhvr additive="base">
                                        <p:cTn id="7" dur="5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3"/>
          <p:cNvSpPr>
            <a:spLocks noChangeArrowheads="1"/>
          </p:cNvSpPr>
          <p:nvPr/>
        </p:nvSpPr>
        <p:spPr bwMode="auto">
          <a:xfrm>
            <a:off x="304800" y="10668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None/>
            </a:pPr>
            <a:endParaRPr lang="en-US"/>
          </a:p>
        </p:txBody>
      </p:sp>
      <p:sp>
        <p:nvSpPr>
          <p:cNvPr id="156674"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altLang="ko-KR" b="1">
                <a:solidFill>
                  <a:schemeClr val="tx2"/>
                </a:solidFill>
                <a:latin typeface="Arial" pitchFamily="34" charset="0"/>
                <a:ea typeface="Gulim" pitchFamily="34" charset="-127"/>
              </a:rPr>
              <a:t>Complexity of Multinomial Processing Tree Models</a:t>
            </a:r>
            <a:endParaRPr lang="en-US" b="1">
              <a:solidFill>
                <a:schemeClr val="tx2"/>
              </a:solidFill>
              <a:latin typeface="Arial" pitchFamily="34" charset="0"/>
              <a:ea typeface="Gulim" pitchFamily="34" charset="-127"/>
            </a:endParaRPr>
          </a:p>
        </p:txBody>
      </p:sp>
      <p:sp>
        <p:nvSpPr>
          <p:cNvPr id="156675" name="Line 3"/>
          <p:cNvSpPr>
            <a:spLocks noChangeShapeType="1"/>
          </p:cNvSpPr>
          <p:nvPr/>
        </p:nvSpPr>
        <p:spPr bwMode="auto">
          <a:xfrm flipV="1">
            <a:off x="381000" y="7620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76"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2352F8A-6DD0-4716-B58D-F5F3EB979CF9}" type="slidenum">
              <a:rPr lang="en-US" sz="1400"/>
              <a:pPr eaLnBrk="1" hangingPunct="1"/>
              <a:t>27</a:t>
            </a:fld>
            <a:endParaRPr lang="en-US" sz="1400"/>
          </a:p>
        </p:txBody>
      </p:sp>
      <p:pic>
        <p:nvPicPr>
          <p:cNvPr id="156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914400"/>
            <a:ext cx="3546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173324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67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600200"/>
            <a:ext cx="5195887" cy="399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680" name="Rectangle 5"/>
          <p:cNvSpPr>
            <a:spLocks noChangeArrowheads="1"/>
          </p:cNvSpPr>
          <p:nvPr/>
        </p:nvSpPr>
        <p:spPr bwMode="auto">
          <a:xfrm>
            <a:off x="4227513" y="914400"/>
            <a:ext cx="4495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None/>
            </a:pPr>
            <a:r>
              <a:rPr lang="en-US" sz="1400">
                <a:latin typeface="Arial" pitchFamily="34" charset="0"/>
              </a:rPr>
              <a:t>Wu, Myung &amp; Batchelder (2010, </a:t>
            </a:r>
            <a:r>
              <a:rPr lang="en-US" sz="1400" i="1">
                <a:latin typeface="Arial" pitchFamily="34" charset="0"/>
              </a:rPr>
              <a:t>J. Math. Psych.</a:t>
            </a:r>
            <a:r>
              <a:rPr lang="en-US" sz="1400">
                <a:latin typeface="Arial" pitchFamily="3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678"/>
                                        </p:tgtEl>
                                        <p:attrNameLst>
                                          <p:attrName>style.visibility</p:attrName>
                                        </p:attrNameLst>
                                      </p:cBhvr>
                                      <p:to>
                                        <p:strVal val="visible"/>
                                      </p:to>
                                    </p:set>
                                    <p:anim calcmode="lin" valueType="num">
                                      <p:cBhvr additive="base">
                                        <p:cTn id="7" dur="500" fill="hold"/>
                                        <p:tgtEl>
                                          <p:spTgt spid="156678"/>
                                        </p:tgtEl>
                                        <p:attrNameLst>
                                          <p:attrName>ppt_x</p:attrName>
                                        </p:attrNameLst>
                                      </p:cBhvr>
                                      <p:tavLst>
                                        <p:tav tm="0">
                                          <p:val>
                                            <p:strVal val="#ppt_x"/>
                                          </p:val>
                                        </p:tav>
                                        <p:tav tm="100000">
                                          <p:val>
                                            <p:strVal val="#ppt_x"/>
                                          </p:val>
                                        </p:tav>
                                      </p:tavLst>
                                    </p:anim>
                                    <p:anim calcmode="lin" valueType="num">
                                      <p:cBhvr additive="base">
                                        <p:cTn id="8" dur="500" fill="hold"/>
                                        <p:tgtEl>
                                          <p:spTgt spid="1566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6679"/>
                                        </p:tgtEl>
                                        <p:attrNameLst>
                                          <p:attrName>style.visibility</p:attrName>
                                        </p:attrNameLst>
                                      </p:cBhvr>
                                      <p:to>
                                        <p:strVal val="visible"/>
                                      </p:to>
                                    </p:set>
                                    <p:anim calcmode="lin" valueType="num">
                                      <p:cBhvr additive="base">
                                        <p:cTn id="13" dur="500" fill="hold"/>
                                        <p:tgtEl>
                                          <p:spTgt spid="156679"/>
                                        </p:tgtEl>
                                        <p:attrNameLst>
                                          <p:attrName>ppt_x</p:attrName>
                                        </p:attrNameLst>
                                      </p:cBhvr>
                                      <p:tavLst>
                                        <p:tav tm="0">
                                          <p:val>
                                            <p:strVal val="#ppt_x"/>
                                          </p:val>
                                        </p:tav>
                                        <p:tav tm="100000">
                                          <p:val>
                                            <p:strVal val="#ppt_x"/>
                                          </p:val>
                                        </p:tav>
                                      </p:tavLst>
                                    </p:anim>
                                    <p:anim calcmode="lin" valueType="num">
                                      <p:cBhvr additive="base">
                                        <p:cTn id="14" dur="500" fill="hold"/>
                                        <p:tgtEl>
                                          <p:spTgt spid="156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381000" y="152400"/>
            <a:ext cx="8382000" cy="914400"/>
          </a:xfrm>
        </p:spPr>
        <p:txBody>
          <a:bodyPr/>
          <a:lstStyle/>
          <a:p>
            <a:pPr eaLnBrk="1" hangingPunct="1"/>
            <a:r>
              <a:rPr lang="en-US" sz="2800" b="1" smtClean="0">
                <a:solidFill>
                  <a:srgbClr val="0000FF"/>
                </a:solidFill>
                <a:latin typeface="Arial" pitchFamily="34" charset="0"/>
              </a:rPr>
              <a:t>Generalizability: </a:t>
            </a:r>
            <a:r>
              <a:rPr lang="en-US" sz="2800" b="1" smtClean="0">
                <a:latin typeface="Arial" pitchFamily="34" charset="0"/>
              </a:rPr>
              <a:t/>
            </a:r>
            <a:br>
              <a:rPr lang="en-US" sz="2800" b="1" smtClean="0">
                <a:latin typeface="Arial" pitchFamily="34" charset="0"/>
              </a:rPr>
            </a:br>
            <a:r>
              <a:rPr lang="en-US" sz="2800" b="1" smtClean="0">
                <a:latin typeface="Arial" pitchFamily="34" charset="0"/>
              </a:rPr>
              <a:t>The Yardstick of Model Selection</a:t>
            </a:r>
            <a:r>
              <a:rPr lang="en-US" sz="2800" b="1" smtClean="0"/>
              <a:t>  </a:t>
            </a:r>
          </a:p>
        </p:txBody>
      </p:sp>
      <p:sp>
        <p:nvSpPr>
          <p:cNvPr id="158722" name="Rectangle 3"/>
          <p:cNvSpPr>
            <a:spLocks noGrp="1" noChangeArrowheads="1"/>
          </p:cNvSpPr>
          <p:nvPr>
            <p:ph type="body" sz="half" idx="1"/>
          </p:nvPr>
        </p:nvSpPr>
        <p:spPr>
          <a:xfrm>
            <a:off x="228600" y="1295400"/>
            <a:ext cx="8915400" cy="3048000"/>
          </a:xfrm>
        </p:spPr>
        <p:txBody>
          <a:bodyPr/>
          <a:lstStyle/>
          <a:p>
            <a:pPr eaLnBrk="1" hangingPunct="1">
              <a:buFontTx/>
              <a:buNone/>
            </a:pPr>
            <a:r>
              <a:rPr lang="en-US" sz="2400" u="sng" smtClean="0">
                <a:latin typeface="Arial" pitchFamily="34" charset="0"/>
              </a:rPr>
              <a:t> Generalizability</a:t>
            </a:r>
            <a:r>
              <a:rPr lang="en-US" sz="2400" smtClean="0">
                <a:latin typeface="Arial" pitchFamily="34" charset="0"/>
              </a:rPr>
              <a:t> refers to a model</a:t>
            </a:r>
            <a:r>
              <a:rPr lang="ja-JP" altLang="en-US" sz="2400" smtClean="0">
                <a:latin typeface="Arial" pitchFamily="34" charset="0"/>
              </a:rPr>
              <a:t>’</a:t>
            </a:r>
            <a:r>
              <a:rPr lang="en-US" altLang="ja-JP" sz="2400" smtClean="0">
                <a:latin typeface="Arial" pitchFamily="34" charset="0"/>
              </a:rPr>
              <a:t>s ability to fit all future data samples from the </a:t>
            </a:r>
            <a:r>
              <a:rPr lang="en-US" altLang="ja-JP" sz="2400" b="1" smtClean="0">
                <a:latin typeface="Arial" pitchFamily="34" charset="0"/>
              </a:rPr>
              <a:t>same</a:t>
            </a:r>
            <a:r>
              <a:rPr lang="en-US" altLang="ja-JP" sz="2400" smtClean="0">
                <a:latin typeface="Arial" pitchFamily="34" charset="0"/>
              </a:rPr>
              <a:t> underlying process, not just the currently observed data sample, and thus can be viewed as a measure of </a:t>
            </a:r>
            <a:r>
              <a:rPr lang="en-US" altLang="ja-JP" sz="2400" smtClean="0">
                <a:solidFill>
                  <a:srgbClr val="0000FF"/>
                </a:solidFill>
                <a:latin typeface="Arial" pitchFamily="34" charset="0"/>
              </a:rPr>
              <a:t>predictive accuracy </a:t>
            </a:r>
            <a:r>
              <a:rPr lang="en-US" altLang="ja-JP" sz="2400" smtClean="0">
                <a:latin typeface="Arial" pitchFamily="34" charset="0"/>
              </a:rPr>
              <a:t>or </a:t>
            </a:r>
            <a:r>
              <a:rPr lang="en-US" altLang="ja-JP" sz="2400" smtClean="0">
                <a:solidFill>
                  <a:srgbClr val="0000FF"/>
                </a:solidFill>
                <a:latin typeface="Arial" pitchFamily="34" charset="0"/>
              </a:rPr>
              <a:t>proximity to the underlying regularity</a:t>
            </a:r>
            <a:r>
              <a:rPr lang="en-US" altLang="ja-JP" sz="2400" smtClean="0">
                <a:latin typeface="Arial" pitchFamily="34" charset="0"/>
              </a:rPr>
              <a:t>.</a:t>
            </a:r>
            <a:endParaRPr lang="en-US" sz="2800" smtClean="0"/>
          </a:p>
        </p:txBody>
      </p:sp>
      <p:sp>
        <p:nvSpPr>
          <p:cNvPr id="158723" name="Line 4"/>
          <p:cNvSpPr>
            <a:spLocks noChangeShapeType="1"/>
          </p:cNvSpPr>
          <p:nvPr/>
        </p:nvSpPr>
        <p:spPr bwMode="auto">
          <a:xfrm>
            <a:off x="304800" y="1143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2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C3D1E1F-CF2C-43D8-9548-1B390A070201}" type="slidenum">
              <a:rPr lang="en-US" sz="1400"/>
              <a:pPr eaLnBrk="1" hangingPunct="1"/>
              <a:t>28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57200" y="3429000"/>
            <a:ext cx="8153400" cy="152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pPr marL="342900" indent="-342900">
              <a:spcBef>
                <a:spcPct val="20000"/>
              </a:spcBef>
              <a:buFont typeface="Symbol" pitchFamily="18" charset="2"/>
              <a:buChar char=" "/>
            </a:pPr>
            <a:r>
              <a:rPr lang="en-US" dirty="0">
                <a:latin typeface="Arial" pitchFamily="34" charset="0"/>
              </a:rPr>
              <a:t>                              		Model A	Model B Goodness of fit (PVAF):		80%	   	</a:t>
            </a:r>
            <a:r>
              <a:rPr lang="en-US" dirty="0">
                <a:solidFill>
                  <a:srgbClr val="FF0000"/>
                </a:solidFill>
                <a:latin typeface="Arial" pitchFamily="34" charset="0"/>
              </a:rPr>
              <a:t>99%</a:t>
            </a:r>
          </a:p>
          <a:p>
            <a:pPr marL="342900" indent="-342900">
              <a:spcBef>
                <a:spcPct val="20000"/>
              </a:spcBef>
              <a:buFont typeface="Symbol" pitchFamily="18" charset="2"/>
              <a:buChar char=" "/>
            </a:pPr>
            <a:r>
              <a:rPr lang="en-US" b="1" dirty="0">
                <a:latin typeface="Arial" pitchFamily="34" charset="0"/>
              </a:rPr>
              <a:t>Generalizability (PVAF):     	</a:t>
            </a:r>
            <a:r>
              <a:rPr lang="en-US" b="1" dirty="0">
                <a:solidFill>
                  <a:srgbClr val="0000FF"/>
                </a:solidFill>
                <a:latin typeface="Arial" pitchFamily="34" charset="0"/>
              </a:rPr>
              <a:t>70%</a:t>
            </a:r>
            <a:r>
              <a:rPr lang="en-US" b="1" dirty="0">
                <a:latin typeface="Arial" pitchFamily="34" charset="0"/>
              </a:rPr>
              <a:t>              50%</a:t>
            </a:r>
            <a:r>
              <a:rPr lang="en-US" dirty="0">
                <a:latin typeface="Arial" pitchFamily="34" charset="0"/>
              </a:rPr>
              <a:t> </a:t>
            </a:r>
          </a:p>
        </p:txBody>
      </p:sp>
      <p:pic>
        <p:nvPicPr>
          <p:cNvPr id="160770" name="Picture 3" descr="crm1g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6858000" cy="272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D75C5D0B-6833-4D0E-A6C8-F8E6D16EEF4D}" type="slidenum">
              <a:rPr lang="en-US" sz="1400"/>
              <a:pPr eaLnBrk="1" hangingPunct="1"/>
              <a:t>29</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228600" y="76200"/>
            <a:ext cx="8686800" cy="533400"/>
          </a:xfrm>
        </p:spPr>
        <p:txBody>
          <a:bodyPr/>
          <a:lstStyle/>
          <a:p>
            <a:pPr eaLnBrk="1" hangingPunct="1"/>
            <a:r>
              <a:rPr lang="en-US" altLang="ko-KR" sz="2400" b="1" dirty="0" smtClean="0">
                <a:latin typeface="Arial" pitchFamily="34" charset="0"/>
                <a:cs typeface="Arial" pitchFamily="34" charset="0"/>
              </a:rPr>
              <a:t>Mathematical Formalization of the ‘</a:t>
            </a:r>
            <a:r>
              <a:rPr lang="en-US" altLang="ko-KR" sz="2400" b="1" dirty="0" smtClean="0">
                <a:solidFill>
                  <a:srgbClr val="FF0000"/>
                </a:solidFill>
                <a:latin typeface="Arial" pitchFamily="34" charset="0"/>
                <a:cs typeface="Arial" pitchFamily="34" charset="0"/>
              </a:rPr>
              <a:t>Your Mind</a:t>
            </a:r>
            <a:r>
              <a:rPr lang="en-US" altLang="ko-KR" sz="2400" b="1" dirty="0" smtClean="0">
                <a:latin typeface="Arial" pitchFamily="34" charset="0"/>
                <a:cs typeface="Arial" pitchFamily="34" charset="0"/>
              </a:rPr>
              <a:t>’ Theory</a:t>
            </a:r>
            <a:endParaRPr lang="en-US" sz="2400" b="1" dirty="0" smtClean="0">
              <a:latin typeface="Arial" pitchFamily="34" charset="0"/>
              <a:cs typeface="Arial" pitchFamily="34" charset="0"/>
            </a:endParaRPr>
          </a:p>
        </p:txBody>
      </p:sp>
      <p:sp>
        <p:nvSpPr>
          <p:cNvPr id="44034" name="Line 3"/>
          <p:cNvSpPr>
            <a:spLocks noChangeShapeType="1"/>
          </p:cNvSpPr>
          <p:nvPr/>
        </p:nvSpPr>
        <p:spPr bwMode="auto">
          <a:xfrm flipV="1">
            <a:off x="152400" y="685800"/>
            <a:ext cx="883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F63660C-A2BD-4825-87DC-1DC43666EEC5}" type="slidenum">
              <a:rPr lang="en-US" sz="1400"/>
              <a:pPr eaLnBrk="1" hangingPunct="1"/>
              <a:t>3</a:t>
            </a:fld>
            <a:endParaRPr lang="en-US" sz="1400"/>
          </a:p>
        </p:txBody>
      </p:sp>
      <p:pic>
        <p:nvPicPr>
          <p:cNvPr id="3" name="Picture 2"/>
          <p:cNvPicPr>
            <a:picLocks noChangeAspect="1"/>
          </p:cNvPicPr>
          <p:nvPr/>
        </p:nvPicPr>
        <p:blipFill>
          <a:blip r:embed="rId3"/>
          <a:stretch>
            <a:fillRect/>
          </a:stretch>
        </p:blipFill>
        <p:spPr>
          <a:xfrm>
            <a:off x="152400" y="914400"/>
            <a:ext cx="2096864" cy="2209800"/>
          </a:xfrm>
          <a:prstGeom prst="rect">
            <a:avLst/>
          </a:prstGeom>
        </p:spPr>
      </p:pic>
      <p:pic>
        <p:nvPicPr>
          <p:cNvPr id="4" name="Picture 3"/>
          <p:cNvPicPr>
            <a:picLocks noChangeAspect="1"/>
          </p:cNvPicPr>
          <p:nvPr/>
        </p:nvPicPr>
        <p:blipFill>
          <a:blip r:embed="rId4"/>
          <a:stretch>
            <a:fillRect/>
          </a:stretch>
        </p:blipFill>
        <p:spPr>
          <a:xfrm>
            <a:off x="3429000" y="1066800"/>
            <a:ext cx="2197100" cy="1219200"/>
          </a:xfrm>
          <a:prstGeom prst="rect">
            <a:avLst/>
          </a:prstGeom>
        </p:spPr>
      </p:pic>
      <p:pic>
        <p:nvPicPr>
          <p:cNvPr id="6" name="Picture 5"/>
          <p:cNvPicPr>
            <a:picLocks noChangeAspect="1"/>
          </p:cNvPicPr>
          <p:nvPr/>
        </p:nvPicPr>
        <p:blipFill>
          <a:blip r:embed="rId5"/>
          <a:stretch>
            <a:fillRect/>
          </a:stretch>
        </p:blipFill>
        <p:spPr>
          <a:xfrm>
            <a:off x="3429000" y="2209800"/>
            <a:ext cx="5295900" cy="1727200"/>
          </a:xfrm>
          <a:prstGeom prst="rect">
            <a:avLst/>
          </a:prstGeom>
        </p:spPr>
      </p:pic>
      <p:pic>
        <p:nvPicPr>
          <p:cNvPr id="7" name="Picture 6"/>
          <p:cNvPicPr>
            <a:picLocks noChangeAspect="1"/>
          </p:cNvPicPr>
          <p:nvPr/>
        </p:nvPicPr>
        <p:blipFill>
          <a:blip r:embed="rId6"/>
          <a:stretch>
            <a:fillRect/>
          </a:stretch>
        </p:blipFill>
        <p:spPr>
          <a:xfrm>
            <a:off x="3886200" y="3886200"/>
            <a:ext cx="1778000" cy="508000"/>
          </a:xfrm>
          <a:prstGeom prst="rect">
            <a:avLst/>
          </a:prstGeom>
        </p:spPr>
      </p:pic>
      <p:pic>
        <p:nvPicPr>
          <p:cNvPr id="8" name="Picture 7"/>
          <p:cNvPicPr>
            <a:picLocks noChangeAspect="1"/>
          </p:cNvPicPr>
          <p:nvPr/>
        </p:nvPicPr>
        <p:blipFill>
          <a:blip r:embed="rId7"/>
          <a:stretch>
            <a:fillRect/>
          </a:stretch>
        </p:blipFill>
        <p:spPr>
          <a:xfrm>
            <a:off x="5867400" y="3352800"/>
            <a:ext cx="1524000" cy="1130300"/>
          </a:xfrm>
          <a:prstGeom prst="rect">
            <a:avLst/>
          </a:prstGeom>
        </p:spPr>
      </p:pic>
      <p:pic>
        <p:nvPicPr>
          <p:cNvPr id="9" name="Picture 8"/>
          <p:cNvPicPr>
            <a:picLocks noChangeAspect="1"/>
          </p:cNvPicPr>
          <p:nvPr/>
        </p:nvPicPr>
        <p:blipFill>
          <a:blip r:embed="rId8"/>
          <a:stretch>
            <a:fillRect/>
          </a:stretch>
        </p:blipFill>
        <p:spPr>
          <a:xfrm>
            <a:off x="5943600" y="1066800"/>
            <a:ext cx="2108200" cy="762000"/>
          </a:xfrm>
          <a:prstGeom prst="rect">
            <a:avLst/>
          </a:prstGeom>
        </p:spPr>
      </p:pic>
      <p:sp>
        <p:nvSpPr>
          <p:cNvPr id="19" name="Rectangle 2"/>
          <p:cNvSpPr txBox="1">
            <a:spLocks noChangeArrowheads="1"/>
          </p:cNvSpPr>
          <p:nvPr/>
        </p:nvSpPr>
        <p:spPr bwMode="auto">
          <a:xfrm>
            <a:off x="3124200" y="914400"/>
            <a:ext cx="5715000" cy="3810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endParaRPr lang="en-US" altLang="ko-KR" sz="2400" b="1" dirty="0" smtClean="0">
              <a:latin typeface="Arial" pitchFamily="34" charset="0"/>
              <a:cs typeface="Arial" pitchFamily="34" charset="0"/>
            </a:endParaRPr>
          </a:p>
          <a:p>
            <a:pPr eaLnBrk="1" hangingPunct="1"/>
            <a:endParaRPr lang="en-US" sz="2400" b="1" dirty="0">
              <a:latin typeface="Arial" pitchFamily="34" charset="0"/>
              <a:cs typeface="Arial" pitchFamily="34" charset="0"/>
            </a:endParaRPr>
          </a:p>
          <a:p>
            <a:pPr eaLnBrk="1" hangingPunct="1"/>
            <a:endParaRPr lang="en-US" sz="2400" b="1" dirty="0" smtClean="0">
              <a:latin typeface="Arial" pitchFamily="34" charset="0"/>
              <a:cs typeface="Arial" pitchFamily="34" charset="0"/>
            </a:endParaRPr>
          </a:p>
          <a:p>
            <a:pPr eaLnBrk="1" hangingPunct="1"/>
            <a:endParaRPr lang="en-US" sz="2400" b="1" dirty="0">
              <a:latin typeface="Arial" pitchFamily="34" charset="0"/>
              <a:cs typeface="Arial" pitchFamily="34" charset="0"/>
            </a:endParaRPr>
          </a:p>
          <a:p>
            <a:pPr eaLnBrk="1" hangingPunct="1"/>
            <a:endParaRPr lang="en-US" sz="2400" b="1" dirty="0" smtClean="0">
              <a:latin typeface="Arial" pitchFamily="34" charset="0"/>
              <a:cs typeface="Arial" pitchFamily="34" charset="0"/>
            </a:endParaRPr>
          </a:p>
        </p:txBody>
      </p:sp>
      <p:sp>
        <p:nvSpPr>
          <p:cNvPr id="20" name="Bent Arrow 19"/>
          <p:cNvSpPr/>
          <p:nvPr/>
        </p:nvSpPr>
        <p:spPr>
          <a:xfrm flipV="1">
            <a:off x="990600" y="3276598"/>
            <a:ext cx="2057400" cy="958639"/>
          </a:xfrm>
          <a:prstGeom prst="ben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75039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533400" y="76200"/>
            <a:ext cx="8077200" cy="990600"/>
          </a:xfrm>
        </p:spPr>
        <p:txBody>
          <a:bodyPr/>
          <a:lstStyle/>
          <a:p>
            <a:pPr eaLnBrk="1" hangingPunct="1"/>
            <a:r>
              <a:rPr lang="en-US" sz="2800" b="1" smtClean="0">
                <a:latin typeface="Arial" pitchFamily="34" charset="0"/>
              </a:rPr>
              <a:t>Relationship among </a:t>
            </a:r>
            <a:r>
              <a:rPr lang="en-US" sz="2800" b="1" smtClean="0">
                <a:solidFill>
                  <a:srgbClr val="0000FF"/>
                </a:solidFill>
                <a:latin typeface="Arial" pitchFamily="34" charset="0"/>
              </a:rPr>
              <a:t>Goodness of Fit</a:t>
            </a:r>
            <a:r>
              <a:rPr lang="en-US" sz="2800" b="1" smtClean="0">
                <a:latin typeface="Arial" pitchFamily="34" charset="0"/>
              </a:rPr>
              <a:t>, </a:t>
            </a:r>
            <a:br>
              <a:rPr lang="en-US" sz="2800" b="1" smtClean="0">
                <a:latin typeface="Arial" pitchFamily="34" charset="0"/>
              </a:rPr>
            </a:br>
            <a:r>
              <a:rPr lang="en-US" sz="2800" b="1" smtClean="0">
                <a:solidFill>
                  <a:srgbClr val="0000FF"/>
                </a:solidFill>
                <a:latin typeface="Arial" pitchFamily="34" charset="0"/>
              </a:rPr>
              <a:t>Model Complexity </a:t>
            </a:r>
            <a:r>
              <a:rPr lang="en-US" sz="2800" b="1" smtClean="0">
                <a:latin typeface="Arial" pitchFamily="34" charset="0"/>
              </a:rPr>
              <a:t>and </a:t>
            </a:r>
            <a:r>
              <a:rPr lang="en-US" sz="2800" b="1" smtClean="0">
                <a:solidFill>
                  <a:srgbClr val="0000FF"/>
                </a:solidFill>
                <a:latin typeface="Arial" pitchFamily="34" charset="0"/>
              </a:rPr>
              <a:t>Generalizability</a:t>
            </a:r>
          </a:p>
        </p:txBody>
      </p:sp>
      <p:sp>
        <p:nvSpPr>
          <p:cNvPr id="162818" name="Line 4"/>
          <p:cNvSpPr>
            <a:spLocks noChangeShapeType="1"/>
          </p:cNvSpPr>
          <p:nvPr/>
        </p:nvSpPr>
        <p:spPr bwMode="auto">
          <a:xfrm>
            <a:off x="304800" y="1143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2819" name="Group 7"/>
          <p:cNvGrpSpPr>
            <a:grpSpLocks/>
          </p:cNvGrpSpPr>
          <p:nvPr/>
        </p:nvGrpSpPr>
        <p:grpSpPr bwMode="auto">
          <a:xfrm>
            <a:off x="1524000" y="1447800"/>
            <a:ext cx="6096000" cy="4495800"/>
            <a:chOff x="1339" y="1335"/>
            <a:chExt cx="3269" cy="2473"/>
          </a:xfrm>
        </p:grpSpPr>
        <p:pic>
          <p:nvPicPr>
            <p:cNvPr id="162821" name="Picture 3" descr="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 y="1335"/>
              <a:ext cx="3269" cy="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Line 5"/>
            <p:cNvSpPr>
              <a:spLocks noChangeShapeType="1"/>
            </p:cNvSpPr>
            <p:nvPr/>
          </p:nvSpPr>
          <p:spPr bwMode="auto">
            <a:xfrm>
              <a:off x="3408" y="1824"/>
              <a:ext cx="0" cy="480"/>
            </a:xfrm>
            <a:prstGeom prst="line">
              <a:avLst/>
            </a:prstGeom>
            <a:noFill/>
            <a:ln w="5715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2823" name="Oval 6"/>
            <p:cNvSpPr>
              <a:spLocks noChangeArrowheads="1"/>
            </p:cNvSpPr>
            <p:nvPr/>
          </p:nvSpPr>
          <p:spPr bwMode="auto">
            <a:xfrm>
              <a:off x="2880" y="2832"/>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62820" name="Slide Number Placeholder 10"/>
          <p:cNvSpPr>
            <a:spLocks noGrp="1"/>
          </p:cNvSpPr>
          <p:nvPr>
            <p:ph type="sldNum" sz="quarter" idx="12"/>
          </p:nvPr>
        </p:nvSpPr>
        <p:spPr>
          <a:xfrm>
            <a:off x="66294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9D53985-3C3C-4809-80DA-AEFF3DE79411}" type="slidenum">
              <a:rPr lang="en-US" sz="1400"/>
              <a:pPr eaLnBrk="1" hangingPunct="1"/>
              <a:t>30</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838200" y="304800"/>
            <a:ext cx="7620000" cy="4648200"/>
          </a:xfrm>
        </p:spPr>
        <p:txBody>
          <a:bodyPr/>
          <a:lstStyle/>
          <a:p>
            <a:pPr algn="l" eaLnBrk="1" hangingPunct="1"/>
            <a:r>
              <a:rPr lang="en-US" sz="5400" b="1" u="sng" dirty="0" smtClean="0">
                <a:solidFill>
                  <a:srgbClr val="0000FF"/>
                </a:solidFill>
                <a:latin typeface="Arial" pitchFamily="34" charset="0"/>
              </a:rPr>
              <a:t>Wanted</a:t>
            </a:r>
            <a:r>
              <a:rPr lang="en-US" sz="5400" u="sng" dirty="0" smtClean="0">
                <a:solidFill>
                  <a:srgbClr val="0000FF"/>
                </a:solidFill>
                <a:latin typeface="Arial" pitchFamily="34" charset="0"/>
              </a:rPr>
              <a:t>:</a:t>
            </a:r>
            <a:r>
              <a:rPr lang="en-US" sz="5400" dirty="0" smtClean="0">
                <a:latin typeface="Arial" pitchFamily="34" charset="0"/>
              </a:rPr>
              <a:t> </a:t>
            </a:r>
            <a:r>
              <a:rPr lang="en-US" sz="3200" dirty="0" smtClean="0">
                <a:latin typeface="Arial" pitchFamily="34" charset="0"/>
              </a:rPr>
              <a:t/>
            </a:r>
            <a:br>
              <a:rPr lang="en-US" sz="3200" dirty="0" smtClean="0">
                <a:latin typeface="Arial" pitchFamily="34" charset="0"/>
              </a:rPr>
            </a:br>
            <a:r>
              <a:rPr lang="en-US" sz="3200" dirty="0" smtClean="0">
                <a:latin typeface="Arial" pitchFamily="34" charset="0"/>
              </a:rPr>
              <a:t/>
            </a:r>
            <a:br>
              <a:rPr lang="en-US" sz="3200" dirty="0" smtClean="0">
                <a:latin typeface="Arial" pitchFamily="34" charset="0"/>
              </a:rPr>
            </a:br>
            <a:r>
              <a:rPr lang="en-US" sz="2400" dirty="0" smtClean="0">
                <a:latin typeface="Arial" pitchFamily="34" charset="0"/>
              </a:rPr>
              <a:t>A method of model selection that estimates a model</a:t>
            </a:r>
            <a:r>
              <a:rPr lang="ja-JP" altLang="en-US" sz="2400" dirty="0" smtClean="0">
                <a:latin typeface="Arial" pitchFamily="34" charset="0"/>
              </a:rPr>
              <a:t>’</a:t>
            </a:r>
            <a:r>
              <a:rPr lang="en-US" altLang="ja-JP" sz="2400" dirty="0" smtClean="0">
                <a:latin typeface="Arial" pitchFamily="34" charset="0"/>
              </a:rPr>
              <a:t>s </a:t>
            </a:r>
            <a:r>
              <a:rPr lang="en-US" altLang="ja-JP" sz="2400" b="1" dirty="0" smtClean="0">
                <a:latin typeface="Arial" pitchFamily="34" charset="0"/>
              </a:rPr>
              <a:t>generalizability</a:t>
            </a:r>
            <a:r>
              <a:rPr lang="en-US" altLang="ja-JP" sz="2400" dirty="0" smtClean="0">
                <a:latin typeface="Arial" pitchFamily="34" charset="0"/>
              </a:rPr>
              <a:t> by taking into account effects of its </a:t>
            </a:r>
            <a:r>
              <a:rPr lang="en-US" altLang="ja-JP" sz="2400" b="1" dirty="0" smtClean="0">
                <a:latin typeface="Arial" pitchFamily="34" charset="0"/>
              </a:rPr>
              <a:t>complexity</a:t>
            </a:r>
            <a:br>
              <a:rPr lang="en-US" altLang="ja-JP" sz="2400" b="1" dirty="0" smtClean="0">
                <a:latin typeface="Arial" pitchFamily="34" charset="0"/>
              </a:rPr>
            </a:br>
            <a:r>
              <a:rPr lang="en-US" altLang="ja-JP" sz="2400" b="1" dirty="0" smtClean="0">
                <a:latin typeface="Arial" pitchFamily="34" charset="0"/>
              </a:rPr>
              <a:t/>
            </a:r>
            <a:br>
              <a:rPr lang="en-US" altLang="ja-JP" sz="2400" b="1" dirty="0" smtClean="0">
                <a:latin typeface="Arial" pitchFamily="34" charset="0"/>
              </a:rPr>
            </a:br>
            <a:r>
              <a:rPr lang="en-US" altLang="ja-JP" sz="2400" b="1" dirty="0" smtClean="0">
                <a:latin typeface="Arial" pitchFamily="34" charset="0"/>
              </a:rPr>
              <a:t>Selection Criterion: </a:t>
            </a:r>
            <a:r>
              <a:rPr lang="en-US" altLang="ja-JP" sz="2400" dirty="0" smtClean="0">
                <a:latin typeface="Arial" pitchFamily="34" charset="0"/>
              </a:rPr>
              <a:t>Choose the model, among a set of candidate models, that generalizes best</a:t>
            </a:r>
            <a:endParaRPr lang="en-US" sz="2400" dirty="0" smtClean="0">
              <a:latin typeface="Arial" pitchFamily="34" charset="0"/>
            </a:endParaRPr>
          </a:p>
        </p:txBody>
      </p:sp>
      <p:sp>
        <p:nvSpPr>
          <p:cNvPr id="164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B0DC42C-90FB-491F-8EC2-6DF701EE6B86}" type="slidenum">
              <a:rPr lang="en-US" sz="1400"/>
              <a:pPr eaLnBrk="1" hangingPunct="1"/>
              <a:t>31</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914400" y="1981200"/>
            <a:ext cx="7620000" cy="2819400"/>
          </a:xfrm>
        </p:spPr>
        <p:txBody>
          <a:bodyPr/>
          <a:lstStyle/>
          <a:p>
            <a:pPr eaLnBrk="1" hangingPunct="1">
              <a:lnSpc>
                <a:spcPct val="90000"/>
              </a:lnSpc>
              <a:buFontTx/>
              <a:buNone/>
              <a:defRPr/>
            </a:pPr>
            <a:r>
              <a:rPr lang="en-US" sz="3600" b="1" dirty="0" smtClean="0">
                <a:latin typeface="Arial" pitchFamily="34" charset="0"/>
                <a:cs typeface="Arial" pitchFamily="34" charset="0"/>
              </a:rPr>
              <a:t>3. Model Evaluation and Selection</a:t>
            </a:r>
          </a:p>
          <a:p>
            <a:pPr eaLnBrk="1" hangingPunct="1">
              <a:lnSpc>
                <a:spcPct val="90000"/>
              </a:lnSpc>
              <a:defRPr/>
            </a:pPr>
            <a:r>
              <a:rPr lang="en-US" sz="2800" dirty="0" smtClean="0">
                <a:solidFill>
                  <a:schemeClr val="bg1">
                    <a:lumMod val="65000"/>
                  </a:schemeClr>
                </a:solidFill>
                <a:latin typeface="Arial" pitchFamily="34" charset="0"/>
                <a:cs typeface="Arial" pitchFamily="34" charset="0"/>
              </a:rPr>
              <a:t>Goodness-of-fit vs. </a:t>
            </a:r>
            <a:r>
              <a:rPr lang="en-US" sz="2800" dirty="0" err="1" smtClean="0">
                <a:solidFill>
                  <a:schemeClr val="bg1">
                    <a:lumMod val="65000"/>
                  </a:schemeClr>
                </a:solidFill>
                <a:latin typeface="Arial" pitchFamily="34" charset="0"/>
                <a:cs typeface="Arial" pitchFamily="34" charset="0"/>
              </a:rPr>
              <a:t>Generalizabilty</a:t>
            </a:r>
            <a:endParaRPr lang="en-US" sz="2800" dirty="0" smtClean="0">
              <a:solidFill>
                <a:schemeClr val="bg1">
                  <a:lumMod val="65000"/>
                </a:schemeClr>
              </a:solidFill>
              <a:latin typeface="Arial" pitchFamily="34" charset="0"/>
              <a:cs typeface="Arial" pitchFamily="34" charset="0"/>
            </a:endParaRPr>
          </a:p>
          <a:p>
            <a:pPr eaLnBrk="1" hangingPunct="1">
              <a:lnSpc>
                <a:spcPct val="90000"/>
              </a:lnSpc>
              <a:defRPr/>
            </a:pPr>
            <a:r>
              <a:rPr lang="en-US" sz="2800" b="1" dirty="0" smtClean="0">
                <a:latin typeface="Arial" pitchFamily="34" charset="0"/>
                <a:cs typeface="Arial" pitchFamily="34" charset="0"/>
              </a:rPr>
              <a:t>Model Selection Methods</a:t>
            </a:r>
          </a:p>
          <a:p>
            <a:pPr eaLnBrk="1" hangingPunct="1">
              <a:lnSpc>
                <a:spcPct val="90000"/>
              </a:lnSpc>
              <a:defRPr/>
            </a:pPr>
            <a:r>
              <a:rPr lang="en-US" sz="2800" dirty="0" smtClean="0">
                <a:solidFill>
                  <a:schemeClr val="bg1">
                    <a:lumMod val="65000"/>
                  </a:schemeClr>
                </a:solidFill>
                <a:latin typeface="Arial" pitchFamily="34" charset="0"/>
                <a:cs typeface="Arial" pitchFamily="34" charset="0"/>
              </a:rPr>
              <a:t>Illustrative Examples</a:t>
            </a:r>
          </a:p>
        </p:txBody>
      </p:sp>
      <p:sp>
        <p:nvSpPr>
          <p:cNvPr id="166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71486BCB-AEFD-4BA3-A6BC-D47DFD8DD26F}" type="slidenum">
              <a:rPr lang="en-US" sz="1400"/>
              <a:pPr eaLnBrk="1" hangingPunct="1"/>
              <a:t>32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body" idx="1"/>
          </p:nvPr>
        </p:nvSpPr>
        <p:spPr>
          <a:xfrm>
            <a:off x="838200" y="228600"/>
            <a:ext cx="7391400" cy="5257800"/>
          </a:xfrm>
        </p:spPr>
        <p:txBody>
          <a:bodyPr/>
          <a:lstStyle/>
          <a:p>
            <a:pPr eaLnBrk="1" hangingPunct="1">
              <a:buFontTx/>
              <a:buNone/>
            </a:pPr>
            <a:r>
              <a:rPr lang="en-US" sz="3600" b="1" dirty="0" smtClean="0">
                <a:latin typeface="Arial" pitchFamily="34" charset="0"/>
                <a:cs typeface="Arial" pitchFamily="34" charset="0"/>
              </a:rPr>
              <a:t>Model Selection Methods</a:t>
            </a:r>
          </a:p>
          <a:p>
            <a:pPr eaLnBrk="1" hangingPunct="1"/>
            <a:r>
              <a:rPr lang="en-US" sz="2800" dirty="0" smtClean="0">
                <a:latin typeface="Arial" pitchFamily="34" charset="0"/>
                <a:cs typeface="Arial" pitchFamily="34" charset="0"/>
              </a:rPr>
              <a:t>Occam</a:t>
            </a:r>
            <a:r>
              <a:rPr lang="ja-JP" altLang="en-US" sz="2800" dirty="0" smtClean="0">
                <a:latin typeface="Arial" pitchFamily="34" charset="0"/>
                <a:cs typeface="Arial" pitchFamily="34" charset="0"/>
              </a:rPr>
              <a:t>’</a:t>
            </a:r>
            <a:r>
              <a:rPr lang="en-US" altLang="ja-JP" sz="2800" dirty="0" smtClean="0">
                <a:latin typeface="Arial" pitchFamily="34" charset="0"/>
                <a:cs typeface="Arial" pitchFamily="34" charset="0"/>
              </a:rPr>
              <a:t>s Razor</a:t>
            </a:r>
          </a:p>
          <a:p>
            <a:pPr eaLnBrk="1" hangingPunct="1"/>
            <a:r>
              <a:rPr lang="en-US" sz="2800" dirty="0" smtClean="0">
                <a:latin typeface="Arial" pitchFamily="34" charset="0"/>
                <a:cs typeface="Arial" pitchFamily="34" charset="0"/>
              </a:rPr>
              <a:t>Likelihood Function</a:t>
            </a:r>
          </a:p>
          <a:p>
            <a:pPr eaLnBrk="1" hangingPunct="1"/>
            <a:r>
              <a:rPr lang="en-US" sz="2800" dirty="0" err="1" smtClean="0">
                <a:latin typeface="Arial" pitchFamily="34" charset="0"/>
                <a:cs typeface="Arial" pitchFamily="34" charset="0"/>
              </a:rPr>
              <a:t>Akaike</a:t>
            </a:r>
            <a:r>
              <a:rPr lang="en-US" sz="2800" dirty="0" smtClean="0">
                <a:latin typeface="Arial" pitchFamily="34" charset="0"/>
                <a:cs typeface="Arial" pitchFamily="34" charset="0"/>
              </a:rPr>
              <a:t> Information Criterion (AIC)</a:t>
            </a:r>
          </a:p>
          <a:p>
            <a:pPr eaLnBrk="1" hangingPunct="1"/>
            <a:r>
              <a:rPr lang="en-US" sz="2800" dirty="0" smtClean="0">
                <a:latin typeface="Arial" pitchFamily="34" charset="0"/>
                <a:cs typeface="Arial" pitchFamily="34" charset="0"/>
              </a:rPr>
              <a:t>Bayesian Information Criterion (BIC)</a:t>
            </a:r>
          </a:p>
          <a:p>
            <a:pPr eaLnBrk="1" hangingPunct="1"/>
            <a:r>
              <a:rPr lang="en-US" sz="2800" dirty="0" smtClean="0">
                <a:latin typeface="Arial" pitchFamily="34" charset="0"/>
                <a:cs typeface="Arial" pitchFamily="34" charset="0"/>
              </a:rPr>
              <a:t>Minimum Description Length (MDL)</a:t>
            </a:r>
          </a:p>
          <a:p>
            <a:pPr eaLnBrk="1" hangingPunct="1"/>
            <a:r>
              <a:rPr lang="en-US" sz="2800" dirty="0" smtClean="0">
                <a:latin typeface="Arial" pitchFamily="34" charset="0"/>
                <a:cs typeface="Arial" pitchFamily="34" charset="0"/>
              </a:rPr>
              <a:t>Bayes Factor (BF)</a:t>
            </a:r>
          </a:p>
          <a:p>
            <a:pPr eaLnBrk="1" hangingPunct="1"/>
            <a:r>
              <a:rPr lang="en-US" sz="2800" dirty="0" smtClean="0">
                <a:latin typeface="Arial" pitchFamily="34" charset="0"/>
                <a:cs typeface="Arial" pitchFamily="34" charset="0"/>
              </a:rPr>
              <a:t>Cross-validation (CV)</a:t>
            </a:r>
          </a:p>
          <a:p>
            <a:pPr eaLnBrk="1" hangingPunct="1"/>
            <a:r>
              <a:rPr lang="en-US" sz="2800" dirty="0" smtClean="0">
                <a:latin typeface="Arial" pitchFamily="34" charset="0"/>
                <a:cs typeface="Arial" pitchFamily="34" charset="0"/>
              </a:rPr>
              <a:t>Likelihood Ratio Test (LRT)</a:t>
            </a:r>
          </a:p>
          <a:p>
            <a:pPr eaLnBrk="1" hangingPunct="1"/>
            <a:endParaRPr lang="en-US" sz="2800"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
        <p:nvSpPr>
          <p:cNvPr id="168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CAA162E-B688-4203-B039-65E688C9DE07}" type="slidenum">
              <a:rPr lang="en-US" sz="1400"/>
              <a:pPr eaLnBrk="1" hangingPunct="1"/>
              <a:t>33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body" idx="1"/>
          </p:nvPr>
        </p:nvSpPr>
        <p:spPr>
          <a:xfrm>
            <a:off x="228600" y="1371600"/>
            <a:ext cx="8610600" cy="1066800"/>
          </a:xfrm>
        </p:spPr>
        <p:txBody>
          <a:bodyPr/>
          <a:lstStyle/>
          <a:p>
            <a:pPr eaLnBrk="1" hangingPunct="1">
              <a:lnSpc>
                <a:spcPct val="90000"/>
              </a:lnSpc>
              <a:buFontTx/>
              <a:buNone/>
            </a:pPr>
            <a:r>
              <a:rPr lang="ja-JP" altLang="en-US" sz="2400" b="1" dirty="0" smtClean="0">
                <a:latin typeface="Arial" pitchFamily="34" charset="0"/>
              </a:rPr>
              <a:t>“</a:t>
            </a:r>
            <a:r>
              <a:rPr lang="en-US" altLang="ja-JP" sz="2400" b="1" dirty="0" smtClean="0">
                <a:latin typeface="Arial" pitchFamily="34" charset="0"/>
              </a:rPr>
              <a:t>Entities should not be multiplied beyond necessity.</a:t>
            </a:r>
            <a:r>
              <a:rPr lang="ja-JP" altLang="en-US" sz="2400" b="1" dirty="0" smtClean="0">
                <a:latin typeface="Arial" pitchFamily="34" charset="0"/>
              </a:rPr>
              <a:t>”</a:t>
            </a:r>
            <a:r>
              <a:rPr lang="en-US" altLang="ja-JP" sz="2400" dirty="0" smtClean="0"/>
              <a:t> </a:t>
            </a:r>
          </a:p>
          <a:p>
            <a:pPr eaLnBrk="1" hangingPunct="1">
              <a:lnSpc>
                <a:spcPct val="90000"/>
              </a:lnSpc>
              <a:buFontTx/>
              <a:buNone/>
            </a:pPr>
            <a:r>
              <a:rPr lang="en-US" sz="2400" dirty="0" smtClean="0">
                <a:latin typeface="Arial" pitchFamily="34" charset="0"/>
              </a:rPr>
              <a:t>                                         - William of Occam (1288 – 1348)</a:t>
            </a:r>
          </a:p>
        </p:txBody>
      </p:sp>
      <p:sp>
        <p:nvSpPr>
          <p:cNvPr id="171010" name="Rectangle 3"/>
          <p:cNvSpPr>
            <a:spLocks noGrp="1" noChangeArrowheads="1"/>
          </p:cNvSpPr>
          <p:nvPr>
            <p:ph type="title"/>
          </p:nvPr>
        </p:nvSpPr>
        <p:spPr>
          <a:xfrm>
            <a:off x="609600" y="76200"/>
            <a:ext cx="7772400" cy="990600"/>
          </a:xfrm>
          <a:noFill/>
        </p:spPr>
        <p:txBody>
          <a:bodyPr/>
          <a:lstStyle/>
          <a:p>
            <a:pPr eaLnBrk="1" hangingPunct="1"/>
            <a:r>
              <a:rPr lang="en-US" sz="2800" b="1" dirty="0" smtClean="0">
                <a:latin typeface="Arial" pitchFamily="34" charset="0"/>
              </a:rPr>
              <a:t>Occam</a:t>
            </a:r>
            <a:r>
              <a:rPr lang="en-US" sz="2800" b="1" dirty="0" smtClean="0">
                <a:latin typeface="Arial" pitchFamily="34" charset="0"/>
              </a:rPr>
              <a:t>’</a:t>
            </a:r>
            <a:r>
              <a:rPr lang="en-US" altLang="ja-JP" sz="2800" b="1" dirty="0" smtClean="0">
                <a:latin typeface="Arial" pitchFamily="34" charset="0"/>
              </a:rPr>
              <a:t>s </a:t>
            </a:r>
            <a:r>
              <a:rPr lang="en-US" altLang="ja-JP" sz="2800" b="1" dirty="0" smtClean="0">
                <a:latin typeface="Arial" pitchFamily="34" charset="0"/>
              </a:rPr>
              <a:t>Razor: </a:t>
            </a:r>
            <a:br>
              <a:rPr lang="en-US" altLang="ja-JP" sz="2800" b="1" dirty="0" smtClean="0">
                <a:latin typeface="Arial" pitchFamily="34" charset="0"/>
              </a:rPr>
            </a:br>
            <a:r>
              <a:rPr lang="en-US" altLang="ja-JP" sz="2800" b="1" dirty="0" smtClean="0">
                <a:latin typeface="Arial" pitchFamily="34" charset="0"/>
              </a:rPr>
              <a:t>The Economy of Explanation</a:t>
            </a:r>
            <a:endParaRPr lang="en-US" sz="2800" b="1" dirty="0" smtClean="0">
              <a:latin typeface="Arial" pitchFamily="34" charset="0"/>
            </a:endParaRPr>
          </a:p>
        </p:txBody>
      </p:sp>
      <p:sp>
        <p:nvSpPr>
          <p:cNvPr id="171011" name="Line 4"/>
          <p:cNvSpPr>
            <a:spLocks noChangeShapeType="1"/>
          </p:cNvSpPr>
          <p:nvPr/>
        </p:nvSpPr>
        <p:spPr bwMode="auto">
          <a:xfrm>
            <a:off x="304800" y="1143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1012" name="Picture 7" descr="Ock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400"/>
            <a:ext cx="2438400" cy="296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6A287B7-50B5-4B69-814D-307B9CD9523C}" type="slidenum">
              <a:rPr lang="en-US" sz="1400"/>
              <a:pPr eaLnBrk="1" hangingPunct="1"/>
              <a:t>34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a:xfrm>
            <a:off x="609600" y="76200"/>
            <a:ext cx="7772400" cy="685800"/>
          </a:xfrm>
        </p:spPr>
        <p:txBody>
          <a:bodyPr/>
          <a:lstStyle/>
          <a:p>
            <a:pPr eaLnBrk="1" hangingPunct="1"/>
            <a:r>
              <a:rPr lang="en-US" sz="2800" b="1" smtClean="0">
                <a:latin typeface="Arial" pitchFamily="34" charset="0"/>
              </a:rPr>
              <a:t>Penalized Likelihood Methods</a:t>
            </a:r>
          </a:p>
        </p:txBody>
      </p:sp>
      <p:sp>
        <p:nvSpPr>
          <p:cNvPr id="51204" name="Rectangle 3"/>
          <p:cNvSpPr>
            <a:spLocks noGrp="1" noChangeArrowheads="1"/>
          </p:cNvSpPr>
          <p:nvPr>
            <p:ph type="body" sz="half" idx="1"/>
          </p:nvPr>
        </p:nvSpPr>
        <p:spPr>
          <a:xfrm>
            <a:off x="228600" y="914400"/>
            <a:ext cx="8686800" cy="2667000"/>
          </a:xfrm>
        </p:spPr>
        <p:txBody>
          <a:bodyPr/>
          <a:lstStyle/>
          <a:p>
            <a:pPr eaLnBrk="1" hangingPunct="1"/>
            <a:r>
              <a:rPr lang="en-US" sz="2000" dirty="0" smtClean="0">
                <a:latin typeface="Arial" pitchFamily="34" charset="0"/>
              </a:rPr>
              <a:t>Formalization of Occam</a:t>
            </a:r>
            <a:r>
              <a:rPr lang="ja-JP" altLang="en-US" sz="2000" dirty="0" smtClean="0">
                <a:latin typeface="Arial" pitchFamily="34" charset="0"/>
              </a:rPr>
              <a:t>’</a:t>
            </a:r>
            <a:r>
              <a:rPr lang="en-US" altLang="ja-JP" sz="2000" dirty="0" smtClean="0">
                <a:latin typeface="Arial" pitchFamily="34" charset="0"/>
              </a:rPr>
              <a:t>s razor</a:t>
            </a:r>
          </a:p>
          <a:p>
            <a:pPr eaLnBrk="1" hangingPunct="1"/>
            <a:r>
              <a:rPr lang="en-US" sz="2000" dirty="0" smtClean="0">
                <a:latin typeface="Arial" pitchFamily="34" charset="0"/>
              </a:rPr>
              <a:t>Estimate a model</a:t>
            </a:r>
            <a:r>
              <a:rPr lang="ja-JP" altLang="en-US" sz="2000" dirty="0" smtClean="0">
                <a:latin typeface="Arial" pitchFamily="34" charset="0"/>
              </a:rPr>
              <a:t>’</a:t>
            </a:r>
            <a:r>
              <a:rPr lang="en-US" altLang="ja-JP" sz="2000" dirty="0" smtClean="0">
                <a:latin typeface="Arial" pitchFamily="34" charset="0"/>
              </a:rPr>
              <a:t>s generalizability by </a:t>
            </a:r>
            <a:r>
              <a:rPr lang="en-US" altLang="ja-JP" sz="2000" b="1" dirty="0" smtClean="0">
                <a:latin typeface="Arial" pitchFamily="34" charset="0"/>
              </a:rPr>
              <a:t>penalizing</a:t>
            </a:r>
            <a:r>
              <a:rPr lang="en-US" altLang="ja-JP" sz="2000" dirty="0" smtClean="0">
                <a:latin typeface="Arial" pitchFamily="34" charset="0"/>
              </a:rPr>
              <a:t> it for excess complexity (i.e., more complexity than is needed to fit the regularity in the data)</a:t>
            </a:r>
          </a:p>
          <a:p>
            <a:pPr eaLnBrk="1" hangingPunct="1"/>
            <a:r>
              <a:rPr lang="en-US" sz="2000" dirty="0" smtClean="0">
                <a:latin typeface="Arial" pitchFamily="34" charset="0"/>
              </a:rPr>
              <a:t>Puts models on equal footing</a:t>
            </a:r>
          </a:p>
        </p:txBody>
      </p:sp>
      <p:sp>
        <p:nvSpPr>
          <p:cNvPr id="176131" name="Line 4"/>
          <p:cNvSpPr>
            <a:spLocks noChangeShapeType="1"/>
          </p:cNvSpPr>
          <p:nvPr/>
        </p:nvSpPr>
        <p:spPr bwMode="auto">
          <a:xfrm>
            <a:off x="3048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1"/>
          <p:cNvGrpSpPr>
            <a:grpSpLocks/>
          </p:cNvGrpSpPr>
          <p:nvPr/>
        </p:nvGrpSpPr>
        <p:grpSpPr bwMode="auto">
          <a:xfrm>
            <a:off x="1600200" y="2743200"/>
            <a:ext cx="6019800" cy="2743200"/>
            <a:chOff x="384" y="1152"/>
            <a:chExt cx="4848" cy="2544"/>
          </a:xfrm>
        </p:grpSpPr>
        <p:pic>
          <p:nvPicPr>
            <p:cNvPr id="176134" name="Picture 5"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2832"/>
              <a:ext cx="4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6"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 y="2688"/>
              <a:ext cx="6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7"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4" y="2688"/>
              <a:ext cx="2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8"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 y="1872"/>
              <a:ext cx="6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8" name="Picture 9"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 y="1152"/>
              <a:ext cx="79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9" name="Picture 10"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1488"/>
              <a:ext cx="10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0" name="Picture 11"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2064"/>
              <a:ext cx="4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41" name="Line 12"/>
            <p:cNvSpPr>
              <a:spLocks noChangeShapeType="1"/>
            </p:cNvSpPr>
            <p:nvPr/>
          </p:nvSpPr>
          <p:spPr bwMode="auto">
            <a:xfrm flipV="1">
              <a:off x="480" y="2208"/>
              <a:ext cx="4752" cy="1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6142" name="Picture 13" descr="j0280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 y="2736"/>
              <a:ext cx="30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43" name="Line 14"/>
            <p:cNvSpPr>
              <a:spLocks noChangeShapeType="1"/>
            </p:cNvSpPr>
            <p:nvPr/>
          </p:nvSpPr>
          <p:spPr bwMode="auto">
            <a:xfrm>
              <a:off x="1392" y="2352"/>
              <a:ext cx="672"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4" name="Line 15"/>
            <p:cNvSpPr>
              <a:spLocks noChangeShapeType="1"/>
            </p:cNvSpPr>
            <p:nvPr/>
          </p:nvSpPr>
          <p:spPr bwMode="auto">
            <a:xfrm>
              <a:off x="672" y="3264"/>
              <a:ext cx="192"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5" name="Line 16"/>
            <p:cNvSpPr>
              <a:spLocks noChangeShapeType="1"/>
            </p:cNvSpPr>
            <p:nvPr/>
          </p:nvSpPr>
          <p:spPr bwMode="auto">
            <a:xfrm>
              <a:off x="1392" y="3216"/>
              <a:ext cx="9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6" name="Line 17"/>
            <p:cNvSpPr>
              <a:spLocks noChangeShapeType="1"/>
            </p:cNvSpPr>
            <p:nvPr/>
          </p:nvSpPr>
          <p:spPr bwMode="auto">
            <a:xfrm>
              <a:off x="2304" y="2976"/>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7" name="Line 18"/>
            <p:cNvSpPr>
              <a:spLocks noChangeShapeType="1"/>
            </p:cNvSpPr>
            <p:nvPr/>
          </p:nvSpPr>
          <p:spPr bwMode="auto">
            <a:xfrm>
              <a:off x="2976" y="2352"/>
              <a:ext cx="432"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8" name="Line 19"/>
            <p:cNvSpPr>
              <a:spLocks noChangeShapeType="1"/>
            </p:cNvSpPr>
            <p:nvPr/>
          </p:nvSpPr>
          <p:spPr bwMode="auto">
            <a:xfrm>
              <a:off x="3744" y="249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9" name="Line 20"/>
            <p:cNvSpPr>
              <a:spLocks noChangeShapeType="1"/>
            </p:cNvSpPr>
            <p:nvPr/>
          </p:nvSpPr>
          <p:spPr bwMode="auto">
            <a:xfrm>
              <a:off x="3936" y="1824"/>
              <a:ext cx="72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6133"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8241B88-90EE-42D5-A631-54584840F3B7}" type="slidenum">
              <a:rPr lang="en-US" sz="1400"/>
              <a:pPr eaLnBrk="1" hangingPunct="1"/>
              <a:t>35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4"/>
          <p:cNvSpPr>
            <a:spLocks noChangeArrowheads="1"/>
          </p:cNvSpPr>
          <p:nvPr/>
        </p:nvSpPr>
        <p:spPr bwMode="auto">
          <a:xfrm>
            <a:off x="12592" y="762000"/>
            <a:ext cx="883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None/>
            </a:pPr>
            <a:endParaRPr lang="en-US" sz="2000" dirty="0">
              <a:latin typeface="Arial" pitchFamily="34" charset="0"/>
            </a:endParaRPr>
          </a:p>
          <a:p>
            <a:pPr marL="342900" indent="-342900">
              <a:spcBef>
                <a:spcPct val="20000"/>
              </a:spcBef>
              <a:buFont typeface="Symbol" pitchFamily="18" charset="2"/>
              <a:buNone/>
            </a:pPr>
            <a:r>
              <a:rPr lang="en-US" sz="2000" b="1" dirty="0">
                <a:latin typeface="Arial" pitchFamily="34" charset="0"/>
              </a:rPr>
              <a:t>      </a:t>
            </a:r>
            <a:r>
              <a:rPr lang="en-US" sz="2200" b="1" dirty="0">
                <a:solidFill>
                  <a:srgbClr val="FF0066"/>
                </a:solidFill>
                <a:latin typeface="Arial" pitchFamily="34" charset="0"/>
              </a:rPr>
              <a:t> </a:t>
            </a:r>
            <a:r>
              <a:rPr lang="en-US" sz="2200" b="1" dirty="0">
                <a:latin typeface="Arial" pitchFamily="34" charset="0"/>
              </a:rPr>
              <a:t>(</a:t>
            </a:r>
            <a:r>
              <a:rPr lang="en-US" sz="2200" b="1" dirty="0">
                <a:solidFill>
                  <a:srgbClr val="00B050"/>
                </a:solidFill>
                <a:latin typeface="Arial" pitchFamily="34" charset="0"/>
              </a:rPr>
              <a:t>Generalizability</a:t>
            </a:r>
            <a:r>
              <a:rPr lang="en-US" sz="2200" b="1" dirty="0">
                <a:latin typeface="Arial" pitchFamily="34" charset="0"/>
              </a:rPr>
              <a:t>)</a:t>
            </a:r>
            <a:r>
              <a:rPr lang="en-US" sz="2200" b="1" dirty="0">
                <a:solidFill>
                  <a:srgbClr val="00B050"/>
                </a:solidFill>
                <a:latin typeface="Arial" pitchFamily="34" charset="0"/>
              </a:rPr>
              <a:t> =  </a:t>
            </a:r>
            <a:r>
              <a:rPr lang="en-US" sz="2200" b="1" dirty="0">
                <a:latin typeface="Arial" pitchFamily="34" charset="0"/>
              </a:rPr>
              <a:t>(</a:t>
            </a:r>
            <a:r>
              <a:rPr lang="en-US" sz="2200" b="1" dirty="0">
                <a:solidFill>
                  <a:srgbClr val="00B050"/>
                </a:solidFill>
                <a:latin typeface="Arial" pitchFamily="34" charset="0"/>
              </a:rPr>
              <a:t>Goodness of fit</a:t>
            </a:r>
            <a:r>
              <a:rPr lang="en-US" sz="2200" b="1" dirty="0">
                <a:latin typeface="Arial" pitchFamily="34" charset="0"/>
              </a:rPr>
              <a:t>)</a:t>
            </a:r>
            <a:r>
              <a:rPr lang="en-US" sz="2200" b="1" dirty="0">
                <a:solidFill>
                  <a:srgbClr val="00B050"/>
                </a:solidFill>
                <a:latin typeface="Arial" pitchFamily="34" charset="0"/>
              </a:rPr>
              <a:t>  </a:t>
            </a:r>
            <a:r>
              <a:rPr lang="en-US" sz="2200" b="1" dirty="0">
                <a:latin typeface="Arial" pitchFamily="34" charset="0"/>
              </a:rPr>
              <a:t>-</a:t>
            </a:r>
            <a:r>
              <a:rPr lang="en-US" sz="2200" b="1" dirty="0">
                <a:solidFill>
                  <a:srgbClr val="00B050"/>
                </a:solidFill>
                <a:latin typeface="Arial" pitchFamily="34" charset="0"/>
              </a:rPr>
              <a:t>  </a:t>
            </a:r>
            <a:r>
              <a:rPr lang="en-US" sz="2200" b="1" dirty="0">
                <a:latin typeface="Arial" pitchFamily="34" charset="0"/>
              </a:rPr>
              <a:t>(</a:t>
            </a:r>
            <a:r>
              <a:rPr lang="en-US" sz="2200" b="1" dirty="0">
                <a:solidFill>
                  <a:srgbClr val="00B050"/>
                </a:solidFill>
                <a:latin typeface="Arial" pitchFamily="34" charset="0"/>
              </a:rPr>
              <a:t>Model complexity</a:t>
            </a:r>
            <a:r>
              <a:rPr lang="en-US" sz="2200" b="1" dirty="0">
                <a:latin typeface="Arial" pitchFamily="34" charset="0"/>
              </a:rPr>
              <a:t>)</a:t>
            </a:r>
          </a:p>
          <a:p>
            <a:pPr marL="342900" indent="-342900">
              <a:spcBef>
                <a:spcPct val="20000"/>
              </a:spcBef>
              <a:buFont typeface="Symbol" pitchFamily="18" charset="2"/>
              <a:buChar char=" "/>
            </a:pPr>
            <a:endParaRPr lang="en-US" sz="1800" b="1" dirty="0">
              <a:solidFill>
                <a:schemeClr val="accent2"/>
              </a:solidFill>
              <a:latin typeface="Arial" pitchFamily="34" charset="0"/>
            </a:endParaRPr>
          </a:p>
          <a:p>
            <a:pPr marL="342900" indent="-342900">
              <a:spcBef>
                <a:spcPct val="20000"/>
              </a:spcBef>
              <a:buFont typeface="Symbol" pitchFamily="18" charset="2"/>
              <a:buChar char=" "/>
            </a:pPr>
            <a:endParaRPr lang="en-US" sz="2000" b="1" dirty="0">
              <a:latin typeface="Arial" pitchFamily="34" charset="0"/>
            </a:endParaRPr>
          </a:p>
          <a:p>
            <a:pPr marL="342900" indent="-342900">
              <a:spcBef>
                <a:spcPct val="20000"/>
              </a:spcBef>
              <a:buFont typeface="Symbol" pitchFamily="18" charset="2"/>
              <a:buChar char=" "/>
            </a:pPr>
            <a:endParaRPr lang="en-US" sz="1800" b="1" dirty="0">
              <a:latin typeface="Arial" pitchFamily="34" charset="0"/>
            </a:endParaRPr>
          </a:p>
        </p:txBody>
      </p:sp>
      <p:sp>
        <p:nvSpPr>
          <p:cNvPr id="178178" name="Rectangle 2"/>
          <p:cNvSpPr>
            <a:spLocks noChangeArrowheads="1"/>
          </p:cNvSpPr>
          <p:nvPr/>
        </p:nvSpPr>
        <p:spPr bwMode="auto">
          <a:xfrm>
            <a:off x="1524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chemeClr val="tx2"/>
                </a:solidFill>
                <a:latin typeface="Arial" pitchFamily="34" charset="0"/>
              </a:rPr>
              <a:t>The Basic Idea</a:t>
            </a:r>
          </a:p>
        </p:txBody>
      </p:sp>
      <p:sp>
        <p:nvSpPr>
          <p:cNvPr id="178179"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8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7B540044-B528-4AA7-B500-F8C8AEF0935C}" type="slidenum">
              <a:rPr lang="en-US" sz="1400"/>
              <a:pPr eaLnBrk="1" hangingPunct="1"/>
              <a:t>36</a:t>
            </a:fld>
            <a:endParaRPr lang="en-US" sz="1400"/>
          </a:p>
        </p:txBody>
      </p:sp>
      <p:pic>
        <p:nvPicPr>
          <p:cNvPr id="178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722871" cy="3951288"/>
          </a:xfrm>
          <a:prstGeom prst="rect">
            <a:avLst/>
          </a:prstGeom>
          <a:noFill/>
          <a:ln w="444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152400" y="152400"/>
            <a:ext cx="8763000" cy="533400"/>
          </a:xfrm>
        </p:spPr>
        <p:txBody>
          <a:bodyPr/>
          <a:lstStyle/>
          <a:p>
            <a:pPr eaLnBrk="1" hangingPunct="1"/>
            <a:r>
              <a:rPr lang="en-US" sz="2800" b="1" smtClean="0">
                <a:latin typeface="Arial" pitchFamily="34" charset="0"/>
              </a:rPr>
              <a:t>Akaike Information Criterion (AIC)</a:t>
            </a:r>
          </a:p>
        </p:txBody>
      </p:sp>
      <p:graphicFrame>
        <p:nvGraphicFramePr>
          <p:cNvPr id="182274" name="Object 3"/>
          <p:cNvGraphicFramePr>
            <a:graphicFrameLocks noChangeAspect="1"/>
          </p:cNvGraphicFramePr>
          <p:nvPr/>
        </p:nvGraphicFramePr>
        <p:xfrm>
          <a:off x="1541463" y="2192338"/>
          <a:ext cx="4995862" cy="574675"/>
        </p:xfrm>
        <a:graphic>
          <a:graphicData uri="http://schemas.openxmlformats.org/presentationml/2006/ole">
            <mc:AlternateContent xmlns:mc="http://schemas.openxmlformats.org/markup-compatibility/2006">
              <mc:Choice xmlns:v="urn:schemas-microsoft-com:vml" Requires="v">
                <p:oleObj spid="_x0000_s182421" name="Equation" r:id="rId4" imgW="1586811" imgH="215806" progId="Equation.DSMT4">
                  <p:embed/>
                </p:oleObj>
              </mc:Choice>
              <mc:Fallback>
                <p:oleObj name="Equation" r:id="rId4" imgW="1586811" imgH="215806"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463" y="2192338"/>
                        <a:ext cx="4995862"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4"/>
          <p:cNvGrpSpPr>
            <a:grpSpLocks/>
          </p:cNvGrpSpPr>
          <p:nvPr/>
        </p:nvGrpSpPr>
        <p:grpSpPr bwMode="auto">
          <a:xfrm>
            <a:off x="2514600" y="2819400"/>
            <a:ext cx="5648325" cy="1044575"/>
            <a:chOff x="1584" y="2448"/>
            <a:chExt cx="3558" cy="658"/>
          </a:xfrm>
        </p:grpSpPr>
        <p:sp>
          <p:nvSpPr>
            <p:cNvPr id="182283" name="Rectangle 5"/>
            <p:cNvSpPr>
              <a:spLocks noChangeArrowheads="1"/>
            </p:cNvSpPr>
            <p:nvPr/>
          </p:nvSpPr>
          <p:spPr bwMode="auto">
            <a:xfrm>
              <a:off x="1584" y="2736"/>
              <a:ext cx="355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buFont typeface="Symbol" pitchFamily="18" charset="2"/>
                <a:buNone/>
              </a:pPr>
              <a:r>
                <a:rPr lang="en-US" sz="1800" b="1">
                  <a:latin typeface="Arial" pitchFamily="34" charset="0"/>
                </a:rPr>
                <a:t>Goodness of fit  (ML)     +    Model Complexity</a:t>
              </a:r>
            </a:p>
          </p:txBody>
        </p:sp>
        <p:sp>
          <p:nvSpPr>
            <p:cNvPr id="182284" name="Line 6"/>
            <p:cNvSpPr>
              <a:spLocks noChangeShapeType="1"/>
            </p:cNvSpPr>
            <p:nvPr/>
          </p:nvSpPr>
          <p:spPr bwMode="auto">
            <a:xfrm>
              <a:off x="3600" y="2448"/>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85" name="Line 7"/>
            <p:cNvSpPr>
              <a:spLocks noChangeShapeType="1"/>
            </p:cNvSpPr>
            <p:nvPr/>
          </p:nvSpPr>
          <p:spPr bwMode="auto">
            <a:xfrm>
              <a:off x="2064" y="2448"/>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86" name="Line 8"/>
            <p:cNvSpPr>
              <a:spLocks noChangeShapeType="1"/>
            </p:cNvSpPr>
            <p:nvPr/>
          </p:nvSpPr>
          <p:spPr bwMode="auto">
            <a:xfrm flipV="1">
              <a:off x="2496" y="2496"/>
              <a:ext cx="275"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7" name="Line 9"/>
            <p:cNvSpPr>
              <a:spLocks noChangeShapeType="1"/>
            </p:cNvSpPr>
            <p:nvPr/>
          </p:nvSpPr>
          <p:spPr bwMode="auto">
            <a:xfrm flipH="1" flipV="1">
              <a:off x="3792" y="2496"/>
              <a:ext cx="288"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2276" name="Rectangle 10"/>
          <p:cNvSpPr>
            <a:spLocks noChangeArrowheads="1"/>
          </p:cNvSpPr>
          <p:nvPr/>
        </p:nvSpPr>
        <p:spPr bwMode="auto">
          <a:xfrm>
            <a:off x="685800" y="1600200"/>
            <a:ext cx="7467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hlink"/>
              </a:buClr>
              <a:buSzPct val="120000"/>
              <a:buFont typeface="Wingdings" pitchFamily="2" charset="2"/>
              <a:buNone/>
            </a:pPr>
            <a:r>
              <a:rPr lang="en-US" sz="1900">
                <a:latin typeface="Verdana" pitchFamily="34" charset="0"/>
              </a:rPr>
              <a:t>Akaike (1973):</a:t>
            </a:r>
          </a:p>
        </p:txBody>
      </p:sp>
      <p:grpSp>
        <p:nvGrpSpPr>
          <p:cNvPr id="3" name="Group 11"/>
          <p:cNvGrpSpPr>
            <a:grpSpLocks/>
          </p:cNvGrpSpPr>
          <p:nvPr/>
        </p:nvGrpSpPr>
        <p:grpSpPr bwMode="auto">
          <a:xfrm>
            <a:off x="5638800" y="1189038"/>
            <a:ext cx="1958975" cy="1020762"/>
            <a:chOff x="3552" y="1421"/>
            <a:chExt cx="1234" cy="643"/>
          </a:xfrm>
        </p:grpSpPr>
        <p:sp>
          <p:nvSpPr>
            <p:cNvPr id="182281" name="Text Box 12"/>
            <p:cNvSpPr txBox="1">
              <a:spLocks noChangeArrowheads="1"/>
            </p:cNvSpPr>
            <p:nvPr/>
          </p:nvSpPr>
          <p:spPr bwMode="auto">
            <a:xfrm>
              <a:off x="3552" y="1421"/>
              <a:ext cx="1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2000">
                  <a:latin typeface="Arial" pitchFamily="34" charset="0"/>
                </a:rPr>
                <a:t># of parameters</a:t>
              </a:r>
            </a:p>
          </p:txBody>
        </p:sp>
        <p:sp>
          <p:nvSpPr>
            <p:cNvPr id="182282" name="Line 13"/>
            <p:cNvSpPr>
              <a:spLocks noChangeShapeType="1"/>
            </p:cNvSpPr>
            <p:nvPr/>
          </p:nvSpPr>
          <p:spPr bwMode="auto">
            <a:xfrm>
              <a:off x="3936" y="1680"/>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4159" name="Rectangle 15"/>
          <p:cNvSpPr>
            <a:spLocks noChangeArrowheads="1"/>
          </p:cNvSpPr>
          <p:nvPr/>
        </p:nvSpPr>
        <p:spPr bwMode="auto">
          <a:xfrm>
            <a:off x="533400" y="4038600"/>
            <a:ext cx="838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itchFamily="34" charset="0"/>
              <a:buChar char="•"/>
            </a:pPr>
            <a:r>
              <a:rPr lang="en-US" sz="2000" dirty="0">
                <a:solidFill>
                  <a:schemeClr val="tx2"/>
                </a:solidFill>
                <a:latin typeface="Arial" pitchFamily="34" charset="0"/>
              </a:rPr>
              <a:t> The smaller AIC value of a model, the greater generalizability of the model</a:t>
            </a:r>
          </a:p>
          <a:p>
            <a:pPr>
              <a:buFont typeface="Arial" pitchFamily="34" charset="0"/>
              <a:buChar char="•"/>
            </a:pPr>
            <a:endParaRPr lang="en-US" sz="2000" dirty="0">
              <a:solidFill>
                <a:schemeClr val="tx2"/>
              </a:solidFill>
              <a:latin typeface="Arial" pitchFamily="34" charset="0"/>
            </a:endParaRPr>
          </a:p>
          <a:p>
            <a:pPr>
              <a:buFont typeface="Arial" pitchFamily="34" charset="0"/>
              <a:buChar char="•"/>
            </a:pPr>
            <a:r>
              <a:rPr lang="en-US" sz="2000" dirty="0">
                <a:solidFill>
                  <a:schemeClr val="tx2"/>
                </a:solidFill>
                <a:latin typeface="Arial" pitchFamily="34" charset="0"/>
              </a:rPr>
              <a:t> The model with smallest AIC is the best, among a set of competing  models and thus should be preferred</a:t>
            </a:r>
            <a:endParaRPr lang="en-US" sz="2000" dirty="0">
              <a:solidFill>
                <a:schemeClr val="hlink"/>
              </a:solidFill>
              <a:latin typeface="Arial" pitchFamily="34" charset="0"/>
            </a:endParaRPr>
          </a:p>
        </p:txBody>
      </p:sp>
      <p:sp>
        <p:nvSpPr>
          <p:cNvPr id="182279"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80" name="Slide Number Placeholder 1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2A1DA2E-9C5A-4316-BD9A-3C8E8FF2BCF7}" type="slidenum">
              <a:rPr lang="en-US" sz="1400"/>
              <a:pPr eaLnBrk="1" hangingPunct="1"/>
              <a:t>37</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59">
                                            <p:txEl>
                                              <p:pRg st="0" end="0"/>
                                            </p:txEl>
                                          </p:spTgt>
                                        </p:tgtEl>
                                        <p:attrNameLst>
                                          <p:attrName>style.visibility</p:attrName>
                                        </p:attrNameLst>
                                      </p:cBhvr>
                                      <p:to>
                                        <p:strVal val="visible"/>
                                      </p:to>
                                    </p:set>
                                    <p:anim calcmode="lin" valueType="num">
                                      <p:cBhvr additive="base">
                                        <p:cTn id="19" dur="500" fill="hold"/>
                                        <p:tgtEl>
                                          <p:spTgt spid="13415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4159">
                                            <p:txEl>
                                              <p:pRg st="2" end="2"/>
                                            </p:txEl>
                                          </p:spTgt>
                                        </p:tgtEl>
                                        <p:attrNameLst>
                                          <p:attrName>style.visibility</p:attrName>
                                        </p:attrNameLst>
                                      </p:cBhvr>
                                      <p:to>
                                        <p:strVal val="visible"/>
                                      </p:to>
                                    </p:set>
                                    <p:anim calcmode="lin" valueType="num">
                                      <p:cBhvr additive="base">
                                        <p:cTn id="25" dur="500" fill="hold"/>
                                        <p:tgtEl>
                                          <p:spTgt spid="13415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381000" y="152400"/>
            <a:ext cx="8763000" cy="457200"/>
          </a:xfrm>
        </p:spPr>
        <p:txBody>
          <a:bodyPr/>
          <a:lstStyle/>
          <a:p>
            <a:pPr eaLnBrk="1" hangingPunct="1"/>
            <a:r>
              <a:rPr lang="en-US" sz="2800" b="1" smtClean="0">
                <a:latin typeface="Arial" pitchFamily="34" charset="0"/>
              </a:rPr>
              <a:t>Bayesian Information Criterion (BIC)</a:t>
            </a:r>
          </a:p>
        </p:txBody>
      </p:sp>
      <p:graphicFrame>
        <p:nvGraphicFramePr>
          <p:cNvPr id="184322" name="Object 3"/>
          <p:cNvGraphicFramePr>
            <a:graphicFrameLocks noChangeAspect="1"/>
          </p:cNvGraphicFramePr>
          <p:nvPr/>
        </p:nvGraphicFramePr>
        <p:xfrm>
          <a:off x="1255713" y="2319338"/>
          <a:ext cx="5437187" cy="576262"/>
        </p:xfrm>
        <a:graphic>
          <a:graphicData uri="http://schemas.openxmlformats.org/presentationml/2006/ole">
            <mc:AlternateContent xmlns:mc="http://schemas.openxmlformats.org/markup-compatibility/2006">
              <mc:Choice xmlns:v="urn:schemas-microsoft-com:vml" Requires="v">
                <p:oleObj spid="_x0000_s184469" name="Equation" r:id="rId4" imgW="1726451" imgH="215806" progId="Equation.DSMT4">
                  <p:embed/>
                </p:oleObj>
              </mc:Choice>
              <mc:Fallback>
                <p:oleObj name="Equation" r:id="rId4" imgW="1726451" imgH="215806"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3" y="2319338"/>
                        <a:ext cx="54371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4323" name="Rectangle 10"/>
          <p:cNvSpPr>
            <a:spLocks noChangeArrowheads="1"/>
          </p:cNvSpPr>
          <p:nvPr/>
        </p:nvSpPr>
        <p:spPr bwMode="auto">
          <a:xfrm>
            <a:off x="533400" y="1371600"/>
            <a:ext cx="7467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hlink"/>
              </a:buClr>
              <a:buSzPct val="120000"/>
              <a:buFont typeface="Wingdings" pitchFamily="2" charset="2"/>
              <a:buNone/>
            </a:pPr>
            <a:r>
              <a:rPr lang="en-US" sz="1900">
                <a:latin typeface="Verdana" pitchFamily="34" charset="0"/>
              </a:rPr>
              <a:t>Schwarz (1978):</a:t>
            </a:r>
          </a:p>
        </p:txBody>
      </p:sp>
      <p:sp>
        <p:nvSpPr>
          <p:cNvPr id="163852" name="Rectangle 12"/>
          <p:cNvSpPr>
            <a:spLocks noChangeArrowheads="1"/>
          </p:cNvSpPr>
          <p:nvPr/>
        </p:nvSpPr>
        <p:spPr bwMode="auto">
          <a:xfrm>
            <a:off x="533400" y="44196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000" dirty="0">
                <a:solidFill>
                  <a:schemeClr val="tx2"/>
                </a:solidFill>
                <a:latin typeface="Arial" pitchFamily="34" charset="0"/>
              </a:rPr>
              <a:t>The model that minimizes BIC should be preferred</a:t>
            </a:r>
            <a:endParaRPr lang="en-US" sz="2000" dirty="0">
              <a:solidFill>
                <a:schemeClr val="hlink"/>
              </a:solidFill>
              <a:latin typeface="Arial" pitchFamily="34" charset="0"/>
            </a:endParaRPr>
          </a:p>
        </p:txBody>
      </p:sp>
      <p:sp>
        <p:nvSpPr>
          <p:cNvPr id="184325"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9"/>
          <p:cNvGrpSpPr>
            <a:grpSpLocks/>
          </p:cNvGrpSpPr>
          <p:nvPr/>
        </p:nvGrpSpPr>
        <p:grpSpPr bwMode="auto">
          <a:xfrm>
            <a:off x="2362200" y="2971800"/>
            <a:ext cx="5648325" cy="1044575"/>
            <a:chOff x="2362200" y="2971799"/>
            <a:chExt cx="5648325" cy="1044576"/>
          </a:xfrm>
        </p:grpSpPr>
        <p:sp>
          <p:nvSpPr>
            <p:cNvPr id="184331" name="Rectangle 5"/>
            <p:cNvSpPr>
              <a:spLocks noChangeArrowheads="1"/>
            </p:cNvSpPr>
            <p:nvPr/>
          </p:nvSpPr>
          <p:spPr bwMode="auto">
            <a:xfrm>
              <a:off x="2362200" y="3429000"/>
              <a:ext cx="56483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buFont typeface="Symbol" pitchFamily="18" charset="2"/>
                <a:buNone/>
              </a:pPr>
              <a:r>
                <a:rPr lang="en-US" sz="1800" b="1">
                  <a:latin typeface="Arial" pitchFamily="34" charset="0"/>
                </a:rPr>
                <a:t>Goodness of fit  (ML)     +    Model Complexity</a:t>
              </a:r>
            </a:p>
          </p:txBody>
        </p:sp>
        <p:sp>
          <p:nvSpPr>
            <p:cNvPr id="184332" name="Line 7"/>
            <p:cNvSpPr>
              <a:spLocks noChangeShapeType="1"/>
            </p:cNvSpPr>
            <p:nvPr/>
          </p:nvSpPr>
          <p:spPr bwMode="auto">
            <a:xfrm>
              <a:off x="2895600" y="2971799"/>
              <a:ext cx="2133600" cy="457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3" name="Line 8"/>
            <p:cNvSpPr>
              <a:spLocks noChangeShapeType="1"/>
            </p:cNvSpPr>
            <p:nvPr/>
          </p:nvSpPr>
          <p:spPr bwMode="auto">
            <a:xfrm flipV="1">
              <a:off x="3810000" y="3048000"/>
              <a:ext cx="436563"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34" name="Line 9"/>
            <p:cNvSpPr>
              <a:spLocks noChangeShapeType="1"/>
            </p:cNvSpPr>
            <p:nvPr/>
          </p:nvSpPr>
          <p:spPr bwMode="auto">
            <a:xfrm flipH="1" flipV="1">
              <a:off x="5867400" y="3048000"/>
              <a:ext cx="457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7" name="Straight Connector 16"/>
            <p:cNvCxnSpPr/>
            <p:nvPr/>
          </p:nvCxnSpPr>
          <p:spPr bwMode="auto">
            <a:xfrm>
              <a:off x="5562600" y="2971799"/>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1"/>
          <p:cNvGrpSpPr>
            <a:grpSpLocks/>
          </p:cNvGrpSpPr>
          <p:nvPr/>
        </p:nvGrpSpPr>
        <p:grpSpPr bwMode="auto">
          <a:xfrm>
            <a:off x="5867400" y="1295400"/>
            <a:ext cx="1568450" cy="1020763"/>
            <a:chOff x="3552" y="1421"/>
            <a:chExt cx="988" cy="643"/>
          </a:xfrm>
        </p:grpSpPr>
        <p:sp>
          <p:nvSpPr>
            <p:cNvPr id="184329" name="Text Box 12"/>
            <p:cNvSpPr txBox="1">
              <a:spLocks noChangeArrowheads="1"/>
            </p:cNvSpPr>
            <p:nvPr/>
          </p:nvSpPr>
          <p:spPr bwMode="auto">
            <a:xfrm>
              <a:off x="3552" y="1421"/>
              <a:ext cx="9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2000">
                  <a:latin typeface="Arial" pitchFamily="34" charset="0"/>
                </a:rPr>
                <a:t>Sample size</a:t>
              </a:r>
            </a:p>
          </p:txBody>
        </p:sp>
        <p:sp>
          <p:nvSpPr>
            <p:cNvPr id="184330" name="Line 13"/>
            <p:cNvSpPr>
              <a:spLocks noChangeShapeType="1"/>
            </p:cNvSpPr>
            <p:nvPr/>
          </p:nvSpPr>
          <p:spPr bwMode="auto">
            <a:xfrm>
              <a:off x="3936" y="1680"/>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28" name="Slide Number Placeholder 1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F3416AEB-31CF-4147-AC39-8FF599CEE77E}" type="slidenum">
              <a:rPr lang="en-US" sz="1400"/>
              <a:pPr eaLnBrk="1" hangingPunct="1"/>
              <a:t>38</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52"/>
                                        </p:tgtEl>
                                        <p:attrNameLst>
                                          <p:attrName>style.visibility</p:attrName>
                                        </p:attrNameLst>
                                      </p:cBhvr>
                                      <p:to>
                                        <p:strVal val="visible"/>
                                      </p:to>
                                    </p:set>
                                    <p:anim calcmode="lin" valueType="num">
                                      <p:cBhvr additive="base">
                                        <p:cTn id="19" dur="500" fill="hold"/>
                                        <p:tgtEl>
                                          <p:spTgt spid="163852"/>
                                        </p:tgtEl>
                                        <p:attrNameLst>
                                          <p:attrName>ppt_x</p:attrName>
                                        </p:attrNameLst>
                                      </p:cBhvr>
                                      <p:tavLst>
                                        <p:tav tm="0">
                                          <p:val>
                                            <p:strVal val="#ppt_x"/>
                                          </p:val>
                                        </p:tav>
                                        <p:tav tm="100000">
                                          <p:val>
                                            <p:strVal val="#ppt_x"/>
                                          </p:val>
                                        </p:tav>
                                      </p:tavLst>
                                    </p:anim>
                                    <p:anim calcmode="lin" valueType="num">
                                      <p:cBhvr additive="base">
                                        <p:cTn id="20" dur="500" fill="hold"/>
                                        <p:tgtEl>
                                          <p:spTgt spid="163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78148EA6-ED34-4205-9C3C-65DA95156591}" type="slidenum">
              <a:rPr lang="en-US" sz="1400"/>
              <a:pPr eaLnBrk="1" hangingPunct="1"/>
              <a:t>39</a:t>
            </a:fld>
            <a:endParaRPr lang="en-US" sz="1400"/>
          </a:p>
        </p:txBody>
      </p:sp>
      <p:pic>
        <p:nvPicPr>
          <p:cNvPr id="186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391400" cy="4364038"/>
          </a:xfrm>
          <a:prstGeom prst="rect">
            <a:avLst/>
          </a:prstGeom>
          <a:noFill/>
          <a:ln w="444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228600" y="76200"/>
            <a:ext cx="8686800" cy="533400"/>
          </a:xfrm>
        </p:spPr>
        <p:txBody>
          <a:bodyPr/>
          <a:lstStyle/>
          <a:p>
            <a:pPr eaLnBrk="1" hangingPunct="1"/>
            <a:r>
              <a:rPr lang="en-US" altLang="ko-KR" sz="2400" b="1" dirty="0" smtClean="0">
                <a:latin typeface="Arial" pitchFamily="34" charset="0"/>
                <a:cs typeface="Arial" pitchFamily="34" charset="0"/>
              </a:rPr>
              <a:t>Mathematical Formalization of the ‘</a:t>
            </a:r>
            <a:r>
              <a:rPr lang="en-US" altLang="ko-KR" sz="2400" b="1" dirty="0" smtClean="0">
                <a:solidFill>
                  <a:srgbClr val="00CC99"/>
                </a:solidFill>
                <a:latin typeface="Arial" pitchFamily="34" charset="0"/>
                <a:cs typeface="Arial" pitchFamily="34" charset="0"/>
              </a:rPr>
              <a:t>My Mind</a:t>
            </a:r>
            <a:r>
              <a:rPr lang="en-US" altLang="ko-KR" sz="2400" b="1" dirty="0" smtClean="0">
                <a:latin typeface="Arial" pitchFamily="34" charset="0"/>
                <a:cs typeface="Arial" pitchFamily="34" charset="0"/>
              </a:rPr>
              <a:t>’ Theory</a:t>
            </a:r>
            <a:endParaRPr lang="en-US" sz="2400" b="1" dirty="0" smtClean="0">
              <a:latin typeface="Arial" pitchFamily="34" charset="0"/>
              <a:cs typeface="Arial" pitchFamily="34" charset="0"/>
            </a:endParaRPr>
          </a:p>
        </p:txBody>
      </p:sp>
      <p:sp>
        <p:nvSpPr>
          <p:cNvPr id="44034" name="Line 3"/>
          <p:cNvSpPr>
            <a:spLocks noChangeShapeType="1"/>
          </p:cNvSpPr>
          <p:nvPr/>
        </p:nvSpPr>
        <p:spPr bwMode="auto">
          <a:xfrm flipV="1">
            <a:off x="152400" y="685800"/>
            <a:ext cx="883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F63660C-A2BD-4825-87DC-1DC43666EEC5}" type="slidenum">
              <a:rPr lang="en-US" sz="1400"/>
              <a:pPr eaLnBrk="1" hangingPunct="1"/>
              <a:t>4</a:t>
            </a:fld>
            <a:endParaRPr lang="en-US" sz="1400"/>
          </a:p>
        </p:txBody>
      </p:sp>
      <p:sp>
        <p:nvSpPr>
          <p:cNvPr id="19" name="Rectangle 2"/>
          <p:cNvSpPr txBox="1">
            <a:spLocks noChangeArrowheads="1"/>
          </p:cNvSpPr>
          <p:nvPr/>
        </p:nvSpPr>
        <p:spPr bwMode="auto">
          <a:xfrm>
            <a:off x="3276600" y="838200"/>
            <a:ext cx="5715000" cy="3733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endParaRPr lang="en-US" altLang="ko-KR" sz="2400" b="1" dirty="0" smtClean="0">
              <a:latin typeface="Arial" pitchFamily="34" charset="0"/>
              <a:cs typeface="Arial" pitchFamily="34" charset="0"/>
            </a:endParaRPr>
          </a:p>
          <a:p>
            <a:pPr eaLnBrk="1" hangingPunct="1"/>
            <a:endParaRPr lang="en-US" sz="2400" b="1" dirty="0">
              <a:latin typeface="Arial" pitchFamily="34" charset="0"/>
              <a:cs typeface="Arial" pitchFamily="34" charset="0"/>
            </a:endParaRPr>
          </a:p>
          <a:p>
            <a:pPr eaLnBrk="1" hangingPunct="1"/>
            <a:endParaRPr lang="en-US" sz="2400" b="1" dirty="0" smtClean="0">
              <a:latin typeface="Arial" pitchFamily="34" charset="0"/>
              <a:cs typeface="Arial" pitchFamily="34" charset="0"/>
            </a:endParaRPr>
          </a:p>
          <a:p>
            <a:pPr eaLnBrk="1" hangingPunct="1"/>
            <a:endParaRPr lang="en-US" sz="2400" b="1" dirty="0">
              <a:latin typeface="Arial" pitchFamily="34" charset="0"/>
              <a:cs typeface="Arial" pitchFamily="34" charset="0"/>
            </a:endParaRPr>
          </a:p>
          <a:p>
            <a:pPr eaLnBrk="1" hangingPunct="1"/>
            <a:endParaRPr lang="en-US" sz="2400" b="1" dirty="0" smtClean="0">
              <a:latin typeface="Arial" pitchFamily="34" charset="0"/>
              <a:cs typeface="Arial" pitchFamily="34" charset="0"/>
            </a:endParaRPr>
          </a:p>
        </p:txBody>
      </p:sp>
      <p:sp>
        <p:nvSpPr>
          <p:cNvPr id="20" name="Bent Arrow 19"/>
          <p:cNvSpPr/>
          <p:nvPr/>
        </p:nvSpPr>
        <p:spPr>
          <a:xfrm flipV="1">
            <a:off x="990600" y="3276598"/>
            <a:ext cx="2057400" cy="958639"/>
          </a:xfrm>
          <a:prstGeom prst="ben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p:nvPicPr>
        <p:blipFill>
          <a:blip r:embed="rId3"/>
          <a:stretch>
            <a:fillRect/>
          </a:stretch>
        </p:blipFill>
        <p:spPr>
          <a:xfrm>
            <a:off x="228600" y="1219200"/>
            <a:ext cx="2042666" cy="1905000"/>
          </a:xfrm>
          <a:prstGeom prst="rect">
            <a:avLst/>
          </a:prstGeom>
          <a:ln w="12700">
            <a:solidFill>
              <a:schemeClr val="tx1"/>
            </a:solidFill>
          </a:ln>
        </p:spPr>
      </p:pic>
      <p:pic>
        <p:nvPicPr>
          <p:cNvPr id="13" name="Picture 12"/>
          <p:cNvPicPr>
            <a:picLocks noChangeAspect="1"/>
          </p:cNvPicPr>
          <p:nvPr/>
        </p:nvPicPr>
        <p:blipFill>
          <a:blip r:embed="rId4"/>
          <a:stretch>
            <a:fillRect/>
          </a:stretch>
        </p:blipFill>
        <p:spPr>
          <a:xfrm>
            <a:off x="3429000" y="990600"/>
            <a:ext cx="1955800" cy="622300"/>
          </a:xfrm>
          <a:prstGeom prst="rect">
            <a:avLst/>
          </a:prstGeom>
        </p:spPr>
      </p:pic>
      <p:pic>
        <p:nvPicPr>
          <p:cNvPr id="14" name="Picture 13"/>
          <p:cNvPicPr>
            <a:picLocks noChangeAspect="1"/>
          </p:cNvPicPr>
          <p:nvPr/>
        </p:nvPicPr>
        <p:blipFill>
          <a:blip r:embed="rId5"/>
          <a:stretch>
            <a:fillRect/>
          </a:stretch>
        </p:blipFill>
        <p:spPr>
          <a:xfrm>
            <a:off x="6096000" y="990600"/>
            <a:ext cx="1447800" cy="749300"/>
          </a:xfrm>
          <a:prstGeom prst="rect">
            <a:avLst/>
          </a:prstGeom>
        </p:spPr>
      </p:pic>
      <p:pic>
        <p:nvPicPr>
          <p:cNvPr id="15" name="Picture 14"/>
          <p:cNvPicPr>
            <a:picLocks noChangeAspect="1"/>
          </p:cNvPicPr>
          <p:nvPr/>
        </p:nvPicPr>
        <p:blipFill>
          <a:blip r:embed="rId6"/>
          <a:stretch>
            <a:fillRect/>
          </a:stretch>
        </p:blipFill>
        <p:spPr>
          <a:xfrm>
            <a:off x="3886200" y="1676400"/>
            <a:ext cx="1549400" cy="406400"/>
          </a:xfrm>
          <a:prstGeom prst="rect">
            <a:avLst/>
          </a:prstGeom>
        </p:spPr>
      </p:pic>
      <p:pic>
        <p:nvPicPr>
          <p:cNvPr id="16" name="Picture 15"/>
          <p:cNvPicPr>
            <a:picLocks noChangeAspect="1"/>
          </p:cNvPicPr>
          <p:nvPr/>
        </p:nvPicPr>
        <p:blipFill>
          <a:blip r:embed="rId7"/>
          <a:stretch>
            <a:fillRect/>
          </a:stretch>
        </p:blipFill>
        <p:spPr>
          <a:xfrm>
            <a:off x="5943600" y="2057400"/>
            <a:ext cx="1447800" cy="469900"/>
          </a:xfrm>
          <a:prstGeom prst="rect">
            <a:avLst/>
          </a:prstGeom>
        </p:spPr>
      </p:pic>
      <p:pic>
        <p:nvPicPr>
          <p:cNvPr id="17" name="Picture 16"/>
          <p:cNvPicPr>
            <a:picLocks noChangeAspect="1"/>
          </p:cNvPicPr>
          <p:nvPr/>
        </p:nvPicPr>
        <p:blipFill>
          <a:blip r:embed="rId8"/>
          <a:stretch>
            <a:fillRect/>
          </a:stretch>
        </p:blipFill>
        <p:spPr>
          <a:xfrm>
            <a:off x="3429000" y="2209800"/>
            <a:ext cx="2019300" cy="812800"/>
          </a:xfrm>
          <a:prstGeom prst="rect">
            <a:avLst/>
          </a:prstGeom>
        </p:spPr>
      </p:pic>
      <p:pic>
        <p:nvPicPr>
          <p:cNvPr id="18" name="Picture 17"/>
          <p:cNvPicPr>
            <a:picLocks noChangeAspect="1"/>
          </p:cNvPicPr>
          <p:nvPr/>
        </p:nvPicPr>
        <p:blipFill>
          <a:blip r:embed="rId9"/>
          <a:stretch>
            <a:fillRect/>
          </a:stretch>
        </p:blipFill>
        <p:spPr>
          <a:xfrm>
            <a:off x="3657600" y="3048000"/>
            <a:ext cx="3073400" cy="863600"/>
          </a:xfrm>
          <a:prstGeom prst="rect">
            <a:avLst/>
          </a:prstGeom>
        </p:spPr>
      </p:pic>
      <p:pic>
        <p:nvPicPr>
          <p:cNvPr id="21" name="Picture 20"/>
          <p:cNvPicPr>
            <a:picLocks noChangeAspect="1"/>
          </p:cNvPicPr>
          <p:nvPr/>
        </p:nvPicPr>
        <p:blipFill>
          <a:blip r:embed="rId10"/>
          <a:stretch>
            <a:fillRect/>
          </a:stretch>
        </p:blipFill>
        <p:spPr>
          <a:xfrm>
            <a:off x="6705600" y="3581400"/>
            <a:ext cx="1651000" cy="787400"/>
          </a:xfrm>
          <a:prstGeom prst="rect">
            <a:avLst/>
          </a:prstGeom>
        </p:spPr>
      </p:pic>
      <p:sp>
        <p:nvSpPr>
          <p:cNvPr id="25" name="Rectangle 2"/>
          <p:cNvSpPr txBox="1">
            <a:spLocks noChangeArrowheads="1"/>
          </p:cNvSpPr>
          <p:nvPr/>
        </p:nvSpPr>
        <p:spPr bwMode="auto">
          <a:xfrm>
            <a:off x="457200" y="762000"/>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ko-KR" sz="1800" b="1" dirty="0" smtClean="0">
                <a:solidFill>
                  <a:schemeClr val="accent1"/>
                </a:solidFill>
                <a:latin typeface="Arial" pitchFamily="34" charset="0"/>
                <a:cs typeface="Arial" pitchFamily="34" charset="0"/>
              </a:rPr>
              <a:t>MY MIND</a:t>
            </a:r>
            <a:endParaRPr lang="en-US" sz="1800" b="1" dirty="0" smtClean="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44700608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a:xfrm>
            <a:off x="381000" y="152400"/>
            <a:ext cx="8763000" cy="533400"/>
          </a:xfrm>
        </p:spPr>
        <p:txBody>
          <a:bodyPr/>
          <a:lstStyle/>
          <a:p>
            <a:pPr eaLnBrk="1" hangingPunct="1"/>
            <a:r>
              <a:rPr lang="en-US" sz="2800" b="1" smtClean="0">
                <a:latin typeface="Arial" pitchFamily="34" charset="0"/>
              </a:rPr>
              <a:t>Minimum Description Length (MDL)</a:t>
            </a:r>
          </a:p>
        </p:txBody>
      </p:sp>
      <p:graphicFrame>
        <p:nvGraphicFramePr>
          <p:cNvPr id="188418" name="Object 5"/>
          <p:cNvGraphicFramePr>
            <a:graphicFrameLocks noChangeAspect="1"/>
          </p:cNvGraphicFramePr>
          <p:nvPr/>
        </p:nvGraphicFramePr>
        <p:xfrm>
          <a:off x="990600" y="2362200"/>
          <a:ext cx="6858000" cy="1031875"/>
        </p:xfrm>
        <a:graphic>
          <a:graphicData uri="http://schemas.openxmlformats.org/presentationml/2006/ole">
            <mc:AlternateContent xmlns:mc="http://schemas.openxmlformats.org/markup-compatibility/2006">
              <mc:Choice xmlns:v="urn:schemas-microsoft-com:vml" Requires="v">
                <p:oleObj spid="_x0000_s188565" name="Equation" r:id="rId4" imgW="2908300" imgH="393700" progId="Equation.DSMT4">
                  <p:embed/>
                </p:oleObj>
              </mc:Choice>
              <mc:Fallback>
                <p:oleObj name="Equation" r:id="rId4" imgW="2908300" imgH="393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362200"/>
                        <a:ext cx="6858000"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8419" name="Rectangle 10"/>
          <p:cNvSpPr>
            <a:spLocks noChangeArrowheads="1"/>
          </p:cNvSpPr>
          <p:nvPr/>
        </p:nvSpPr>
        <p:spPr bwMode="auto">
          <a:xfrm>
            <a:off x="152400" y="1600200"/>
            <a:ext cx="8458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hlink"/>
              </a:buClr>
              <a:buSzPct val="120000"/>
              <a:buFont typeface="Wingdings" pitchFamily="2" charset="2"/>
              <a:buNone/>
            </a:pPr>
            <a:r>
              <a:rPr lang="en-US" sz="1900">
                <a:latin typeface="Verdana" pitchFamily="34" charset="0"/>
              </a:rPr>
              <a:t>Rissanen (1996):</a:t>
            </a:r>
          </a:p>
        </p:txBody>
      </p:sp>
      <p:grpSp>
        <p:nvGrpSpPr>
          <p:cNvPr id="2" name="Group 19"/>
          <p:cNvGrpSpPr>
            <a:grpSpLocks/>
          </p:cNvGrpSpPr>
          <p:nvPr/>
        </p:nvGrpSpPr>
        <p:grpSpPr bwMode="auto">
          <a:xfrm>
            <a:off x="6400800" y="1219200"/>
            <a:ext cx="1847850" cy="1173163"/>
            <a:chOff x="6096000" y="1371600"/>
            <a:chExt cx="1847850" cy="1173163"/>
          </a:xfrm>
        </p:grpSpPr>
        <p:sp>
          <p:nvSpPr>
            <p:cNvPr id="188430" name="Text Box 14"/>
            <p:cNvSpPr txBox="1">
              <a:spLocks noChangeArrowheads="1"/>
            </p:cNvSpPr>
            <p:nvPr/>
          </p:nvSpPr>
          <p:spPr bwMode="auto">
            <a:xfrm>
              <a:off x="6096000" y="1371600"/>
              <a:ext cx="184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2000">
                  <a:latin typeface="Arial" pitchFamily="34" charset="0"/>
                </a:rPr>
                <a:t>functional form</a:t>
              </a:r>
            </a:p>
          </p:txBody>
        </p:sp>
        <p:sp>
          <p:nvSpPr>
            <p:cNvPr id="188431" name="Line 15"/>
            <p:cNvSpPr>
              <a:spLocks noChangeShapeType="1"/>
            </p:cNvSpPr>
            <p:nvPr/>
          </p:nvSpPr>
          <p:spPr bwMode="auto">
            <a:xfrm flipH="1">
              <a:off x="6248400" y="1782763"/>
              <a:ext cx="685800" cy="762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6209" name="Rectangle 17"/>
          <p:cNvSpPr>
            <a:spLocks noChangeArrowheads="1"/>
          </p:cNvSpPr>
          <p:nvPr/>
        </p:nvSpPr>
        <p:spPr bwMode="auto">
          <a:xfrm>
            <a:off x="533400" y="4800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000" dirty="0">
                <a:solidFill>
                  <a:schemeClr val="tx2"/>
                </a:solidFill>
                <a:latin typeface="Arial" pitchFamily="34" charset="0"/>
              </a:rPr>
              <a:t>The model that minimizes MDL should be preferred</a:t>
            </a:r>
            <a:endParaRPr lang="en-US" sz="2000" dirty="0">
              <a:solidFill>
                <a:schemeClr val="hlink"/>
              </a:solidFill>
              <a:latin typeface="Arial" pitchFamily="34" charset="0"/>
            </a:endParaRPr>
          </a:p>
        </p:txBody>
      </p:sp>
      <p:sp>
        <p:nvSpPr>
          <p:cNvPr id="188422"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3"/>
          <p:cNvGrpSpPr>
            <a:grpSpLocks/>
          </p:cNvGrpSpPr>
          <p:nvPr/>
        </p:nvGrpSpPr>
        <p:grpSpPr bwMode="auto">
          <a:xfrm>
            <a:off x="1447800" y="3429000"/>
            <a:ext cx="6486525" cy="968375"/>
            <a:chOff x="1447800" y="3429000"/>
            <a:chExt cx="6486525" cy="968375"/>
          </a:xfrm>
        </p:grpSpPr>
        <p:sp>
          <p:nvSpPr>
            <p:cNvPr id="188425" name="Rectangle 3"/>
            <p:cNvSpPr>
              <a:spLocks noChangeArrowheads="1"/>
            </p:cNvSpPr>
            <p:nvPr/>
          </p:nvSpPr>
          <p:spPr bwMode="auto">
            <a:xfrm>
              <a:off x="1447800" y="3810000"/>
              <a:ext cx="64865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buFont typeface="Symbol" pitchFamily="18" charset="2"/>
                <a:buNone/>
              </a:pPr>
              <a:r>
                <a:rPr lang="en-US" sz="1800" b="1">
                  <a:latin typeface="Arial" pitchFamily="34" charset="0"/>
                </a:rPr>
                <a:t>Goodness of fit  (ML)     +    Model Complexity</a:t>
              </a:r>
            </a:p>
          </p:txBody>
        </p:sp>
        <p:sp>
          <p:nvSpPr>
            <p:cNvPr id="188426" name="Line 8"/>
            <p:cNvSpPr>
              <a:spLocks noChangeShapeType="1"/>
            </p:cNvSpPr>
            <p:nvPr/>
          </p:nvSpPr>
          <p:spPr bwMode="auto">
            <a:xfrm flipV="1">
              <a:off x="2673350" y="3516313"/>
              <a:ext cx="360363" cy="2936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27" name="Line 9"/>
            <p:cNvSpPr>
              <a:spLocks noChangeShapeType="1"/>
            </p:cNvSpPr>
            <p:nvPr/>
          </p:nvSpPr>
          <p:spPr bwMode="auto">
            <a:xfrm flipH="1" flipV="1">
              <a:off x="5051425" y="3516313"/>
              <a:ext cx="431800" cy="2936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1" name="Straight Connector 20"/>
            <p:cNvCxnSpPr/>
            <p:nvPr/>
          </p:nvCxnSpPr>
          <p:spPr bwMode="auto">
            <a:xfrm>
              <a:off x="2362200" y="3429000"/>
              <a:ext cx="1447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4114800" y="3429000"/>
              <a:ext cx="3733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424" name="Slide Number Placeholder 1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260F5B5-6045-4258-827B-005818D85EDA}" type="slidenum">
              <a:rPr lang="en-US" sz="1400"/>
              <a:pPr eaLnBrk="1" hangingPunct="1"/>
              <a:t>40</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209"/>
                                        </p:tgtEl>
                                        <p:attrNameLst>
                                          <p:attrName>style.visibility</p:attrName>
                                        </p:attrNameLst>
                                      </p:cBhvr>
                                      <p:to>
                                        <p:strVal val="visible"/>
                                      </p:to>
                                    </p:set>
                                    <p:anim calcmode="lin" valueType="num">
                                      <p:cBhvr additive="base">
                                        <p:cTn id="19" dur="500" fill="hold"/>
                                        <p:tgtEl>
                                          <p:spTgt spid="136209"/>
                                        </p:tgtEl>
                                        <p:attrNameLst>
                                          <p:attrName>ppt_x</p:attrName>
                                        </p:attrNameLst>
                                      </p:cBhvr>
                                      <p:tavLst>
                                        <p:tav tm="0">
                                          <p:val>
                                            <p:strVal val="#ppt_x"/>
                                          </p:val>
                                        </p:tav>
                                        <p:tav tm="100000">
                                          <p:val>
                                            <p:strVal val="#ppt_x"/>
                                          </p:val>
                                        </p:tav>
                                      </p:tavLst>
                                    </p:anim>
                                    <p:anim calcmode="lin" valueType="num">
                                      <p:cBhvr additive="base">
                                        <p:cTn id="20" dur="500" fill="hold"/>
                                        <p:tgtEl>
                                          <p:spTgt spid="136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ChangeArrowheads="1"/>
          </p:cNvSpPr>
          <p:nvPr/>
        </p:nvSpPr>
        <p:spPr bwMode="auto">
          <a:xfrm>
            <a:off x="457200" y="1524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92075" tIns="46038" rIns="92075" bIns="46038" anchor="b"/>
          <a:lstStyle/>
          <a:p>
            <a:pPr algn="ctr"/>
            <a:r>
              <a:rPr lang="en-US" sz="4400" b="1">
                <a:solidFill>
                  <a:schemeClr val="tx2"/>
                </a:solidFill>
                <a:latin typeface="Arial Narrow" pitchFamily="34" charset="0"/>
              </a:rPr>
              <a:t> </a:t>
            </a:r>
            <a:r>
              <a:rPr lang="en-US" sz="2800" b="1">
                <a:solidFill>
                  <a:schemeClr val="tx2"/>
                </a:solidFill>
                <a:latin typeface="Arial" pitchFamily="34" charset="0"/>
              </a:rPr>
              <a:t>Bayes Factor (BF)</a:t>
            </a:r>
          </a:p>
        </p:txBody>
      </p:sp>
      <p:sp>
        <p:nvSpPr>
          <p:cNvPr id="190466" name="Rectangle 3"/>
          <p:cNvSpPr>
            <a:spLocks noChangeArrowheads="1"/>
          </p:cNvSpPr>
          <p:nvPr/>
        </p:nvSpPr>
        <p:spPr bwMode="auto">
          <a:xfrm>
            <a:off x="457200" y="914400"/>
            <a:ext cx="670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latin typeface="Arial" pitchFamily="34" charset="0"/>
              </a:rPr>
              <a:t>(Kass &amp; Raftery, 1995)</a:t>
            </a:r>
          </a:p>
          <a:p>
            <a:pPr marL="342900" indent="-342900">
              <a:spcBef>
                <a:spcPct val="20000"/>
              </a:spcBef>
            </a:pPr>
            <a:endParaRPr lang="en-US" sz="1600">
              <a:latin typeface="Arial" pitchFamily="34" charset="0"/>
            </a:endParaRPr>
          </a:p>
          <a:p>
            <a:pPr marL="342900" indent="-342900">
              <a:spcBef>
                <a:spcPct val="20000"/>
              </a:spcBef>
              <a:buFontTx/>
              <a:buChar char="•"/>
            </a:pPr>
            <a:r>
              <a:rPr lang="en-US" sz="2000">
                <a:latin typeface="Arial" pitchFamily="34" charset="0"/>
              </a:rPr>
              <a:t>In Bayesian model selection, each model is evaluated based on its </a:t>
            </a:r>
            <a:r>
              <a:rPr lang="en-US" sz="2000" b="1" i="1">
                <a:solidFill>
                  <a:srgbClr val="0000FF"/>
                </a:solidFill>
                <a:latin typeface="Arial" pitchFamily="34" charset="0"/>
              </a:rPr>
              <a:t>marginal likelihood</a:t>
            </a:r>
            <a:r>
              <a:rPr lang="en-US" sz="2000" b="1">
                <a:solidFill>
                  <a:srgbClr val="0000FF"/>
                </a:solidFill>
                <a:latin typeface="Arial" pitchFamily="34" charset="0"/>
              </a:rPr>
              <a:t> </a:t>
            </a:r>
            <a:r>
              <a:rPr lang="en-US" sz="2000">
                <a:latin typeface="Arial" pitchFamily="34" charset="0"/>
              </a:rPr>
              <a:t>defined as</a:t>
            </a:r>
          </a:p>
        </p:txBody>
      </p:sp>
      <p:pic>
        <p:nvPicPr>
          <p:cNvPr id="190467" name="Picture 5" descr="ba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360" y="1066800"/>
            <a:ext cx="148964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0468" name="Object 6"/>
          <p:cNvGraphicFramePr>
            <a:graphicFrameLocks noChangeAspect="1"/>
          </p:cNvGraphicFramePr>
          <p:nvPr/>
        </p:nvGraphicFramePr>
        <p:xfrm>
          <a:off x="1447800" y="2590800"/>
          <a:ext cx="4476750" cy="554038"/>
        </p:xfrm>
        <a:graphic>
          <a:graphicData uri="http://schemas.openxmlformats.org/presentationml/2006/ole">
            <mc:AlternateContent xmlns:mc="http://schemas.openxmlformats.org/markup-compatibility/2006">
              <mc:Choice xmlns:v="urn:schemas-microsoft-com:vml" Requires="v">
                <p:oleObj spid="_x0000_s190733" name="Equation" r:id="rId5" imgW="2260600" imgH="279400" progId="Equation.DSMT4">
                  <p:embed/>
                </p:oleObj>
              </mc:Choice>
              <mc:Fallback>
                <p:oleObj name="Equation" r:id="rId5" imgW="2260600" imgH="2794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590800"/>
                        <a:ext cx="447675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2039" name="Rectangle 7"/>
          <p:cNvSpPr>
            <a:spLocks noChangeArrowheads="1"/>
          </p:cNvSpPr>
          <p:nvPr/>
        </p:nvSpPr>
        <p:spPr bwMode="auto">
          <a:xfrm>
            <a:off x="457200" y="44196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2000" b="1">
                <a:solidFill>
                  <a:srgbClr val="0000FF"/>
                </a:solidFill>
                <a:latin typeface="Arial" pitchFamily="34" charset="0"/>
              </a:rPr>
              <a:t>Bayes factor (BF) </a:t>
            </a:r>
            <a:r>
              <a:rPr lang="en-US" sz="2000">
                <a:latin typeface="Arial" pitchFamily="34" charset="0"/>
              </a:rPr>
              <a:t>between two models is defined as the ratio of two marginal likelihoods</a:t>
            </a:r>
            <a:endParaRPr lang="en-US" sz="2000" i="1">
              <a:solidFill>
                <a:srgbClr val="0000FF"/>
              </a:solidFill>
              <a:latin typeface="Arial" pitchFamily="34" charset="0"/>
            </a:endParaRPr>
          </a:p>
        </p:txBody>
      </p:sp>
      <p:graphicFrame>
        <p:nvGraphicFramePr>
          <p:cNvPr id="172040" name="Object 8"/>
          <p:cNvGraphicFramePr>
            <a:graphicFrameLocks noChangeAspect="1"/>
          </p:cNvGraphicFramePr>
          <p:nvPr/>
        </p:nvGraphicFramePr>
        <p:xfrm>
          <a:off x="1524000" y="5334000"/>
          <a:ext cx="1930400" cy="838200"/>
        </p:xfrm>
        <a:graphic>
          <a:graphicData uri="http://schemas.openxmlformats.org/presentationml/2006/ole">
            <mc:AlternateContent xmlns:mc="http://schemas.openxmlformats.org/markup-compatibility/2006">
              <mc:Choice xmlns:v="urn:schemas-microsoft-com:vml" Requires="v">
                <p:oleObj spid="_x0000_s190734" name="Equation" r:id="rId7" imgW="1054100" imgH="457200" progId="Equation.DSMT4">
                  <p:embed/>
                </p:oleObj>
              </mc:Choice>
              <mc:Fallback>
                <p:oleObj name="Equation" r:id="rId7" imgW="1054100" imgH="4572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334000"/>
                        <a:ext cx="1930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2041" name="Rectangle 9"/>
          <p:cNvSpPr>
            <a:spLocks noChangeArrowheads="1"/>
          </p:cNvSpPr>
          <p:nvPr/>
        </p:nvSpPr>
        <p:spPr bwMode="auto">
          <a:xfrm>
            <a:off x="762000" y="33528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latin typeface="Arial" pitchFamily="34" charset="0"/>
              </a:rPr>
              <a:t>or equivalently, an </a:t>
            </a:r>
            <a:r>
              <a:rPr lang="en-US" sz="2000" b="1">
                <a:solidFill>
                  <a:srgbClr val="0000FF"/>
                </a:solidFill>
                <a:latin typeface="Arial" pitchFamily="34" charset="0"/>
              </a:rPr>
              <a:t>average likelihood</a:t>
            </a:r>
            <a:r>
              <a:rPr lang="en-US" sz="2000">
                <a:solidFill>
                  <a:srgbClr val="0000FF"/>
                </a:solidFill>
                <a:latin typeface="Arial" pitchFamily="34" charset="0"/>
              </a:rPr>
              <a:t> </a:t>
            </a:r>
            <a:r>
              <a:rPr lang="en-US" sz="2000">
                <a:latin typeface="Arial" pitchFamily="34" charset="0"/>
              </a:rPr>
              <a:t>(i.e., how well the model fits the data on average, across the range of its parameters) </a:t>
            </a:r>
            <a:endParaRPr lang="en-US" sz="2000" i="1">
              <a:solidFill>
                <a:srgbClr val="0000FF"/>
              </a:solidFill>
              <a:latin typeface="Arial" pitchFamily="34" charset="0"/>
            </a:endParaRPr>
          </a:p>
        </p:txBody>
      </p:sp>
      <p:sp>
        <p:nvSpPr>
          <p:cNvPr id="190472"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73"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D40760E-9A2E-4E3C-A3F2-3D170D51E5FF}" type="slidenum">
              <a:rPr lang="en-US" sz="1400"/>
              <a:pPr eaLnBrk="1" hangingPunct="1"/>
              <a:t>41</a:t>
            </a:fld>
            <a:endParaRPr lang="en-US" sz="1400"/>
          </a:p>
        </p:txBody>
      </p:sp>
      <p:sp>
        <p:nvSpPr>
          <p:cNvPr id="11" name="Rectangle 2"/>
          <p:cNvSpPr txBox="1">
            <a:spLocks noChangeArrowheads="1"/>
          </p:cNvSpPr>
          <p:nvPr/>
        </p:nvSpPr>
        <p:spPr bwMode="auto">
          <a:xfrm>
            <a:off x="7086600" y="76200"/>
            <a:ext cx="2002902" cy="533400"/>
          </a:xfrm>
          <a:prstGeom prst="rect">
            <a:avLst/>
          </a:prstGeom>
          <a:noFill/>
          <a:ln w="15875">
            <a:no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a:solidFill>
                  <a:srgbClr val="FF0000"/>
                </a:solidFill>
                <a:latin typeface="Vladimir Script" pitchFamily="66" charset="0"/>
                <a:ea typeface="Gulim" pitchFamily="34" charset="-127"/>
              </a:rPr>
              <a:t>*</a:t>
            </a:r>
            <a:r>
              <a:rPr lang="en-US" sz="3200" b="1" kern="0" dirty="0" smtClean="0">
                <a:solidFill>
                  <a:srgbClr val="FF0000"/>
                </a:solidFill>
                <a:latin typeface="Vladimir Script" pitchFamily="66" charset="0"/>
                <a:ea typeface="Gulim" pitchFamily="34" charset="-127"/>
              </a:rPr>
              <a:t>**Opt.</a:t>
            </a:r>
            <a:endParaRPr lang="en-US" sz="3200" b="1" kern="0" dirty="0" smtClean="0">
              <a:solidFill>
                <a:srgbClr val="FF0000"/>
              </a:solidFill>
              <a:latin typeface="Vladimir Script"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ChangeArrowheads="1"/>
          </p:cNvSpPr>
          <p:nvPr/>
        </p:nvSpPr>
        <p:spPr bwMode="auto">
          <a:xfrm>
            <a:off x="457200" y="1524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92075" tIns="46038" rIns="92075" bIns="46038" anchor="b"/>
          <a:lstStyle/>
          <a:p>
            <a:pPr algn="ctr"/>
            <a:r>
              <a:rPr lang="en-US" sz="4400" b="1">
                <a:solidFill>
                  <a:schemeClr val="tx2"/>
                </a:solidFill>
                <a:latin typeface="Arial Narrow" pitchFamily="34" charset="0"/>
              </a:rPr>
              <a:t> </a:t>
            </a:r>
            <a:r>
              <a:rPr lang="en-US" sz="2800" b="1">
                <a:solidFill>
                  <a:schemeClr val="tx2"/>
                </a:solidFill>
                <a:latin typeface="Arial" pitchFamily="34" charset="0"/>
              </a:rPr>
              <a:t>Cross-validation (CV)</a:t>
            </a:r>
          </a:p>
        </p:txBody>
      </p:sp>
      <p:sp>
        <p:nvSpPr>
          <p:cNvPr id="198658" name="Rectangle 3"/>
          <p:cNvSpPr>
            <a:spLocks noChangeArrowheads="1"/>
          </p:cNvSpPr>
          <p:nvPr/>
        </p:nvSpPr>
        <p:spPr bwMode="auto">
          <a:xfrm>
            <a:off x="304800" y="838200"/>
            <a:ext cx="807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a:latin typeface="Arial" pitchFamily="34" charset="0"/>
              </a:rPr>
              <a:t>(Stone, 1974; Geisser, 1975)</a:t>
            </a:r>
          </a:p>
          <a:p>
            <a:pPr marL="342900" indent="-342900">
              <a:spcBef>
                <a:spcPct val="20000"/>
              </a:spcBef>
            </a:pPr>
            <a:endParaRPr lang="en-US">
              <a:latin typeface="Arial" pitchFamily="34" charset="0"/>
            </a:endParaRPr>
          </a:p>
          <a:p>
            <a:pPr marL="342900" indent="-342900">
              <a:spcBef>
                <a:spcPct val="20000"/>
              </a:spcBef>
            </a:pPr>
            <a:r>
              <a:rPr lang="en-US">
                <a:latin typeface="Arial" pitchFamily="34" charset="0"/>
              </a:rPr>
              <a:t>Sampling-based method of estimating generalizability</a:t>
            </a:r>
          </a:p>
        </p:txBody>
      </p:sp>
      <p:sp>
        <p:nvSpPr>
          <p:cNvPr id="198659" name="Rectangle 4"/>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grpSp>
        <p:nvGrpSpPr>
          <p:cNvPr id="198660" name="Group 6"/>
          <p:cNvGrpSpPr>
            <a:grpSpLocks/>
          </p:cNvGrpSpPr>
          <p:nvPr/>
        </p:nvGrpSpPr>
        <p:grpSpPr bwMode="auto">
          <a:xfrm>
            <a:off x="2057400" y="2667000"/>
            <a:ext cx="3581400" cy="1946275"/>
            <a:chOff x="1248" y="1632"/>
            <a:chExt cx="2256" cy="1226"/>
          </a:xfrm>
        </p:grpSpPr>
        <p:pic>
          <p:nvPicPr>
            <p:cNvPr id="198664" name="Picture 7" descr="cv 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632"/>
              <a:ext cx="2256"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8665" name="Object 3"/>
            <p:cNvGraphicFramePr>
              <a:graphicFrameLocks noChangeAspect="1"/>
            </p:cNvGraphicFramePr>
            <p:nvPr/>
          </p:nvGraphicFramePr>
          <p:xfrm>
            <a:off x="1632" y="2448"/>
            <a:ext cx="1410" cy="326"/>
          </p:xfrm>
          <a:graphic>
            <a:graphicData uri="http://schemas.openxmlformats.org/presentationml/2006/ole">
              <mc:AlternateContent xmlns:mc="http://schemas.openxmlformats.org/markup-compatibility/2006">
                <mc:Choice xmlns:v="urn:schemas-microsoft-com:vml" Requires="v">
                  <p:oleObj spid="_x0000_s198925" name="Equation" r:id="rId5" imgW="990600" imgH="228600" progId="Equation.DSMT4">
                    <p:embed/>
                  </p:oleObj>
                </mc:Choice>
                <mc:Fallback>
                  <p:oleObj name="Equation" r:id="rId5" imgW="9906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 y="2448"/>
                          <a:ext cx="1410"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aphicFrame>
        <p:nvGraphicFramePr>
          <p:cNvPr id="12290" name="Object 2"/>
          <p:cNvGraphicFramePr>
            <a:graphicFrameLocks noChangeAspect="1"/>
          </p:cNvGraphicFramePr>
          <p:nvPr>
            <p:extLst>
              <p:ext uri="{D42A27DB-BD31-4B8C-83A1-F6EECF244321}">
                <p14:modId xmlns:p14="http://schemas.microsoft.com/office/powerpoint/2010/main" val="3037287858"/>
              </p:ext>
            </p:extLst>
          </p:nvPr>
        </p:nvGraphicFramePr>
        <p:xfrm>
          <a:off x="2009775" y="5153025"/>
          <a:ext cx="3657600" cy="673100"/>
        </p:xfrm>
        <a:graphic>
          <a:graphicData uri="http://schemas.openxmlformats.org/presentationml/2006/ole">
            <mc:AlternateContent xmlns:mc="http://schemas.openxmlformats.org/markup-compatibility/2006">
              <mc:Choice xmlns:v="urn:schemas-microsoft-com:vml" Requires="v">
                <p:oleObj spid="_x0000_s198926" name="Equation" r:id="rId7" imgW="1587500" imgH="292100" progId="Equation.3">
                  <p:embed/>
                </p:oleObj>
              </mc:Choice>
              <mc:Fallback>
                <p:oleObj name="Equation" r:id="rId7" imgW="1587500" imgH="292100" progId="Equation.3">
                  <p:embed/>
                  <p:pic>
                    <p:nvPicPr>
                      <p:cNvPr id="0" name="Object 2"/>
                      <p:cNvPicPr>
                        <a:picLocks noChangeAspect="1" noChangeArrowheads="1"/>
                      </p:cNvPicPr>
                      <p:nvPr/>
                    </p:nvPicPr>
                    <p:blipFill>
                      <a:blip r:embed="rId8"/>
                      <a:srcRect/>
                      <a:stretch>
                        <a:fillRect/>
                      </a:stretch>
                    </p:blipFill>
                    <p:spPr bwMode="auto">
                      <a:xfrm>
                        <a:off x="2009775" y="5153025"/>
                        <a:ext cx="36576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8662"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63"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65D90076-2B32-4D18-AE4A-86042ACD8F2E}" type="slidenum">
              <a:rPr lang="en-US" sz="1400"/>
              <a:pPr eaLnBrk="1" hangingPunct="1"/>
              <a:t>42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pic>
        <p:nvPicPr>
          <p:cNvPr id="200706" name="Picture 3" descr="cv2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457200"/>
            <a:ext cx="71802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0707" name="Group 6"/>
          <p:cNvGrpSpPr>
            <a:grpSpLocks/>
          </p:cNvGrpSpPr>
          <p:nvPr/>
        </p:nvGrpSpPr>
        <p:grpSpPr bwMode="auto">
          <a:xfrm>
            <a:off x="5638800" y="2057400"/>
            <a:ext cx="2362200" cy="457200"/>
            <a:chOff x="1680" y="1440"/>
            <a:chExt cx="1776" cy="288"/>
          </a:xfrm>
        </p:grpSpPr>
        <p:sp>
          <p:nvSpPr>
            <p:cNvPr id="200710" name="Rectangle 4"/>
            <p:cNvSpPr>
              <a:spLocks noChangeArrowheads="1"/>
            </p:cNvSpPr>
            <p:nvPr/>
          </p:nvSpPr>
          <p:spPr bwMode="auto">
            <a:xfrm>
              <a:off x="1680" y="1440"/>
              <a:ext cx="912" cy="288"/>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00711" name="Rectangle 5"/>
            <p:cNvSpPr>
              <a:spLocks noChangeArrowheads="1"/>
            </p:cNvSpPr>
            <p:nvPr/>
          </p:nvSpPr>
          <p:spPr bwMode="auto">
            <a:xfrm>
              <a:off x="2592" y="1440"/>
              <a:ext cx="864" cy="288"/>
            </a:xfrm>
            <a:prstGeom prst="rect">
              <a:avLst/>
            </a:prstGeom>
            <a:solidFill>
              <a:srgbClr val="FF0066"/>
            </a:solidFill>
            <a:ln w="9525">
              <a:solidFill>
                <a:schemeClr val="tx1"/>
              </a:solidFill>
              <a:miter lim="800000"/>
              <a:headEnd/>
              <a:tailEnd/>
            </a:ln>
          </p:spPr>
          <p:txBody>
            <a:bodyPr wrap="none" anchor="ctr"/>
            <a:lstStyle/>
            <a:p>
              <a:endParaRPr lang="en-US"/>
            </a:p>
          </p:txBody>
        </p:sp>
      </p:grpSp>
      <p:sp>
        <p:nvSpPr>
          <p:cNvPr id="46086" name="Line 7"/>
          <p:cNvSpPr>
            <a:spLocks noChangeShapeType="1"/>
          </p:cNvSpPr>
          <p:nvPr/>
        </p:nvSpPr>
        <p:spPr bwMode="auto">
          <a:xfrm>
            <a:off x="3886200" y="4572000"/>
            <a:ext cx="609600" cy="0"/>
          </a:xfrm>
          <a:prstGeom prst="line">
            <a:avLst/>
          </a:prstGeom>
          <a:noFill/>
          <a:ln w="101600">
            <a:solidFill>
              <a:schemeClr val="accent1">
                <a:lumMod val="75000"/>
              </a:schemeClr>
            </a:solidFill>
            <a:round/>
            <a:headEnd/>
            <a:tailEnd type="stealth" w="med" len="med"/>
          </a:ln>
        </p:spPr>
        <p:txBody>
          <a:bodyPr/>
          <a:lstStyle/>
          <a:p>
            <a:pPr>
              <a:defRPr/>
            </a:pPr>
            <a:endParaRPr lang="en-US">
              <a:latin typeface="Times New Roman" pitchFamily="18" charset="0"/>
              <a:ea typeface="+mn-ea"/>
              <a:cs typeface="Arial" pitchFamily="34" charset="0"/>
            </a:endParaRPr>
          </a:p>
        </p:txBody>
      </p:sp>
      <p:sp>
        <p:nvSpPr>
          <p:cNvPr id="200709"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FD2D357D-E533-463B-8FBB-C83F81EA791F}" type="slidenum">
              <a:rPr lang="en-US" sz="1400"/>
              <a:pPr eaLnBrk="1" hangingPunct="1"/>
              <a:t>43</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ChangeArrowheads="1"/>
          </p:cNvSpPr>
          <p:nvPr/>
        </p:nvSpPr>
        <p:spPr bwMode="auto">
          <a:xfrm>
            <a:off x="381000" y="228600"/>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b="1" dirty="0">
                <a:latin typeface="Arial" pitchFamily="34" charset="0"/>
              </a:rPr>
              <a:t>Features of CV</a:t>
            </a:r>
          </a:p>
          <a:p>
            <a:pPr marL="342900" indent="-342900">
              <a:spcBef>
                <a:spcPct val="20000"/>
              </a:spcBef>
            </a:pPr>
            <a:endParaRPr lang="en-US" b="1" dirty="0">
              <a:latin typeface="Arial" pitchFamily="34" charset="0"/>
            </a:endParaRPr>
          </a:p>
          <a:p>
            <a:pPr marL="342900" indent="-342900">
              <a:spcBef>
                <a:spcPct val="20000"/>
              </a:spcBef>
              <a:buFontTx/>
              <a:buChar char="•"/>
            </a:pPr>
            <a:r>
              <a:rPr lang="en-US" u="sng" dirty="0">
                <a:latin typeface="Arial" pitchFamily="34" charset="0"/>
              </a:rPr>
              <a:t>Pros</a:t>
            </a:r>
          </a:p>
          <a:p>
            <a:pPr marL="742950" lvl="1" indent="-285750">
              <a:spcBef>
                <a:spcPct val="20000"/>
              </a:spcBef>
              <a:buFontTx/>
              <a:buChar char="•"/>
            </a:pPr>
            <a:r>
              <a:rPr lang="en-US" sz="2000" dirty="0">
                <a:latin typeface="Arial" pitchFamily="34" charset="0"/>
              </a:rPr>
              <a:t>Easy to use</a:t>
            </a:r>
          </a:p>
          <a:p>
            <a:pPr marL="742950" lvl="1" indent="-285750">
              <a:spcBef>
                <a:spcPct val="20000"/>
              </a:spcBef>
              <a:buFontTx/>
              <a:buChar char="•"/>
            </a:pPr>
            <a:r>
              <a:rPr lang="en-US" sz="2000" dirty="0">
                <a:latin typeface="Arial" pitchFamily="34" charset="0"/>
              </a:rPr>
              <a:t>Sensitive to functional form as well as number of parameters</a:t>
            </a:r>
          </a:p>
          <a:p>
            <a:pPr marL="742950" lvl="1" indent="-285750">
              <a:spcBef>
                <a:spcPct val="20000"/>
              </a:spcBef>
              <a:buFontTx/>
              <a:buChar char="•"/>
            </a:pPr>
            <a:r>
              <a:rPr lang="en-US" sz="2000" dirty="0">
                <a:latin typeface="Arial" pitchFamily="34" charset="0"/>
              </a:rPr>
              <a:t>Asymptotically equivalent to AIC</a:t>
            </a:r>
          </a:p>
          <a:p>
            <a:pPr marL="742950" lvl="1" indent="-285750">
              <a:spcBef>
                <a:spcPct val="20000"/>
              </a:spcBef>
              <a:buFontTx/>
              <a:buChar char="•"/>
            </a:pPr>
            <a:endParaRPr lang="en-US" sz="2000" dirty="0">
              <a:latin typeface="Arial" pitchFamily="34" charset="0"/>
            </a:endParaRPr>
          </a:p>
          <a:p>
            <a:pPr marL="342900" indent="-342900">
              <a:spcBef>
                <a:spcPct val="20000"/>
              </a:spcBef>
              <a:buFontTx/>
              <a:buChar char="•"/>
            </a:pPr>
            <a:r>
              <a:rPr lang="en-US" u="sng" dirty="0">
                <a:latin typeface="Arial" pitchFamily="34" charset="0"/>
              </a:rPr>
              <a:t>Cons</a:t>
            </a:r>
          </a:p>
          <a:p>
            <a:pPr marL="742950" lvl="1" indent="-285750">
              <a:spcBef>
                <a:spcPct val="20000"/>
              </a:spcBef>
              <a:buFontTx/>
              <a:buChar char="•"/>
            </a:pPr>
            <a:r>
              <a:rPr lang="en-US" sz="2000" dirty="0">
                <a:latin typeface="Arial" pitchFamily="34" charset="0"/>
              </a:rPr>
              <a:t>Sensitive to the partitioning used</a:t>
            </a:r>
          </a:p>
          <a:p>
            <a:pPr marL="1143000" lvl="2" indent="-228600">
              <a:spcBef>
                <a:spcPct val="20000"/>
              </a:spcBef>
              <a:buFontTx/>
              <a:buChar char="-"/>
            </a:pPr>
            <a:r>
              <a:rPr lang="en-US" sz="2000" dirty="0">
                <a:latin typeface="Arial" pitchFamily="34" charset="0"/>
              </a:rPr>
              <a:t>Averaging over multiple partitions</a:t>
            </a:r>
          </a:p>
          <a:p>
            <a:pPr marL="1143000" lvl="2" indent="-228600">
              <a:spcBef>
                <a:spcPct val="20000"/>
              </a:spcBef>
              <a:buFontTx/>
              <a:buChar char="-"/>
            </a:pPr>
            <a:r>
              <a:rPr lang="en-US" sz="2000" i="1" dirty="0">
                <a:latin typeface="Arial" pitchFamily="34" charset="0"/>
              </a:rPr>
              <a:t>Leave-one-out CV (LOOCV)</a:t>
            </a:r>
            <a:r>
              <a:rPr lang="en-US" sz="2000" dirty="0">
                <a:latin typeface="Arial" pitchFamily="34" charset="0"/>
              </a:rPr>
              <a:t>, instead of </a:t>
            </a:r>
            <a:r>
              <a:rPr lang="en-US" sz="2000" i="1" dirty="0">
                <a:latin typeface="Arial" pitchFamily="34" charset="0"/>
              </a:rPr>
              <a:t>split-half CV</a:t>
            </a:r>
            <a:endParaRPr lang="en-US" sz="1800" dirty="0">
              <a:latin typeface="Arial" pitchFamily="34" charset="0"/>
            </a:endParaRPr>
          </a:p>
          <a:p>
            <a:pPr marL="742950" lvl="1" indent="-285750">
              <a:spcBef>
                <a:spcPct val="20000"/>
              </a:spcBef>
              <a:buFontTx/>
              <a:buChar char="•"/>
            </a:pPr>
            <a:r>
              <a:rPr lang="en-US" sz="2000" dirty="0">
                <a:latin typeface="Arial" pitchFamily="34" charset="0"/>
              </a:rPr>
              <a:t>Instability of the estimate due to </a:t>
            </a:r>
            <a:r>
              <a:rPr lang="ja-JP" altLang="en-US" sz="2000" dirty="0">
                <a:latin typeface="Arial" pitchFamily="34" charset="0"/>
              </a:rPr>
              <a:t>“</a:t>
            </a:r>
            <a:r>
              <a:rPr lang="en-US" altLang="ja-JP" sz="2000" dirty="0">
                <a:latin typeface="Arial" pitchFamily="34" charset="0"/>
              </a:rPr>
              <a:t>loss</a:t>
            </a:r>
            <a:r>
              <a:rPr lang="ja-JP" altLang="en-US" sz="2000" dirty="0">
                <a:latin typeface="Arial" pitchFamily="34" charset="0"/>
              </a:rPr>
              <a:t>”</a:t>
            </a:r>
            <a:r>
              <a:rPr lang="en-US" altLang="ja-JP" sz="2000" dirty="0">
                <a:latin typeface="Arial" pitchFamily="34" charset="0"/>
              </a:rPr>
              <a:t> of data</a:t>
            </a:r>
          </a:p>
          <a:p>
            <a:pPr marL="742950" lvl="1" indent="-285750">
              <a:spcBef>
                <a:spcPct val="20000"/>
              </a:spcBef>
              <a:buFontTx/>
              <a:buChar char="•"/>
            </a:pPr>
            <a:endParaRPr lang="en-US" i="1" dirty="0">
              <a:latin typeface="Arial" pitchFamily="34" charset="0"/>
            </a:endParaRPr>
          </a:p>
        </p:txBody>
      </p:sp>
      <p:sp>
        <p:nvSpPr>
          <p:cNvPr id="202754" name="Rectangle 3"/>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sp>
        <p:nvSpPr>
          <p:cNvPr id="2027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87421690-99E8-4070-9A9D-A156C3A8872B}" type="slidenum">
              <a:rPr lang="en-US" sz="1400"/>
              <a:pPr eaLnBrk="1" hangingPunct="1"/>
              <a:t>44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1219200" y="2514600"/>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endParaRPr lang="en-US"/>
          </a:p>
        </p:txBody>
      </p:sp>
      <p:pic>
        <p:nvPicPr>
          <p:cNvPr id="204802" name="Picture 3" descr="CVexamplefig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
            <a:ext cx="7023100"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Oval 4"/>
          <p:cNvSpPr>
            <a:spLocks noChangeArrowheads="1"/>
          </p:cNvSpPr>
          <p:nvPr/>
        </p:nvSpPr>
        <p:spPr bwMode="auto">
          <a:xfrm>
            <a:off x="1676400" y="3200400"/>
            <a:ext cx="2286000" cy="2895600"/>
          </a:xfrm>
          <a:prstGeom prst="ellipse">
            <a:avLst/>
          </a:pr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29" name="Oval 5"/>
          <p:cNvSpPr>
            <a:spLocks noChangeArrowheads="1"/>
          </p:cNvSpPr>
          <p:nvPr/>
        </p:nvSpPr>
        <p:spPr bwMode="auto">
          <a:xfrm>
            <a:off x="5867400" y="152400"/>
            <a:ext cx="2209800" cy="2819400"/>
          </a:xfrm>
          <a:prstGeom prst="ellipse">
            <a:avLst/>
          </a:prstGeom>
          <a:noFill/>
          <a:ln w="3810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05"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B4554FD-42F8-4597-A598-B38D2804F4B5}" type="slidenum">
              <a:rPr lang="en-US" sz="1400"/>
              <a:pPr eaLnBrk="1" hangingPunct="1"/>
              <a:t>45</a:t>
            </a:fld>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0229"/>
                                        </p:tgtEl>
                                        <p:attrNameLst>
                                          <p:attrName>style.visibility</p:attrName>
                                        </p:attrNameLst>
                                      </p:cBhvr>
                                      <p:to>
                                        <p:strVal val="visible"/>
                                      </p:to>
                                    </p:set>
                                    <p:anim calcmode="lin" valueType="num">
                                      <p:cBhvr additive="base">
                                        <p:cTn id="7" dur="500" fill="hold"/>
                                        <p:tgtEl>
                                          <p:spTgt spid="180229"/>
                                        </p:tgtEl>
                                        <p:attrNameLst>
                                          <p:attrName>ppt_x</p:attrName>
                                        </p:attrNameLst>
                                      </p:cBhvr>
                                      <p:tavLst>
                                        <p:tav tm="0">
                                          <p:val>
                                            <p:strVal val="#ppt_x"/>
                                          </p:val>
                                        </p:tav>
                                        <p:tav tm="100000">
                                          <p:val>
                                            <p:strVal val="#ppt_x"/>
                                          </p:val>
                                        </p:tav>
                                      </p:tavLst>
                                    </p:anim>
                                    <p:anim calcmode="lin" valueType="num">
                                      <p:cBhvr additive="base">
                                        <p:cTn id="8" dur="500" fill="hold"/>
                                        <p:tgtEl>
                                          <p:spTgt spid="1802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0228"/>
                                        </p:tgtEl>
                                        <p:attrNameLst>
                                          <p:attrName>style.visibility</p:attrName>
                                        </p:attrNameLst>
                                      </p:cBhvr>
                                      <p:to>
                                        <p:strVal val="visible"/>
                                      </p:to>
                                    </p:set>
                                    <p:anim calcmode="lin" valueType="num">
                                      <p:cBhvr additive="base">
                                        <p:cTn id="13" dur="500" fill="hold"/>
                                        <p:tgtEl>
                                          <p:spTgt spid="180228"/>
                                        </p:tgtEl>
                                        <p:attrNameLst>
                                          <p:attrName>ppt_x</p:attrName>
                                        </p:attrNameLst>
                                      </p:cBhvr>
                                      <p:tavLst>
                                        <p:tav tm="0">
                                          <p:val>
                                            <p:strVal val="#ppt_x"/>
                                          </p:val>
                                        </p:tav>
                                        <p:tav tm="100000">
                                          <p:val>
                                            <p:strVal val="#ppt_x"/>
                                          </p:val>
                                        </p:tav>
                                      </p:tavLst>
                                    </p:anim>
                                    <p:anim calcmode="lin" valueType="num">
                                      <p:cBhvr additive="base">
                                        <p:cTn id="14"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P spid="1802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914400" y="1981200"/>
            <a:ext cx="7620000" cy="2819400"/>
          </a:xfrm>
        </p:spPr>
        <p:txBody>
          <a:bodyPr/>
          <a:lstStyle/>
          <a:p>
            <a:pPr eaLnBrk="1" hangingPunct="1">
              <a:lnSpc>
                <a:spcPct val="90000"/>
              </a:lnSpc>
              <a:buFontTx/>
              <a:buNone/>
              <a:defRPr/>
            </a:pPr>
            <a:r>
              <a:rPr lang="en-US" sz="3600" b="1" dirty="0">
                <a:latin typeface="Arial" pitchFamily="34" charset="0"/>
                <a:cs typeface="Arial" pitchFamily="34" charset="0"/>
              </a:rPr>
              <a:t>2</a:t>
            </a:r>
            <a:r>
              <a:rPr lang="en-US" sz="3600" b="1" dirty="0" smtClean="0">
                <a:latin typeface="Arial" pitchFamily="34" charset="0"/>
                <a:cs typeface="Arial" pitchFamily="34" charset="0"/>
              </a:rPr>
              <a:t>. Model Evaluation and Selection</a:t>
            </a:r>
          </a:p>
          <a:p>
            <a:pPr eaLnBrk="1" hangingPunct="1">
              <a:lnSpc>
                <a:spcPct val="90000"/>
              </a:lnSpc>
              <a:defRPr/>
            </a:pPr>
            <a:r>
              <a:rPr lang="en-US" sz="2800" dirty="0" smtClean="0">
                <a:solidFill>
                  <a:schemeClr val="bg1">
                    <a:lumMod val="75000"/>
                  </a:schemeClr>
                </a:solidFill>
                <a:latin typeface="Arial" pitchFamily="34" charset="0"/>
                <a:cs typeface="Arial" pitchFamily="34" charset="0"/>
              </a:rPr>
              <a:t>Goodness-of-fit vs. </a:t>
            </a:r>
            <a:r>
              <a:rPr lang="en-US" sz="2800" dirty="0" err="1" smtClean="0">
                <a:solidFill>
                  <a:schemeClr val="bg1">
                    <a:lumMod val="75000"/>
                  </a:schemeClr>
                </a:solidFill>
                <a:latin typeface="Arial" pitchFamily="34" charset="0"/>
                <a:cs typeface="Arial" pitchFamily="34" charset="0"/>
              </a:rPr>
              <a:t>Generalizabilty</a:t>
            </a:r>
            <a:endParaRPr lang="en-US" sz="2800" dirty="0" smtClean="0">
              <a:solidFill>
                <a:schemeClr val="bg1">
                  <a:lumMod val="75000"/>
                </a:schemeClr>
              </a:solidFill>
              <a:latin typeface="Arial" pitchFamily="34" charset="0"/>
              <a:cs typeface="Arial" pitchFamily="34" charset="0"/>
            </a:endParaRPr>
          </a:p>
          <a:p>
            <a:pPr eaLnBrk="1" hangingPunct="1">
              <a:lnSpc>
                <a:spcPct val="90000"/>
              </a:lnSpc>
              <a:defRPr/>
            </a:pPr>
            <a:r>
              <a:rPr lang="en-US" sz="2800" dirty="0" smtClean="0">
                <a:solidFill>
                  <a:schemeClr val="bg1">
                    <a:lumMod val="75000"/>
                  </a:schemeClr>
                </a:solidFill>
                <a:latin typeface="Arial" pitchFamily="34" charset="0"/>
                <a:cs typeface="Arial" pitchFamily="34" charset="0"/>
              </a:rPr>
              <a:t>Model Selection Methods</a:t>
            </a:r>
          </a:p>
          <a:p>
            <a:pPr eaLnBrk="1" hangingPunct="1">
              <a:lnSpc>
                <a:spcPct val="90000"/>
              </a:lnSpc>
              <a:defRPr/>
            </a:pPr>
            <a:r>
              <a:rPr lang="en-US" sz="2800" b="1" dirty="0" smtClean="0">
                <a:latin typeface="Arial" pitchFamily="34" charset="0"/>
                <a:cs typeface="Arial" pitchFamily="34" charset="0"/>
              </a:rPr>
              <a:t>Illustrative Examples</a:t>
            </a:r>
          </a:p>
        </p:txBody>
      </p:sp>
      <p:sp>
        <p:nvSpPr>
          <p:cNvPr id="210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EB723FD-7EC0-43D8-A4DA-A6BDEB6F31AB}" type="slidenum">
              <a:rPr lang="en-US" sz="1400"/>
              <a:pPr eaLnBrk="1" hangingPunct="1"/>
              <a:t>46</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ctrTitle"/>
          </p:nvPr>
        </p:nvSpPr>
        <p:spPr>
          <a:xfrm>
            <a:off x="228600" y="152400"/>
            <a:ext cx="8686800" cy="533400"/>
          </a:xfrm>
          <a:noFill/>
        </p:spPr>
        <p:txBody>
          <a:bodyPr/>
          <a:lstStyle/>
          <a:p>
            <a:pPr eaLnBrk="1" hangingPunct="1"/>
            <a:r>
              <a:rPr lang="en-US" sz="2800" b="1" smtClean="0">
                <a:latin typeface="Arial" pitchFamily="34" charset="0"/>
                <a:ea typeface="Arial Unicode MS" pitchFamily="34" charset="-128"/>
                <a:cs typeface="Arial Unicode MS" pitchFamily="34" charset="-128"/>
              </a:rPr>
              <a:t>Example #1: Retention Models (Remember?)</a:t>
            </a:r>
          </a:p>
        </p:txBody>
      </p:sp>
      <p:grpSp>
        <p:nvGrpSpPr>
          <p:cNvPr id="212994" name="Group 11"/>
          <p:cNvGrpSpPr>
            <a:grpSpLocks/>
          </p:cNvGrpSpPr>
          <p:nvPr/>
        </p:nvGrpSpPr>
        <p:grpSpPr bwMode="auto">
          <a:xfrm>
            <a:off x="1371600" y="381000"/>
            <a:ext cx="5715000" cy="5715000"/>
            <a:chOff x="1676400" y="838200"/>
            <a:chExt cx="5418092" cy="5855511"/>
          </a:xfrm>
        </p:grpSpPr>
        <p:pic>
          <p:nvPicPr>
            <p:cNvPr id="2129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38200"/>
              <a:ext cx="5418092" cy="585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2998" name="Object 7"/>
            <p:cNvGraphicFramePr>
              <a:graphicFrameLocks noChangeAspect="1"/>
            </p:cNvGraphicFramePr>
            <p:nvPr/>
          </p:nvGraphicFramePr>
          <p:xfrm>
            <a:off x="3946525" y="1752600"/>
            <a:ext cx="2682875" cy="899961"/>
          </p:xfrm>
          <a:graphic>
            <a:graphicData uri="http://schemas.openxmlformats.org/presentationml/2006/ole">
              <mc:AlternateContent xmlns:mc="http://schemas.openxmlformats.org/markup-compatibility/2006">
                <mc:Choice xmlns:v="urn:schemas-microsoft-com:vml" Requires="v">
                  <p:oleObj spid="_x0000_s213133" name="Equation" r:id="rId5" imgW="2197100" imgH="736600" progId="Equation.DSMT4">
                    <p:embed/>
                  </p:oleObj>
                </mc:Choice>
                <mc:Fallback>
                  <p:oleObj name="Equation" r:id="rId5" imgW="2197100" imgH="736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6525" y="1752600"/>
                          <a:ext cx="2682875" cy="8999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 name="Rectangle 10"/>
            <p:cNvSpPr/>
            <p:nvPr/>
          </p:nvSpPr>
          <p:spPr>
            <a:xfrm>
              <a:off x="3885966" y="1067303"/>
              <a:ext cx="1295263" cy="3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Unicode MS" pitchFamily="34" charset="-128"/>
                <a:cs typeface="Arial" pitchFamily="34" charset="0"/>
              </a:endParaRPr>
            </a:p>
          </p:txBody>
        </p:sp>
      </p:grpSp>
      <p:sp>
        <p:nvSpPr>
          <p:cNvPr id="212995" name="Line 11"/>
          <p:cNvSpPr>
            <a:spLocks noChangeShapeType="1"/>
          </p:cNvSpPr>
          <p:nvPr/>
        </p:nvSpPr>
        <p:spPr bwMode="auto">
          <a:xfrm>
            <a:off x="381000" y="8382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6"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D790B18F-8F88-48F8-9963-551AD64F6494}" type="slidenum">
              <a:rPr lang="en-US" sz="1400"/>
              <a:pPr eaLnBrk="1" hangingPunct="1"/>
              <a:t>47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ctrTitle"/>
          </p:nvPr>
        </p:nvSpPr>
        <p:spPr>
          <a:xfrm>
            <a:off x="228600" y="152400"/>
            <a:ext cx="8686800" cy="533400"/>
          </a:xfrm>
          <a:noFill/>
        </p:spPr>
        <p:txBody>
          <a:bodyPr/>
          <a:lstStyle/>
          <a:p>
            <a:pPr eaLnBrk="1" hangingPunct="1"/>
            <a:r>
              <a:rPr lang="en-US" sz="2800" b="1" smtClean="0">
                <a:latin typeface="Arial" pitchFamily="34" charset="0"/>
                <a:ea typeface="Arial Unicode MS" pitchFamily="34" charset="-128"/>
                <a:cs typeface="Arial Unicode MS" pitchFamily="34" charset="-128"/>
              </a:rPr>
              <a:t>Model Selection Results</a:t>
            </a:r>
          </a:p>
        </p:txBody>
      </p:sp>
      <p:graphicFrame>
        <p:nvGraphicFramePr>
          <p:cNvPr id="222308" name="Group 100"/>
          <p:cNvGraphicFramePr>
            <a:graphicFrameLocks noGrp="1"/>
          </p:cNvGraphicFramePr>
          <p:nvPr>
            <p:extLst>
              <p:ext uri="{D42A27DB-BD31-4B8C-83A1-F6EECF244321}">
                <p14:modId xmlns:p14="http://schemas.microsoft.com/office/powerpoint/2010/main" val="2643790107"/>
              </p:ext>
            </p:extLst>
          </p:nvPr>
        </p:nvGraphicFramePr>
        <p:xfrm>
          <a:off x="685800" y="1066800"/>
          <a:ext cx="7010400" cy="4378960"/>
        </p:xfrm>
        <a:graphic>
          <a:graphicData uri="http://schemas.openxmlformats.org/drawingml/2006/table">
            <a:tbl>
              <a:tblPr/>
              <a:tblGrid>
                <a:gridCol w="1752600"/>
                <a:gridCol w="1752600"/>
                <a:gridCol w="1752600"/>
                <a:gridCol w="1752600"/>
              </a:tblGrid>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POW</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EXP</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POW2</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 Parms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2</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2</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3</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PVAF</a:t>
                      </a:r>
                      <a:endParaRPr kumimoji="0" lang="en-US" sz="2400" b="0" i="0" u="none" strike="noStrike" cap="none" normalizeH="0" baseline="-25000" smtClean="0">
                        <a:ln>
                          <a:noFill/>
                        </a:ln>
                        <a:solidFill>
                          <a:schemeClr val="tx1"/>
                        </a:solidFill>
                        <a:effectLst/>
                        <a:latin typeface="Arial" pitchFamily="34" charset="0"/>
                        <a:ea typeface="Arial Unicode MS" pitchFamily="34" charset="-128"/>
                        <a:cs typeface="Arial Unicode MS"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91.2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79.0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pitchFamily="34" charset="0"/>
                          <a:ea typeface="Arial Unicode MS" pitchFamily="34" charset="-128"/>
                          <a:cs typeface="Arial Unicode MS" pitchFamily="34" charset="-128"/>
                        </a:rPr>
                        <a:t>92.6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AIC</a:t>
                      </a:r>
                      <a:endParaRPr kumimoji="0" lang="en-US" sz="2400" b="0" i="0" u="none" strike="noStrike" cap="none" normalizeH="0" baseline="-25000" smtClean="0">
                        <a:ln>
                          <a:noFill/>
                        </a:ln>
                        <a:solidFill>
                          <a:schemeClr val="tx1"/>
                        </a:solidFill>
                        <a:effectLst/>
                        <a:latin typeface="Arial" pitchFamily="34" charset="0"/>
                        <a:ea typeface="Arial Unicode MS" pitchFamily="34" charset="-128"/>
                        <a:cs typeface="Arial Unicode MS"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r>
                        <a:rPr kumimoji="0" lang="en-US" sz="2400" b="1" i="0" u="none" strike="noStrike" cap="none" normalizeH="0" baseline="0" smtClean="0">
                          <a:ln>
                            <a:noFill/>
                          </a:ln>
                          <a:solidFill>
                            <a:srgbClr val="FF0000"/>
                          </a:solidFill>
                          <a:effectLst/>
                          <a:latin typeface="Arial" pitchFamily="34" charset="0"/>
                          <a:ea typeface="Arial Unicode MS" pitchFamily="34" charset="-128"/>
                          <a:cs typeface="Arial Unicode MS" pitchFamily="34" charset="-128"/>
                        </a:rPr>
                        <a:t>498.67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508.11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499.35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BIC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r>
                        <a:rPr kumimoji="0" lang="en-US" sz="2400" b="1" i="0" u="none" strike="noStrike" cap="none" normalizeH="0" baseline="0" smtClean="0">
                          <a:ln>
                            <a:noFill/>
                          </a:ln>
                          <a:solidFill>
                            <a:srgbClr val="FF0000"/>
                          </a:solidFill>
                          <a:effectLst/>
                          <a:latin typeface="Arial" pitchFamily="34" charset="0"/>
                          <a:ea typeface="Arial Unicode MS" pitchFamily="34" charset="-128"/>
                          <a:cs typeface="Arial Unicode MS" pitchFamily="34" charset="-128"/>
                        </a:rPr>
                        <a:t>502.50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511.93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505.09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LOOCV</a:t>
                      </a:r>
                      <a:r>
                        <a:rPr kumimoji="0" lang="en-US" sz="2400" b="0" i="0" u="none" strike="noStrike" cap="none" normalizeH="0" baseline="-25000" smtClean="0">
                          <a:ln>
                            <a:noFill/>
                          </a:ln>
                          <a:solidFill>
                            <a:schemeClr val="tx1"/>
                          </a:solidFill>
                          <a:effectLst/>
                          <a:latin typeface="Arial" pitchFamily="34" charset="0"/>
                          <a:ea typeface="Arial Unicode MS" pitchFamily="34" charset="-128"/>
                          <a:cs typeface="Arial Unicode MS" pitchFamily="34" charset="-128"/>
                        </a:rPr>
                        <a:t>loglik</a:t>
                      </a:r>
                      <a:endPar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r>
                        <a:rPr kumimoji="0" lang="en-US" sz="2400" b="1" i="0" u="none" strike="noStrike" cap="none" normalizeH="0" baseline="0" smtClean="0">
                          <a:ln>
                            <a:noFill/>
                          </a:ln>
                          <a:solidFill>
                            <a:srgbClr val="FF0000"/>
                          </a:solidFill>
                          <a:effectLst/>
                          <a:latin typeface="Arial" pitchFamily="34" charset="0"/>
                          <a:ea typeface="Arial Unicode MS" pitchFamily="34" charset="-128"/>
                          <a:cs typeface="Arial Unicode MS" pitchFamily="34" charset="-128"/>
                        </a:rPr>
                        <a:t>-31.409</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-32.529</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-31.644</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074"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FED88BF-7396-4AAB-8DB3-2CB6104B3453}" type="slidenum">
              <a:rPr lang="en-US" sz="1400"/>
              <a:pPr eaLnBrk="1" hangingPunct="1"/>
              <a:t>48</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F712404-62E9-44B8-B684-2EC6769FD486}" type="slidenum">
              <a:rPr lang="en-US" sz="1400"/>
              <a:pPr eaLnBrk="1" hangingPunct="1"/>
              <a:t>49</a:t>
            </a:fld>
            <a:endParaRPr lang="en-US" sz="1400"/>
          </a:p>
        </p:txBody>
      </p:sp>
      <p:sp>
        <p:nvSpPr>
          <p:cNvPr id="128002" name="Rectangle 2"/>
          <p:cNvSpPr>
            <a:spLocks noGrp="1" noChangeArrowheads="1"/>
          </p:cNvSpPr>
          <p:nvPr>
            <p:ph type="ctrTitle"/>
          </p:nvPr>
        </p:nvSpPr>
        <p:spPr>
          <a:xfrm>
            <a:off x="228600" y="152400"/>
            <a:ext cx="8686800" cy="533400"/>
          </a:xfrm>
        </p:spPr>
        <p:txBody>
          <a:bodyPr/>
          <a:lstStyle/>
          <a:p>
            <a:r>
              <a:rPr lang="en-US" sz="3200" dirty="0" err="1" smtClean="0"/>
              <a:t>Matlab</a:t>
            </a:r>
            <a:r>
              <a:rPr lang="en-US" sz="3200" dirty="0" smtClean="0"/>
              <a:t> Code</a:t>
            </a:r>
          </a:p>
        </p:txBody>
      </p:sp>
      <p:sp>
        <p:nvSpPr>
          <p:cNvPr id="50180" name="Line 3"/>
          <p:cNvSpPr>
            <a:spLocks noChangeShapeType="1"/>
          </p:cNvSpPr>
          <p:nvPr/>
        </p:nvSpPr>
        <p:spPr bwMode="auto">
          <a:xfrm flipV="1">
            <a:off x="381000" y="762000"/>
            <a:ext cx="838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Unicode MS" charset="0"/>
              <a:ea typeface="MS PGothic" charset="0"/>
              <a:cs typeface="MS PGothic" charset="0"/>
            </a:endParaRPr>
          </a:p>
        </p:txBody>
      </p:sp>
      <p:pic>
        <p:nvPicPr>
          <p:cNvPr id="1280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 y="914400"/>
            <a:ext cx="8039100" cy="285051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80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48" y="3962400"/>
            <a:ext cx="7445488" cy="255663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66377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228600" y="76200"/>
            <a:ext cx="8686800" cy="533400"/>
          </a:xfrm>
        </p:spPr>
        <p:txBody>
          <a:bodyPr/>
          <a:lstStyle/>
          <a:p>
            <a:pPr eaLnBrk="1" hangingPunct="1"/>
            <a:r>
              <a:rPr lang="en-US" altLang="ko-KR" sz="2400" b="1" dirty="0" smtClean="0">
                <a:latin typeface="Arial" pitchFamily="34" charset="0"/>
                <a:cs typeface="Arial" pitchFamily="34" charset="0"/>
              </a:rPr>
              <a:t>Model Selection in Cognitive Computational Modeling</a:t>
            </a:r>
            <a:endParaRPr lang="en-US" sz="2400" b="1" dirty="0" smtClean="0">
              <a:latin typeface="Arial" pitchFamily="34" charset="0"/>
              <a:cs typeface="Arial" pitchFamily="34" charset="0"/>
            </a:endParaRPr>
          </a:p>
        </p:txBody>
      </p:sp>
      <p:sp>
        <p:nvSpPr>
          <p:cNvPr id="44034" name="Line 3"/>
          <p:cNvSpPr>
            <a:spLocks noChangeShapeType="1"/>
          </p:cNvSpPr>
          <p:nvPr/>
        </p:nvSpPr>
        <p:spPr bwMode="auto">
          <a:xfrm flipV="1">
            <a:off x="152400" y="685800"/>
            <a:ext cx="883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5" name="Rectangle 4"/>
          <p:cNvSpPr>
            <a:spLocks noChangeArrowheads="1"/>
          </p:cNvSpPr>
          <p:nvPr/>
        </p:nvSpPr>
        <p:spPr bwMode="auto">
          <a:xfrm>
            <a:off x="457200" y="7620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2000" b="1" dirty="0">
                <a:solidFill>
                  <a:srgbClr val="0000FF"/>
                </a:solidFill>
                <a:latin typeface="Arial" pitchFamily="34" charset="0"/>
              </a:rPr>
              <a:t>How should one decide between </a:t>
            </a:r>
            <a:r>
              <a:rPr lang="en-US" sz="2000" b="1" dirty="0" smtClean="0">
                <a:solidFill>
                  <a:srgbClr val="0000FF"/>
                </a:solidFill>
                <a:latin typeface="Arial" pitchFamily="34" charset="0"/>
              </a:rPr>
              <a:t>two competing models </a:t>
            </a:r>
            <a:r>
              <a:rPr lang="en-US" sz="2000" b="1" dirty="0">
                <a:solidFill>
                  <a:srgbClr val="0000FF"/>
                </a:solidFill>
                <a:latin typeface="Arial" pitchFamily="34" charset="0"/>
              </a:rPr>
              <a:t>of data?</a:t>
            </a:r>
          </a:p>
        </p:txBody>
      </p:sp>
      <p:pic>
        <p:nvPicPr>
          <p:cNvPr id="235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0"/>
            <a:ext cx="275907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0"/>
            <a:ext cx="4022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4"/>
          <p:cNvSpPr>
            <a:spLocks noChangeArrowheads="1"/>
          </p:cNvSpPr>
          <p:nvPr/>
        </p:nvSpPr>
        <p:spPr bwMode="auto">
          <a:xfrm>
            <a:off x="685800" y="4038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1400" b="1" dirty="0">
                <a:solidFill>
                  <a:schemeClr val="accent1">
                    <a:lumMod val="75000"/>
                  </a:schemeClr>
                </a:solidFill>
                <a:latin typeface="Arial" pitchFamily="34" charset="0"/>
              </a:rPr>
              <a:t>CMR model  </a:t>
            </a:r>
            <a:r>
              <a:rPr lang="en-US" sz="1400" dirty="0">
                <a:latin typeface="Arial" pitchFamily="34" charset="0"/>
              </a:rPr>
              <a:t>of memory (</a:t>
            </a:r>
            <a:r>
              <a:rPr lang="en-US" sz="1400" dirty="0" err="1">
                <a:latin typeface="Arial" pitchFamily="34" charset="0"/>
              </a:rPr>
              <a:t>Polyn</a:t>
            </a:r>
            <a:r>
              <a:rPr lang="en-US" sz="1400" dirty="0">
                <a:latin typeface="Arial" pitchFamily="34" charset="0"/>
              </a:rPr>
              <a:t> et al, 2009, </a:t>
            </a:r>
            <a:r>
              <a:rPr lang="en-US" sz="1400" dirty="0" err="1">
                <a:latin typeface="Arial" pitchFamily="34" charset="0"/>
              </a:rPr>
              <a:t>Psy</a:t>
            </a:r>
            <a:r>
              <a:rPr lang="en-US" sz="1400" dirty="0">
                <a:latin typeface="Arial" pitchFamily="34" charset="0"/>
              </a:rPr>
              <a:t>. Rev.)</a:t>
            </a:r>
          </a:p>
        </p:txBody>
      </p:sp>
      <p:pic>
        <p:nvPicPr>
          <p:cNvPr id="2356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0"/>
            <a:ext cx="23606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828800"/>
            <a:ext cx="29876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Rectangle 4"/>
          <p:cNvSpPr>
            <a:spLocks noChangeArrowheads="1"/>
          </p:cNvSpPr>
          <p:nvPr/>
        </p:nvSpPr>
        <p:spPr bwMode="auto">
          <a:xfrm>
            <a:off x="685800" y="12954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1400" b="1" dirty="0">
                <a:solidFill>
                  <a:srgbClr val="FF0000"/>
                </a:solidFill>
                <a:latin typeface="Arial" pitchFamily="34" charset="0"/>
              </a:rPr>
              <a:t>SIMPLE model  </a:t>
            </a:r>
            <a:r>
              <a:rPr lang="en-US" sz="1400" dirty="0">
                <a:latin typeface="Arial" pitchFamily="34" charset="0"/>
              </a:rPr>
              <a:t>of memory (Brown et al, 2007, </a:t>
            </a:r>
            <a:r>
              <a:rPr lang="en-US" sz="1400" dirty="0" err="1">
                <a:latin typeface="Arial" pitchFamily="34" charset="0"/>
              </a:rPr>
              <a:t>Psy</a:t>
            </a:r>
            <a:r>
              <a:rPr lang="en-US" sz="1400" dirty="0">
                <a:latin typeface="Arial" pitchFamily="34" charset="0"/>
              </a:rPr>
              <a:t>. Rev.)</a:t>
            </a:r>
          </a:p>
        </p:txBody>
      </p:sp>
      <p:sp>
        <p:nvSpPr>
          <p:cNvPr id="21" name="Right Arrow 20"/>
          <p:cNvSpPr/>
          <p:nvPr/>
        </p:nvSpPr>
        <p:spPr>
          <a:xfrm>
            <a:off x="4267200" y="2667000"/>
            <a:ext cx="609600" cy="304800"/>
          </a:xfrm>
          <a:prstGeom prst="right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Unicode MS" pitchFamily="34" charset="-128"/>
              <a:cs typeface="Arial" pitchFamily="34" charset="0"/>
            </a:endParaRPr>
          </a:p>
        </p:txBody>
      </p:sp>
      <p:sp>
        <p:nvSpPr>
          <p:cNvPr id="22" name="Right Arrow 21"/>
          <p:cNvSpPr/>
          <p:nvPr/>
        </p:nvSpPr>
        <p:spPr>
          <a:xfrm>
            <a:off x="4267200" y="5181600"/>
            <a:ext cx="609600" cy="304800"/>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Unicode MS" pitchFamily="34" charset="-128"/>
              <a:cs typeface="Arial" pitchFamily="34" charset="0"/>
            </a:endParaRPr>
          </a:p>
        </p:txBody>
      </p:sp>
      <p:sp>
        <p:nvSpPr>
          <p:cNvPr id="44044"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F63660C-A2BD-4825-87DC-1DC43666EEC5}" type="slidenum">
              <a:rPr lang="en-US" sz="1400"/>
              <a:pPr eaLnBrk="1" hangingPunct="1"/>
              <a:t>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F712404-62E9-44B8-B684-2EC6769FD486}" type="slidenum">
              <a:rPr lang="en-US" sz="1400"/>
              <a:pPr eaLnBrk="1" hangingPunct="1"/>
              <a:t>50</a:t>
            </a:fld>
            <a:endParaRPr lang="en-US" sz="1400"/>
          </a:p>
        </p:txBody>
      </p:sp>
      <p:sp>
        <p:nvSpPr>
          <p:cNvPr id="128002" name="Rectangle 2"/>
          <p:cNvSpPr>
            <a:spLocks noGrp="1" noChangeArrowheads="1"/>
          </p:cNvSpPr>
          <p:nvPr>
            <p:ph type="ctrTitle"/>
          </p:nvPr>
        </p:nvSpPr>
        <p:spPr>
          <a:xfrm>
            <a:off x="228600" y="152400"/>
            <a:ext cx="8686800" cy="533400"/>
          </a:xfrm>
        </p:spPr>
        <p:txBody>
          <a:bodyPr/>
          <a:lstStyle/>
          <a:p>
            <a:r>
              <a:rPr lang="en-US" sz="3200" dirty="0" smtClean="0">
                <a:latin typeface="Arial Black"/>
                <a:cs typeface="Arial Black"/>
              </a:rPr>
              <a:t>R </a:t>
            </a:r>
            <a:r>
              <a:rPr lang="en-US" sz="3200" dirty="0" smtClean="0"/>
              <a:t>- Programming</a:t>
            </a:r>
          </a:p>
        </p:txBody>
      </p:sp>
      <p:sp>
        <p:nvSpPr>
          <p:cNvPr id="50180" name="Line 3"/>
          <p:cNvSpPr>
            <a:spLocks noChangeShapeType="1"/>
          </p:cNvSpPr>
          <p:nvPr/>
        </p:nvSpPr>
        <p:spPr bwMode="auto">
          <a:xfrm flipV="1">
            <a:off x="381000" y="762000"/>
            <a:ext cx="838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Unicode MS" charset="0"/>
              <a:ea typeface="MS PGothic" charset="0"/>
              <a:cs typeface="MS PGothic" charset="0"/>
            </a:endParaRPr>
          </a:p>
        </p:txBody>
      </p:sp>
      <p:pic>
        <p:nvPicPr>
          <p:cNvPr id="325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934200" cy="572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1275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89CC5E3-2E5A-444B-BAED-FBFC38AD7C56}" type="slidenum">
              <a:rPr lang="en-US"/>
              <a:pPr/>
              <a:t>51</a:t>
            </a:fld>
            <a:endParaRPr lang="en-US"/>
          </a:p>
        </p:txBody>
      </p:sp>
      <p:pic>
        <p:nvPicPr>
          <p:cNvPr id="7106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2286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Unicode MS" pitchFamily="34" charset="-128"/>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dirty="0" smtClean="0"/>
              <a:t>R Code</a:t>
            </a:r>
          </a:p>
        </p:txBody>
      </p:sp>
      <p:sp>
        <p:nvSpPr>
          <p:cNvPr id="6" name="Line 3"/>
          <p:cNvSpPr>
            <a:spLocks noChangeShapeType="1"/>
          </p:cNvSpPr>
          <p:nvPr/>
        </p:nvSpPr>
        <p:spPr bwMode="auto">
          <a:xfrm flipV="1">
            <a:off x="381000" y="762000"/>
            <a:ext cx="838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Unicode MS" charset="0"/>
              <a:ea typeface="MS PGothic" charset="0"/>
              <a:cs typeface="MS PGothic" charset="0"/>
            </a:endParaRPr>
          </a:p>
        </p:txBody>
      </p:sp>
    </p:spTree>
    <p:extLst>
      <p:ext uri="{BB962C8B-B14F-4D97-AF65-F5344CB8AC3E}">
        <p14:creationId xmlns:p14="http://schemas.microsoft.com/office/powerpoint/2010/main" val="17241341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ChangeArrowheads="1"/>
          </p:cNvSpPr>
          <p:nvPr/>
        </p:nvSpPr>
        <p:spPr bwMode="auto">
          <a:xfrm>
            <a:off x="609600" y="228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a:r>
              <a:rPr lang="en-US" sz="2800" b="1">
                <a:solidFill>
                  <a:schemeClr val="tx2"/>
                </a:solidFill>
                <a:latin typeface="Arial" pitchFamily="34" charset="0"/>
              </a:rPr>
              <a:t>Example #2</a:t>
            </a:r>
          </a:p>
        </p:txBody>
      </p:sp>
      <p:pic>
        <p:nvPicPr>
          <p:cNvPr id="2170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55626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0" name="Rectangle 12"/>
          <p:cNvSpPr>
            <a:spLocks noChangeArrowheads="1"/>
          </p:cNvSpPr>
          <p:nvPr/>
        </p:nvSpPr>
        <p:spPr bwMode="auto">
          <a:xfrm>
            <a:off x="3429000" y="2209800"/>
            <a:ext cx="457200" cy="8382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1" name="Rectangle 13"/>
          <p:cNvSpPr>
            <a:spLocks noChangeArrowheads="1"/>
          </p:cNvSpPr>
          <p:nvPr/>
        </p:nvSpPr>
        <p:spPr bwMode="auto">
          <a:xfrm>
            <a:off x="5715000" y="2209800"/>
            <a:ext cx="457200" cy="83820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2" name="Rectangle 14"/>
          <p:cNvSpPr>
            <a:spLocks noChangeArrowheads="1"/>
          </p:cNvSpPr>
          <p:nvPr/>
        </p:nvSpPr>
        <p:spPr bwMode="auto">
          <a:xfrm>
            <a:off x="3429000" y="3048000"/>
            <a:ext cx="457200" cy="838200"/>
          </a:xfrm>
          <a:prstGeom prst="rect">
            <a:avLst/>
          </a:prstGeom>
          <a:noFill/>
          <a:ln w="28575">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3" name="Rectangle 15"/>
          <p:cNvSpPr>
            <a:spLocks noChangeArrowheads="1"/>
          </p:cNvSpPr>
          <p:nvPr/>
        </p:nvSpPr>
        <p:spPr bwMode="auto">
          <a:xfrm>
            <a:off x="5715000" y="3048000"/>
            <a:ext cx="457200" cy="838200"/>
          </a:xfrm>
          <a:prstGeom prst="rect">
            <a:avLst/>
          </a:prstGeom>
          <a:noFill/>
          <a:ln w="28575">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4" name="Rectangle 16"/>
          <p:cNvSpPr>
            <a:spLocks noChangeArrowheads="1"/>
          </p:cNvSpPr>
          <p:nvPr/>
        </p:nvSpPr>
        <p:spPr bwMode="auto">
          <a:xfrm>
            <a:off x="5715000" y="3886200"/>
            <a:ext cx="457200" cy="914400"/>
          </a:xfrm>
          <a:prstGeom prst="rect">
            <a:avLst/>
          </a:prstGeom>
          <a:noFill/>
          <a:ln w="38100">
            <a:solidFill>
              <a:srgbClr val="00808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6385" name="Rectangle 17"/>
          <p:cNvSpPr>
            <a:spLocks noChangeArrowheads="1"/>
          </p:cNvSpPr>
          <p:nvPr/>
        </p:nvSpPr>
        <p:spPr bwMode="auto">
          <a:xfrm>
            <a:off x="3429000" y="3886200"/>
            <a:ext cx="457200" cy="914400"/>
          </a:xfrm>
          <a:prstGeom prst="rect">
            <a:avLst/>
          </a:prstGeom>
          <a:noFill/>
          <a:ln w="38100">
            <a:solidFill>
              <a:srgbClr val="00808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7098" name="Line 11"/>
          <p:cNvSpPr>
            <a:spLocks noChangeShapeType="1"/>
          </p:cNvSpPr>
          <p:nvPr/>
        </p:nvSpPr>
        <p:spPr bwMode="auto">
          <a:xfrm>
            <a:off x="228600" y="7620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99"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2B8A531-63EF-44CC-B780-2B1A727A247E}" type="slidenum">
              <a:rPr lang="en-US" sz="1400"/>
              <a:pPr eaLnBrk="1" hangingPunct="1"/>
              <a:t>52</a:t>
            </a:fld>
            <a:endParaRPr lang="en-US" sz="1400"/>
          </a:p>
        </p:txBody>
      </p:sp>
      <mc:AlternateContent xmlns:mc="http://schemas.openxmlformats.org/markup-compatibility/2006" xmlns:a14="http://schemas.microsoft.com/office/drawing/2010/main">
        <mc:Choice Requires="a14">
          <p:sp>
            <p:nvSpPr>
              <p:cNvPr id="2" name="TextBox 1"/>
              <p:cNvSpPr txBox="1"/>
              <p:nvPr/>
            </p:nvSpPr>
            <p:spPr>
              <a:xfrm>
                <a:off x="2976154" y="5105400"/>
                <a:ext cx="3962400" cy="46166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𝑀</m:t>
                      </m:r>
                      <m:r>
                        <a:rPr lang="en-US" b="0" i="1" smtClean="0">
                          <a:latin typeface="Cambria Math"/>
                        </a:rPr>
                        <m:t>1 </m:t>
                      </m:r>
                      <m:d>
                        <m:dPr>
                          <m:ctrlPr>
                            <a:rPr lang="en-US" b="0" i="1" smtClean="0">
                              <a:latin typeface="Cambria Math"/>
                            </a:rPr>
                          </m:ctrlPr>
                        </m:dPr>
                        <m:e>
                          <m:r>
                            <a:rPr lang="en-US" b="0" i="1" smtClean="0">
                              <a:latin typeface="Cambria Math"/>
                            </a:rPr>
                            <m:t>𝑃𝑜𝑤𝑒𝑟</m:t>
                          </m:r>
                          <m:r>
                            <a:rPr lang="en-US" b="0" i="1" smtClean="0">
                              <a:latin typeface="Cambria Math"/>
                            </a:rPr>
                            <m:t>1</m:t>
                          </m:r>
                        </m:e>
                      </m:d>
                      <m:r>
                        <a:rPr lang="en-US" b="0" i="1" smtClean="0">
                          <a:latin typeface="Cambria Math"/>
                        </a:rPr>
                        <m:t>:</m:t>
                      </m:r>
                      <m:r>
                        <a:rPr lang="en-US" b="0" i="1" smtClean="0">
                          <a:latin typeface="Cambria Math"/>
                        </a:rPr>
                        <m:t>𝑝</m:t>
                      </m:r>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𝑡</m:t>
                              </m:r>
                              <m:r>
                                <a:rPr lang="en-US" b="0" i="1" smtClean="0">
                                  <a:latin typeface="Cambria Math"/>
                                </a:rPr>
                                <m:t>+1</m:t>
                              </m:r>
                            </m:e>
                          </m:d>
                        </m:e>
                        <m:sup>
                          <m:r>
                            <a:rPr lang="en-US" b="0" i="1" smtClean="0">
                              <a:latin typeface="Cambria Math"/>
                            </a:rPr>
                            <m:t>−</m:t>
                          </m:r>
                          <m:r>
                            <a:rPr lang="en-US" b="0" i="1" smtClean="0">
                              <a:latin typeface="Cambria Math"/>
                            </a:rPr>
                            <m:t>𝑎</m:t>
                          </m:r>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976154" y="5105400"/>
                <a:ext cx="3962400" cy="461665"/>
              </a:xfrm>
              <a:prstGeom prst="rect">
                <a:avLst/>
              </a:prstGeom>
              <a:blipFill rotWithShape="1">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911178" y="5604244"/>
                <a:ext cx="4029180" cy="46166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𝑀</m:t>
                      </m:r>
                      <m:r>
                        <a:rPr lang="en-US" b="0" i="1" smtClean="0">
                          <a:latin typeface="Cambria Math"/>
                        </a:rPr>
                        <m:t>2 </m:t>
                      </m:r>
                      <m:d>
                        <m:dPr>
                          <m:ctrlPr>
                            <a:rPr lang="en-US" b="0" i="1" smtClean="0">
                              <a:latin typeface="Cambria Math"/>
                            </a:rPr>
                          </m:ctrlPr>
                        </m:dPr>
                        <m:e>
                          <m:r>
                            <a:rPr lang="en-US" b="0" i="1" smtClean="0">
                              <a:latin typeface="Cambria Math"/>
                            </a:rPr>
                            <m:t>𝑃𝑜𝑤𝑒𝑟</m:t>
                          </m:r>
                          <m:r>
                            <a:rPr lang="en-US" b="0" i="1" smtClean="0">
                              <a:latin typeface="Cambria Math"/>
                            </a:rPr>
                            <m:t>2</m:t>
                          </m:r>
                        </m:e>
                      </m:d>
                      <m:r>
                        <a:rPr lang="en-US" b="0" i="1" smtClean="0">
                          <a:latin typeface="Cambria Math"/>
                        </a:rPr>
                        <m:t>:</m:t>
                      </m:r>
                      <m:r>
                        <a:rPr lang="en-US" b="0" i="1" smtClean="0">
                          <a:latin typeface="Cambria Math"/>
                        </a:rPr>
                        <m:t>𝑝</m:t>
                      </m:r>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𝑡</m:t>
                              </m:r>
                              <m:r>
                                <a:rPr lang="en-US" b="0" i="1" smtClean="0">
                                  <a:latin typeface="Cambria Math"/>
                                </a:rPr>
                                <m:t>+</m:t>
                              </m:r>
                              <m:r>
                                <a:rPr lang="en-US" b="0" i="1" smtClean="0">
                                  <a:latin typeface="Cambria Math"/>
                                </a:rPr>
                                <m:t>𝑏</m:t>
                              </m:r>
                            </m:e>
                          </m:d>
                        </m:e>
                        <m:sup>
                          <m:r>
                            <a:rPr lang="en-US" b="0" i="1" smtClean="0">
                              <a:latin typeface="Cambria Math"/>
                            </a:rPr>
                            <m:t>−</m:t>
                          </m:r>
                          <m:r>
                            <a:rPr lang="en-US" b="0" i="1" smtClean="0">
                              <a:latin typeface="Cambria Math"/>
                            </a:rPr>
                            <m:t>𝑎</m:t>
                          </m:r>
                        </m:sup>
                      </m:sSup>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911178" y="5604244"/>
                <a:ext cx="4029180" cy="461665"/>
              </a:xfrm>
              <a:prstGeom prst="rect">
                <a:avLst/>
              </a:prstGeom>
              <a:blipFill rotWithShape="1">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15532" y="6100688"/>
                <a:ext cx="4192366" cy="461665"/>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𝑀</m:t>
                      </m:r>
                      <m:r>
                        <a:rPr lang="en-US" b="0" i="1" smtClean="0">
                          <a:latin typeface="Cambria Math"/>
                        </a:rPr>
                        <m:t>3 </m:t>
                      </m:r>
                      <m:d>
                        <m:dPr>
                          <m:ctrlPr>
                            <a:rPr lang="en-US" b="0" i="1" smtClean="0">
                              <a:latin typeface="Cambria Math"/>
                            </a:rPr>
                          </m:ctrlPr>
                        </m:dPr>
                        <m:e>
                          <m:r>
                            <a:rPr lang="en-US" b="0" i="1" smtClean="0">
                              <a:latin typeface="Cambria Math"/>
                            </a:rPr>
                            <m:t>𝑃𝑜𝑤𝑒𝑟</m:t>
                          </m:r>
                          <m:r>
                            <a:rPr lang="en-US" b="0" i="1" smtClean="0">
                              <a:latin typeface="Cambria Math"/>
                            </a:rPr>
                            <m:t>3</m:t>
                          </m:r>
                        </m:e>
                      </m:d>
                      <m:r>
                        <a:rPr lang="en-US" b="0" i="1" smtClean="0">
                          <a:latin typeface="Cambria Math"/>
                        </a:rPr>
                        <m:t>:</m:t>
                      </m:r>
                      <m:r>
                        <a:rPr lang="en-US" b="0" i="1" smtClean="0">
                          <a:latin typeface="Cambria Math"/>
                        </a:rPr>
                        <m:t>𝑝</m:t>
                      </m:r>
                      <m:r>
                        <a:rPr lang="en-US" b="0" i="1" smtClean="0">
                          <a:latin typeface="Cambria Math"/>
                        </a:rPr>
                        <m:t>=</m:t>
                      </m:r>
                      <m:sSup>
                        <m:sSupPr>
                          <m:ctrlPr>
                            <a:rPr lang="en-US" b="0" i="1" smtClean="0">
                              <a:latin typeface="Cambria Math"/>
                            </a:rPr>
                          </m:ctrlPr>
                        </m:sSupPr>
                        <m:e>
                          <m:d>
                            <m:dPr>
                              <m:ctrlPr>
                                <a:rPr lang="en-US" b="0" i="1" smtClean="0">
                                  <a:latin typeface="Cambria Math"/>
                                </a:rPr>
                              </m:ctrlPr>
                            </m:dPr>
                            <m:e>
                              <m:r>
                                <a:rPr lang="en-US" b="0" i="1" smtClean="0">
                                  <a:latin typeface="Cambria Math"/>
                                </a:rPr>
                                <m:t>𝑏𝑡</m:t>
                              </m:r>
                              <m:r>
                                <a:rPr lang="en-US" b="0" i="1" smtClean="0">
                                  <a:latin typeface="Cambria Math"/>
                                </a:rPr>
                                <m:t>+1</m:t>
                              </m:r>
                            </m:e>
                          </m:d>
                        </m:e>
                        <m:sup>
                          <m:r>
                            <a:rPr lang="en-US" b="0" i="1" smtClean="0">
                              <a:latin typeface="Cambria Math"/>
                            </a:rPr>
                            <m:t>−</m:t>
                          </m:r>
                          <m:r>
                            <a:rPr lang="en-US" b="0" i="1" smtClean="0">
                              <a:latin typeface="Cambria Math"/>
                            </a:rPr>
                            <m:t>𝑎</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915532" y="6100688"/>
                <a:ext cx="4192366" cy="461665"/>
              </a:xfrm>
              <a:prstGeom prst="rect">
                <a:avLst/>
              </a:prstGeom>
              <a:blipFill rotWithShape="1">
                <a:blip r:embed="rId6"/>
                <a:stretch>
                  <a:fillRect b="-10526"/>
                </a:stretch>
              </a:blipFill>
            </p:spPr>
            <p:txBody>
              <a:bodyPr/>
              <a:lstStyle/>
              <a:p>
                <a:r>
                  <a:rPr lang="en-US">
                    <a:noFill/>
                  </a:rPr>
                  <a:t> </a:t>
                </a:r>
              </a:p>
            </p:txBody>
          </p:sp>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80"/>
                                        </p:tgtEl>
                                        <p:attrNameLst>
                                          <p:attrName>style.visibility</p:attrName>
                                        </p:attrNameLst>
                                      </p:cBhvr>
                                      <p:to>
                                        <p:strVal val="visible"/>
                                      </p:to>
                                    </p:set>
                                    <p:anim calcmode="lin" valueType="num">
                                      <p:cBhvr additive="base">
                                        <p:cTn id="7" dur="500" fill="hold"/>
                                        <p:tgtEl>
                                          <p:spTgt spid="186380"/>
                                        </p:tgtEl>
                                        <p:attrNameLst>
                                          <p:attrName>ppt_x</p:attrName>
                                        </p:attrNameLst>
                                      </p:cBhvr>
                                      <p:tavLst>
                                        <p:tav tm="0">
                                          <p:val>
                                            <p:strVal val="#ppt_x"/>
                                          </p:val>
                                        </p:tav>
                                        <p:tav tm="100000">
                                          <p:val>
                                            <p:strVal val="#ppt_x"/>
                                          </p:val>
                                        </p:tav>
                                      </p:tavLst>
                                    </p:anim>
                                    <p:anim calcmode="lin" valueType="num">
                                      <p:cBhvr additive="base">
                                        <p:cTn id="8" dur="500" fill="hold"/>
                                        <p:tgtEl>
                                          <p:spTgt spid="1863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6381"/>
                                        </p:tgtEl>
                                        <p:attrNameLst>
                                          <p:attrName>style.visibility</p:attrName>
                                        </p:attrNameLst>
                                      </p:cBhvr>
                                      <p:to>
                                        <p:strVal val="visible"/>
                                      </p:to>
                                    </p:set>
                                    <p:anim calcmode="lin" valueType="num">
                                      <p:cBhvr additive="base">
                                        <p:cTn id="13" dur="500" fill="hold"/>
                                        <p:tgtEl>
                                          <p:spTgt spid="186381"/>
                                        </p:tgtEl>
                                        <p:attrNameLst>
                                          <p:attrName>ppt_x</p:attrName>
                                        </p:attrNameLst>
                                      </p:cBhvr>
                                      <p:tavLst>
                                        <p:tav tm="0">
                                          <p:val>
                                            <p:strVal val="#ppt_x"/>
                                          </p:val>
                                        </p:tav>
                                        <p:tav tm="100000">
                                          <p:val>
                                            <p:strVal val="#ppt_x"/>
                                          </p:val>
                                        </p:tav>
                                      </p:tavLst>
                                    </p:anim>
                                    <p:anim calcmode="lin" valueType="num">
                                      <p:cBhvr additive="base">
                                        <p:cTn id="14" dur="500" fill="hold"/>
                                        <p:tgtEl>
                                          <p:spTgt spid="1863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6382"/>
                                        </p:tgtEl>
                                        <p:attrNameLst>
                                          <p:attrName>style.visibility</p:attrName>
                                        </p:attrNameLst>
                                      </p:cBhvr>
                                      <p:to>
                                        <p:strVal val="visible"/>
                                      </p:to>
                                    </p:set>
                                    <p:anim calcmode="lin" valueType="num">
                                      <p:cBhvr additive="base">
                                        <p:cTn id="19" dur="500" fill="hold"/>
                                        <p:tgtEl>
                                          <p:spTgt spid="186382"/>
                                        </p:tgtEl>
                                        <p:attrNameLst>
                                          <p:attrName>ppt_x</p:attrName>
                                        </p:attrNameLst>
                                      </p:cBhvr>
                                      <p:tavLst>
                                        <p:tav tm="0">
                                          <p:val>
                                            <p:strVal val="#ppt_x"/>
                                          </p:val>
                                        </p:tav>
                                        <p:tav tm="100000">
                                          <p:val>
                                            <p:strVal val="#ppt_x"/>
                                          </p:val>
                                        </p:tav>
                                      </p:tavLst>
                                    </p:anim>
                                    <p:anim calcmode="lin" valueType="num">
                                      <p:cBhvr additive="base">
                                        <p:cTn id="20" dur="500" fill="hold"/>
                                        <p:tgtEl>
                                          <p:spTgt spid="1863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6383"/>
                                        </p:tgtEl>
                                        <p:attrNameLst>
                                          <p:attrName>style.visibility</p:attrName>
                                        </p:attrNameLst>
                                      </p:cBhvr>
                                      <p:to>
                                        <p:strVal val="visible"/>
                                      </p:to>
                                    </p:set>
                                    <p:anim calcmode="lin" valueType="num">
                                      <p:cBhvr additive="base">
                                        <p:cTn id="25" dur="500" fill="hold"/>
                                        <p:tgtEl>
                                          <p:spTgt spid="186383"/>
                                        </p:tgtEl>
                                        <p:attrNameLst>
                                          <p:attrName>ppt_x</p:attrName>
                                        </p:attrNameLst>
                                      </p:cBhvr>
                                      <p:tavLst>
                                        <p:tav tm="0">
                                          <p:val>
                                            <p:strVal val="#ppt_x"/>
                                          </p:val>
                                        </p:tav>
                                        <p:tav tm="100000">
                                          <p:val>
                                            <p:strVal val="#ppt_x"/>
                                          </p:val>
                                        </p:tav>
                                      </p:tavLst>
                                    </p:anim>
                                    <p:anim calcmode="lin" valueType="num">
                                      <p:cBhvr additive="base">
                                        <p:cTn id="26" dur="500" fill="hold"/>
                                        <p:tgtEl>
                                          <p:spTgt spid="18638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6385"/>
                                        </p:tgtEl>
                                        <p:attrNameLst>
                                          <p:attrName>style.visibility</p:attrName>
                                        </p:attrNameLst>
                                      </p:cBhvr>
                                      <p:to>
                                        <p:strVal val="visible"/>
                                      </p:to>
                                    </p:set>
                                    <p:anim calcmode="lin" valueType="num">
                                      <p:cBhvr additive="base">
                                        <p:cTn id="31" dur="500" fill="hold"/>
                                        <p:tgtEl>
                                          <p:spTgt spid="186385"/>
                                        </p:tgtEl>
                                        <p:attrNameLst>
                                          <p:attrName>ppt_x</p:attrName>
                                        </p:attrNameLst>
                                      </p:cBhvr>
                                      <p:tavLst>
                                        <p:tav tm="0">
                                          <p:val>
                                            <p:strVal val="#ppt_x"/>
                                          </p:val>
                                        </p:tav>
                                        <p:tav tm="100000">
                                          <p:val>
                                            <p:strVal val="#ppt_x"/>
                                          </p:val>
                                        </p:tav>
                                      </p:tavLst>
                                    </p:anim>
                                    <p:anim calcmode="lin" valueType="num">
                                      <p:cBhvr additive="base">
                                        <p:cTn id="32" dur="500" fill="hold"/>
                                        <p:tgtEl>
                                          <p:spTgt spid="18638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6384"/>
                                        </p:tgtEl>
                                        <p:attrNameLst>
                                          <p:attrName>style.visibility</p:attrName>
                                        </p:attrNameLst>
                                      </p:cBhvr>
                                      <p:to>
                                        <p:strVal val="visible"/>
                                      </p:to>
                                    </p:set>
                                    <p:anim calcmode="lin" valueType="num">
                                      <p:cBhvr additive="base">
                                        <p:cTn id="37" dur="500" fill="hold"/>
                                        <p:tgtEl>
                                          <p:spTgt spid="186384"/>
                                        </p:tgtEl>
                                        <p:attrNameLst>
                                          <p:attrName>ppt_x</p:attrName>
                                        </p:attrNameLst>
                                      </p:cBhvr>
                                      <p:tavLst>
                                        <p:tav tm="0">
                                          <p:val>
                                            <p:strVal val="#ppt_x"/>
                                          </p:val>
                                        </p:tav>
                                        <p:tav tm="100000">
                                          <p:val>
                                            <p:strVal val="#ppt_x"/>
                                          </p:val>
                                        </p:tav>
                                      </p:tavLst>
                                    </p:anim>
                                    <p:anim calcmode="lin" valueType="num">
                                      <p:cBhvr additive="base">
                                        <p:cTn id="38" dur="500" fill="hold"/>
                                        <p:tgtEl>
                                          <p:spTgt spid="186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0" grpId="0" animBg="1"/>
      <p:bldP spid="186381" grpId="0" animBg="1"/>
      <p:bldP spid="186382" grpId="0" animBg="1"/>
      <p:bldP spid="186383" grpId="0" animBg="1"/>
      <p:bldP spid="186384" grpId="0" animBg="1"/>
      <p:bldP spid="18638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F712404-62E9-44B8-B684-2EC6769FD486}" type="slidenum">
              <a:rPr lang="en-US" sz="1400"/>
              <a:pPr eaLnBrk="1" hangingPunct="1"/>
              <a:t>53</a:t>
            </a:fld>
            <a:endParaRPr lang="en-US" sz="1400"/>
          </a:p>
        </p:txBody>
      </p:sp>
      <p:sp>
        <p:nvSpPr>
          <p:cNvPr id="128002" name="Rectangle 2"/>
          <p:cNvSpPr>
            <a:spLocks noGrp="1" noChangeArrowheads="1"/>
          </p:cNvSpPr>
          <p:nvPr>
            <p:ph type="ctrTitle"/>
          </p:nvPr>
        </p:nvSpPr>
        <p:spPr>
          <a:xfrm>
            <a:off x="228600" y="152400"/>
            <a:ext cx="8686800" cy="533400"/>
          </a:xfrm>
        </p:spPr>
        <p:txBody>
          <a:bodyPr/>
          <a:lstStyle/>
          <a:p>
            <a:r>
              <a:rPr lang="en-US" sz="3200" smtClean="0"/>
              <a:t>Matlab Code</a:t>
            </a:r>
          </a:p>
        </p:txBody>
      </p:sp>
      <p:sp>
        <p:nvSpPr>
          <p:cNvPr id="50180" name="Line 3"/>
          <p:cNvSpPr>
            <a:spLocks noChangeShapeType="1"/>
          </p:cNvSpPr>
          <p:nvPr/>
        </p:nvSpPr>
        <p:spPr bwMode="auto">
          <a:xfrm flipV="1">
            <a:off x="381000" y="762000"/>
            <a:ext cx="838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Unicode MS" charset="0"/>
              <a:ea typeface="MS PGothic" charset="0"/>
              <a:cs typeface="MS PGothic" charset="0"/>
            </a:endParaRPr>
          </a:p>
        </p:txBody>
      </p:sp>
      <p:pic>
        <p:nvPicPr>
          <p:cNvPr id="330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7199811" cy="575426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25913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228600"/>
            <a:ext cx="6705600" cy="4993865"/>
          </a:xfrm>
          <a:prstGeom prst="rect">
            <a:avLst/>
          </a:prstGeom>
          <a:ln w="31750">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0" y="152400"/>
            <a:ext cx="9144000" cy="685800"/>
          </a:xfrm>
        </p:spPr>
        <p:txBody>
          <a:bodyPr/>
          <a:lstStyle/>
          <a:p>
            <a:pPr eaLnBrk="1" hangingPunct="1"/>
            <a:r>
              <a:rPr lang="en-US" sz="2800" b="1" smtClean="0">
                <a:solidFill>
                  <a:srgbClr val="0000FF"/>
                </a:solidFill>
                <a:latin typeface="Arial" pitchFamily="34" charset="0"/>
                <a:ea typeface="Arial Unicode MS" pitchFamily="34" charset="-128"/>
                <a:cs typeface="Arial Unicode MS" pitchFamily="34" charset="-128"/>
              </a:rPr>
              <a:t>Guidelines for Model Evaluation and Selection</a:t>
            </a:r>
          </a:p>
        </p:txBody>
      </p:sp>
      <p:sp>
        <p:nvSpPr>
          <p:cNvPr id="207876" name="Rectangle 4"/>
          <p:cNvSpPr>
            <a:spLocks noGrp="1" noChangeArrowheads="1"/>
          </p:cNvSpPr>
          <p:nvPr>
            <p:ph type="body" idx="1"/>
          </p:nvPr>
        </p:nvSpPr>
        <p:spPr>
          <a:xfrm>
            <a:off x="533400" y="1143000"/>
            <a:ext cx="8382000" cy="4648200"/>
          </a:xfrm>
        </p:spPr>
        <p:txBody>
          <a:bodyPr/>
          <a:lstStyle/>
          <a:p>
            <a:pPr marL="0" indent="0">
              <a:buFontTx/>
              <a:buNone/>
            </a:pPr>
            <a:r>
              <a:rPr lang="en-US" sz="2400" dirty="0" smtClean="0"/>
              <a:t>1. Evaluate a model</a:t>
            </a:r>
            <a:r>
              <a:rPr lang="en-US" altLang="en-US" sz="2400" dirty="0" smtClean="0"/>
              <a:t>’</a:t>
            </a:r>
            <a:r>
              <a:rPr lang="en-US" altLang="ja-JP" sz="2400" dirty="0" smtClean="0"/>
              <a:t>s fit to data (descriptive adequacy, or </a:t>
            </a:r>
            <a:r>
              <a:rPr lang="en-US" altLang="ja-JP" sz="2400" dirty="0" smtClean="0">
                <a:solidFill>
                  <a:srgbClr val="0000FF"/>
                </a:solidFill>
              </a:rPr>
              <a:t>goodness-of-fit</a:t>
            </a:r>
            <a:r>
              <a:rPr lang="en-US" altLang="ja-JP" sz="2400" dirty="0" smtClean="0"/>
              <a:t>)</a:t>
            </a:r>
          </a:p>
          <a:p>
            <a:pPr marL="0" indent="0"/>
            <a:endParaRPr lang="en-US" sz="2400" dirty="0" smtClean="0"/>
          </a:p>
          <a:p>
            <a:pPr marL="0" indent="0">
              <a:buFontTx/>
              <a:buNone/>
            </a:pPr>
            <a:r>
              <a:rPr lang="en-US" sz="2400" dirty="0" smtClean="0"/>
              <a:t>2. Must take into account a model</a:t>
            </a:r>
            <a:r>
              <a:rPr lang="en-US" altLang="en-US" sz="2400" dirty="0" smtClean="0"/>
              <a:t>’</a:t>
            </a:r>
            <a:r>
              <a:rPr lang="en-US" altLang="ja-JP" sz="2400" dirty="0" smtClean="0"/>
              <a:t>s fit to other possible data (</a:t>
            </a:r>
            <a:r>
              <a:rPr lang="en-US" altLang="ja-JP" sz="2400" dirty="0" smtClean="0">
                <a:solidFill>
                  <a:srgbClr val="0000FF"/>
                </a:solidFill>
              </a:rPr>
              <a:t>complexity/flexibility</a:t>
            </a:r>
            <a:r>
              <a:rPr lang="en-US" altLang="ja-JP" sz="2400" dirty="0" smtClean="0"/>
              <a:t>)</a:t>
            </a:r>
          </a:p>
          <a:p>
            <a:pPr marL="0" indent="0"/>
            <a:endParaRPr lang="en-US" sz="2400" dirty="0" smtClean="0"/>
          </a:p>
          <a:p>
            <a:pPr marL="0" indent="0">
              <a:buFontTx/>
              <a:buNone/>
            </a:pPr>
            <a:r>
              <a:rPr lang="en-US" sz="2400" dirty="0" smtClean="0"/>
              <a:t>3. Select among models using </a:t>
            </a:r>
            <a:r>
              <a:rPr lang="en-US" sz="2400" dirty="0" smtClean="0">
                <a:solidFill>
                  <a:srgbClr val="0000FF"/>
                </a:solidFill>
              </a:rPr>
              <a:t>generalizability</a:t>
            </a:r>
            <a:r>
              <a:rPr lang="en-US" sz="2400" dirty="0" smtClean="0"/>
              <a:t> measures (AIC, BIC, MDL, Bayes Factor, etc.)</a:t>
            </a:r>
          </a:p>
        </p:txBody>
      </p:sp>
      <p:sp>
        <p:nvSpPr>
          <p:cNvPr id="221187" name="Line 3"/>
          <p:cNvSpPr>
            <a:spLocks noChangeShapeType="1"/>
          </p:cNvSpPr>
          <p:nvPr/>
        </p:nvSpPr>
        <p:spPr bwMode="auto">
          <a:xfrm flipV="1">
            <a:off x="152400" y="914400"/>
            <a:ext cx="8839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118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145168B-B801-4352-94EB-9E803255A827}" type="slidenum">
              <a:rPr lang="en-US" sz="1400"/>
              <a:pPr eaLnBrk="1" hangingPunct="1"/>
              <a:t>55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838200" y="304800"/>
            <a:ext cx="7848600" cy="5943600"/>
          </a:xfrm>
        </p:spPr>
        <p:txBody>
          <a:bodyPr/>
          <a:lstStyle/>
          <a:p>
            <a:pPr eaLnBrk="1" hangingPunct="1">
              <a:buFontTx/>
              <a:buNone/>
            </a:pPr>
            <a:r>
              <a:rPr lang="en-US" b="1" u="sng" dirty="0" smtClean="0">
                <a:latin typeface="Arial" pitchFamily="34" charset="0"/>
                <a:cs typeface="Arial" pitchFamily="34" charset="0"/>
              </a:rPr>
              <a:t>Outline</a:t>
            </a:r>
          </a:p>
          <a:p>
            <a:pPr eaLnBrk="1" hangingPunct="1">
              <a:buFontTx/>
              <a:buNone/>
            </a:pPr>
            <a:endParaRPr lang="en-US" b="1" u="sng" dirty="0" smtClean="0">
              <a:latin typeface="Arial" pitchFamily="34" charset="0"/>
              <a:cs typeface="Arial" pitchFamily="34" charset="0"/>
            </a:endParaRPr>
          </a:p>
          <a:p>
            <a:pPr marL="514350" indent="-514350" eaLnBrk="1" hangingPunct="1">
              <a:buFontTx/>
              <a:buAutoNum type="arabicPeriod"/>
            </a:pPr>
            <a:r>
              <a:rPr lang="en-US" sz="2800" b="1" dirty="0" smtClean="0">
                <a:latin typeface="Arial" pitchFamily="34" charset="0"/>
                <a:cs typeface="Arial" pitchFamily="34" charset="0"/>
              </a:rPr>
              <a:t>Introduction</a:t>
            </a:r>
          </a:p>
          <a:p>
            <a:pPr marL="0" indent="0" eaLnBrk="1" hangingPunct="1">
              <a:buNone/>
            </a:pPr>
            <a:r>
              <a:rPr lang="en-US" sz="3600" b="1" dirty="0">
                <a:latin typeface="Arial" pitchFamily="34" charset="0"/>
                <a:cs typeface="Arial" pitchFamily="34" charset="0"/>
              </a:rPr>
              <a:t>2</a:t>
            </a:r>
            <a:r>
              <a:rPr lang="en-US" sz="3600" b="1" dirty="0" smtClean="0">
                <a:latin typeface="Arial" pitchFamily="34" charset="0"/>
                <a:cs typeface="Arial" pitchFamily="34" charset="0"/>
              </a:rPr>
              <a:t>. Model Evaluation and Selection</a:t>
            </a:r>
          </a:p>
          <a:p>
            <a:pPr eaLnBrk="1" hangingPunct="1">
              <a:buFontTx/>
              <a:buNone/>
            </a:pPr>
            <a:r>
              <a:rPr lang="en-US" sz="2800" b="1" dirty="0">
                <a:solidFill>
                  <a:schemeClr val="bg1">
                    <a:lumMod val="65000"/>
                  </a:schemeClr>
                </a:solidFill>
                <a:latin typeface="Arial" pitchFamily="34" charset="0"/>
                <a:cs typeface="Arial" pitchFamily="34" charset="0"/>
              </a:rPr>
              <a:t>3</a:t>
            </a:r>
            <a:r>
              <a:rPr lang="en-US" sz="2800" b="1" dirty="0" smtClean="0">
                <a:solidFill>
                  <a:schemeClr val="bg1">
                    <a:lumMod val="65000"/>
                  </a:schemeClr>
                </a:solidFill>
                <a:latin typeface="Arial" pitchFamily="34" charset="0"/>
                <a:cs typeface="Arial" pitchFamily="34" charset="0"/>
              </a:rPr>
              <a:t>. A New Experimental Tool for Model Selection: Adaptive Design Optimization</a:t>
            </a:r>
          </a:p>
          <a:p>
            <a:pPr eaLnBrk="1" hangingPunct="1">
              <a:buFontTx/>
              <a:buNone/>
            </a:pPr>
            <a:r>
              <a:rPr lang="en-US" sz="2800" b="1" dirty="0">
                <a:solidFill>
                  <a:srgbClr val="A6A6A6"/>
                </a:solidFill>
                <a:latin typeface="Arial" pitchFamily="34" charset="0"/>
                <a:cs typeface="Arial" pitchFamily="34" charset="0"/>
              </a:rPr>
              <a:t>4</a:t>
            </a:r>
            <a:r>
              <a:rPr lang="en-US" sz="2800" b="1" dirty="0" smtClean="0">
                <a:solidFill>
                  <a:srgbClr val="A6A6A6"/>
                </a:solidFill>
                <a:latin typeface="Arial" pitchFamily="34" charset="0"/>
                <a:cs typeface="Arial" pitchFamily="34" charset="0"/>
              </a:rPr>
              <a:t>. Conclusion</a:t>
            </a:r>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7936B43-26DA-4AEE-8DCA-02FB8D065B23}" type="slidenum">
              <a:rPr lang="en-US" sz="1400"/>
              <a:pPr eaLnBrk="1" hangingPunct="1"/>
              <a:t>56</a:t>
            </a:fld>
            <a:endParaRPr lang="en-US" sz="1400"/>
          </a:p>
        </p:txBody>
      </p:sp>
    </p:spTree>
    <p:extLst>
      <p:ext uri="{BB962C8B-B14F-4D97-AF65-F5344CB8AC3E}">
        <p14:creationId xmlns:p14="http://schemas.microsoft.com/office/powerpoint/2010/main" val="265862738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ChangeArrowheads="1"/>
          </p:cNvSpPr>
          <p:nvPr>
            <p:ph type="title"/>
          </p:nvPr>
        </p:nvSpPr>
        <p:spPr>
          <a:xfrm>
            <a:off x="304800" y="152400"/>
            <a:ext cx="8153400" cy="609600"/>
          </a:xfrm>
        </p:spPr>
        <p:txBody>
          <a:bodyPr/>
          <a:lstStyle/>
          <a:p>
            <a:pPr eaLnBrk="1" hangingPunct="1"/>
            <a:r>
              <a:rPr lang="en-US" sz="3600" b="1" dirty="0" smtClean="0">
                <a:latin typeface="Arial" pitchFamily="34" charset="0"/>
              </a:rPr>
              <a:t>Summary of Section 2</a:t>
            </a:r>
          </a:p>
        </p:txBody>
      </p:sp>
      <p:sp>
        <p:nvSpPr>
          <p:cNvPr id="51204" name="Rectangle 3"/>
          <p:cNvSpPr>
            <a:spLocks noGrp="1" noChangeArrowheads="1"/>
          </p:cNvSpPr>
          <p:nvPr>
            <p:ph type="body" idx="1"/>
          </p:nvPr>
        </p:nvSpPr>
        <p:spPr>
          <a:xfrm>
            <a:off x="304800" y="1143000"/>
            <a:ext cx="8458200" cy="4648200"/>
          </a:xfrm>
        </p:spPr>
        <p:txBody>
          <a:bodyPr/>
          <a:lstStyle/>
          <a:p>
            <a:pPr eaLnBrk="1" hangingPunct="1">
              <a:lnSpc>
                <a:spcPct val="90000"/>
              </a:lnSpc>
            </a:pPr>
            <a:r>
              <a:rPr lang="en-US" sz="2400" dirty="0" smtClean="0">
                <a:latin typeface="Arial" pitchFamily="34" charset="0"/>
              </a:rPr>
              <a:t>Models should be evaluated based on </a:t>
            </a:r>
            <a:r>
              <a:rPr lang="en-US" sz="2400" b="1" dirty="0" smtClean="0">
                <a:latin typeface="Arial" pitchFamily="34" charset="0"/>
              </a:rPr>
              <a:t>generalizability</a:t>
            </a:r>
            <a:r>
              <a:rPr lang="en-US" sz="2400" dirty="0" smtClean="0">
                <a:latin typeface="Arial" pitchFamily="34" charset="0"/>
              </a:rPr>
              <a:t>, not on </a:t>
            </a:r>
            <a:r>
              <a:rPr lang="en-US" sz="2400" b="1" dirty="0" smtClean="0">
                <a:latin typeface="Arial" pitchFamily="34" charset="0"/>
              </a:rPr>
              <a:t>goodness of</a:t>
            </a:r>
            <a:r>
              <a:rPr lang="en-US" sz="2400" dirty="0" smtClean="0">
                <a:latin typeface="Arial" pitchFamily="34" charset="0"/>
              </a:rPr>
              <a:t> </a:t>
            </a:r>
            <a:r>
              <a:rPr lang="en-US" sz="2400" b="1" dirty="0" smtClean="0">
                <a:latin typeface="Arial" pitchFamily="34" charset="0"/>
              </a:rPr>
              <a:t>fit</a:t>
            </a:r>
          </a:p>
          <a:p>
            <a:pPr eaLnBrk="1" hangingPunct="1">
              <a:lnSpc>
                <a:spcPct val="90000"/>
              </a:lnSpc>
            </a:pPr>
            <a:endParaRPr lang="en-US" sz="2400" dirty="0" smtClean="0">
              <a:latin typeface="Arial" pitchFamily="34" charset="0"/>
            </a:endParaRPr>
          </a:p>
          <a:p>
            <a:pPr eaLnBrk="1" hangingPunct="1">
              <a:lnSpc>
                <a:spcPct val="90000"/>
              </a:lnSpc>
            </a:pPr>
            <a:endParaRPr lang="en-US" sz="2400" dirty="0" smtClean="0">
              <a:latin typeface="Arial" pitchFamily="34" charset="0"/>
            </a:endParaRPr>
          </a:p>
          <a:p>
            <a:pPr eaLnBrk="1" hangingPunct="1">
              <a:lnSpc>
                <a:spcPct val="90000"/>
              </a:lnSpc>
            </a:pPr>
            <a:endParaRPr lang="en-US" sz="2400" dirty="0" smtClean="0">
              <a:latin typeface="Arial" pitchFamily="34" charset="0"/>
            </a:endParaRPr>
          </a:p>
          <a:p>
            <a:pPr eaLnBrk="1" hangingPunct="1">
              <a:lnSpc>
                <a:spcPct val="90000"/>
              </a:lnSpc>
              <a:buFontTx/>
              <a:buNone/>
            </a:pPr>
            <a:endParaRPr lang="en-US" sz="2400" dirty="0" smtClean="0">
              <a:latin typeface="Arial" pitchFamily="34" charset="0"/>
            </a:endParaRPr>
          </a:p>
          <a:p>
            <a:pPr eaLnBrk="1" hangingPunct="1">
              <a:lnSpc>
                <a:spcPct val="90000"/>
              </a:lnSpc>
            </a:pPr>
            <a:r>
              <a:rPr lang="en-US" sz="2400" dirty="0" smtClean="0">
                <a:latin typeface="Arial" pitchFamily="34" charset="0"/>
              </a:rPr>
              <a:t>Other non-statistical but </a:t>
            </a:r>
            <a:r>
              <a:rPr lang="en-US" sz="2400" i="1" dirty="0" smtClean="0">
                <a:latin typeface="Arial" pitchFamily="34" charset="0"/>
              </a:rPr>
              <a:t>very important</a:t>
            </a:r>
            <a:r>
              <a:rPr lang="en-US" sz="2400" dirty="0" smtClean="0">
                <a:latin typeface="Arial" pitchFamily="34" charset="0"/>
              </a:rPr>
              <a:t> selection criteria</a:t>
            </a:r>
          </a:p>
          <a:p>
            <a:pPr lvl="1" eaLnBrk="1" hangingPunct="1">
              <a:lnSpc>
                <a:spcPct val="90000"/>
              </a:lnSpc>
            </a:pPr>
            <a:r>
              <a:rPr lang="en-US" sz="2400" dirty="0" smtClean="0">
                <a:latin typeface="Arial" pitchFamily="34" charset="0"/>
              </a:rPr>
              <a:t>Plausibility</a:t>
            </a:r>
          </a:p>
          <a:p>
            <a:pPr lvl="1" eaLnBrk="1" hangingPunct="1">
              <a:lnSpc>
                <a:spcPct val="90000"/>
              </a:lnSpc>
            </a:pPr>
            <a:r>
              <a:rPr lang="en-US" sz="2400" dirty="0" smtClean="0">
                <a:latin typeface="Arial" pitchFamily="34" charset="0"/>
              </a:rPr>
              <a:t>Interpretability</a:t>
            </a:r>
          </a:p>
          <a:p>
            <a:pPr lvl="1" eaLnBrk="1" hangingPunct="1">
              <a:lnSpc>
                <a:spcPct val="90000"/>
              </a:lnSpc>
            </a:pPr>
            <a:r>
              <a:rPr lang="en-US" sz="2400" dirty="0" smtClean="0">
                <a:latin typeface="Arial" pitchFamily="34" charset="0"/>
              </a:rPr>
              <a:t>Explanatory adequacy</a:t>
            </a:r>
          </a:p>
          <a:p>
            <a:pPr lvl="1" eaLnBrk="1" hangingPunct="1">
              <a:lnSpc>
                <a:spcPct val="90000"/>
              </a:lnSpc>
            </a:pPr>
            <a:r>
              <a:rPr lang="en-US" sz="2400" dirty="0" smtClean="0">
                <a:latin typeface="Arial" pitchFamily="34" charset="0"/>
              </a:rPr>
              <a:t>Falsifiability</a:t>
            </a:r>
          </a:p>
        </p:txBody>
      </p:sp>
      <p:sp>
        <p:nvSpPr>
          <p:cNvPr id="223235" name="Line 4"/>
          <p:cNvSpPr>
            <a:spLocks noChangeShapeType="1"/>
          </p:cNvSpPr>
          <p:nvPr/>
        </p:nvSpPr>
        <p:spPr bwMode="auto">
          <a:xfrm>
            <a:off x="304800" y="914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6" name="Rectangle 5"/>
          <p:cNvSpPr>
            <a:spLocks noChangeArrowheads="1"/>
          </p:cNvSpPr>
          <p:nvPr/>
        </p:nvSpPr>
        <p:spPr bwMode="auto">
          <a:xfrm>
            <a:off x="2133600" y="23622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 typeface="Symbol" pitchFamily="18" charset="2"/>
              <a:buChar char=" "/>
            </a:pPr>
            <a:r>
              <a:rPr lang="ja-JP" altLang="en-US" sz="2000">
                <a:solidFill>
                  <a:srgbClr val="0000FF"/>
                </a:solidFill>
                <a:latin typeface="Arial" pitchFamily="34" charset="0"/>
              </a:rPr>
              <a:t>“</a:t>
            </a:r>
            <a:r>
              <a:rPr lang="en-US" altLang="ja-JP" sz="2000">
                <a:solidFill>
                  <a:srgbClr val="0000FF"/>
                </a:solidFill>
                <a:latin typeface="Arial" pitchFamily="34" charset="0"/>
              </a:rPr>
              <a:t>Thou shall not select the </a:t>
            </a:r>
            <a:r>
              <a:rPr lang="en-US" altLang="ja-JP" sz="2000" b="1">
                <a:solidFill>
                  <a:srgbClr val="0000FF"/>
                </a:solidFill>
                <a:latin typeface="Arial" pitchFamily="34" charset="0"/>
              </a:rPr>
              <a:t>best-fitting</a:t>
            </a:r>
            <a:r>
              <a:rPr lang="en-US" altLang="ja-JP" sz="2000">
                <a:solidFill>
                  <a:srgbClr val="0000FF"/>
                </a:solidFill>
                <a:latin typeface="Arial" pitchFamily="34" charset="0"/>
              </a:rPr>
              <a:t> model but shall select the </a:t>
            </a:r>
            <a:r>
              <a:rPr lang="en-US" altLang="ja-JP" sz="2000" b="1">
                <a:solidFill>
                  <a:srgbClr val="0000FF"/>
                </a:solidFill>
                <a:latin typeface="Arial" pitchFamily="34" charset="0"/>
              </a:rPr>
              <a:t>best-predicting</a:t>
            </a:r>
            <a:r>
              <a:rPr lang="en-US" altLang="ja-JP" sz="2000">
                <a:solidFill>
                  <a:srgbClr val="0000FF"/>
                </a:solidFill>
                <a:latin typeface="Arial" pitchFamily="34" charset="0"/>
              </a:rPr>
              <a:t> model.</a:t>
            </a:r>
            <a:r>
              <a:rPr lang="ja-JP" altLang="en-US" sz="2000">
                <a:solidFill>
                  <a:srgbClr val="0000FF"/>
                </a:solidFill>
                <a:latin typeface="Arial" pitchFamily="34" charset="0"/>
              </a:rPr>
              <a:t>”</a:t>
            </a:r>
            <a:r>
              <a:rPr lang="en-US" altLang="ja-JP"/>
              <a:t> </a:t>
            </a:r>
            <a:endParaRPr lang="en-US">
              <a:latin typeface="Arial" pitchFamily="34" charset="0"/>
            </a:endParaRPr>
          </a:p>
        </p:txBody>
      </p:sp>
      <p:pic>
        <p:nvPicPr>
          <p:cNvPr id="51207" name="Picture 6" descr="ze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15113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41F1B80-3E32-40A1-8EBD-2C0EF70D1C5E}" type="slidenum">
              <a:rPr lang="en-US" sz="1400"/>
              <a:pPr eaLnBrk="1" hangingPunct="1"/>
              <a:t>57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5B5CF941-C138-48CD-AF34-A925CD8E0A34}" type="slidenum">
              <a:rPr lang="en-US" sz="1400"/>
              <a:pPr eaLnBrk="1" hangingPunct="1"/>
              <a:t>58</a:t>
            </a:fld>
            <a:endParaRPr lang="en-US" sz="1400"/>
          </a:p>
        </p:txBody>
      </p:sp>
      <p:sp>
        <p:nvSpPr>
          <p:cNvPr id="2" name="AutoShape 2" descr="data:image/jpeg;base64,/9j/4AAQSkZJRgABAQAAAQABAAD/2wCEAAkGBhMSERQUExIWFRUWGBUUGBgYFxoZGBcXGhcYGBcXHBoYHCYfFxskHB0YHy8gIycpLCwsGB4xNTAqNSYrLCkBCQoKDQsNFA4MFikYFBwpKSkpKSkpKSkpKSkpKSkpKSkpKSkpKSkpKSkpKSkpKSkpKSkpKSkpKSkpKSkpKSkpKf/AABEIALYBFAMBIgACEQEDEQH/xAAcAAABBQEBAQAAAAAAAAAAAAAAAwQFBgcCAQj/xABLEAACAQIEAwUFBQQGCAQHAAABAgMAEQQFEiEGMVETIkFhcQcygZGhFCNCsdEVFlLBM2JygpLhQ3OissLS8PE0U7PDCBckRFRjk//EABYBAQEBAAAAAAAAAAAAAAAAAAABAv/EABURAQEAAAAAAAAAAAAAAAAAAAAR/9oADAMBAAIRAxEAPwDDaKKKAooooCiiigKKKKAooooCiiigKKKKAooooCiiigKKKKAooooCiiigKKKKAooooCiiigKKKKAooooPa8r2ig9WMnlS8eXO3JaVw8tiN6uuTpE6rc7/ACoKcvD05/CP8Q/Wlv3UxFr6Vt/bX9a0g4VAOYqIx8sa7XHzoKLNk0icwP8AEKbfZW6fWrOcDE5/pAPiT/Kl/wB01O6yq1+hH60FR+yt0ruPL3Y2C3NWyLhRgdy3wFTmX8PpGN77/P6UFDXhnEEEhBt4alv8r0RcMYluUR+Y/WtFkwiAgqbfMV2U2uCPhzoM7/dDFf8AlfUfrSUnDOIHOI/MfrV8xL4hzpBIB2BJ/SozF4HED8RPpQUuTL3HNbUl2B6VZ5cJORurEelRjRG/KgjOwNejCt0qWgyyR7hUJpxJw9OguUax5bbH40EIuBY9PmKkcNwhiZBdFUj+2v604hyKd45ZFS6whGfqAzBAbepp7kWXYuSRI4VfU7BQNwLnqfADnfpQRz8E4oC5Rbf6xP1pv+62I5aP9ofrVmwGfTQ3Eilj5jen/wC/CcmiI86CiTZFMvNPqK4TKJTyW/xFafBmUGIX8N+l7H/OovHcMkkNESp+lBRlyOY8oyfSlRwziSL9i1vSreMsxa/1vjTZsTiU5xkfOgrTcMYkC5ha1cDh3EE27Ij1sPzqwPxS4BUqQetzXcfGcgUC1rdTe/zFBCLwjiCPdX4yIP514/CWJG2gfB1P86m4OMiW76gr5AA1LDiTDkXJI+H8xQUuXhjELzQf4l/WuU4anPJR/iX9asWc8TRuLIPjTbI86RW+8JsfHpQQc+QzJzT5EH8jTY4FxvprTrYdxtIpFIY5MMg3II+G9Bm8eEY8rfMCu5sudBc2t5MD+RqxYh8Je41KPLf86isXDGT3JRbowINBFaaKXfCkG35Wryg6WI04jldeRIqz5Pl2Hv33Bp1mOWwH3CBQVUY6Qi2o0m5Yg7mpsZbEoLFgxHgKdZX2Mh0uFXpt/OgvfF3B2WYLE5brjKQSiYz9+Zr6Y00cmLDvN+HrVlyfgvIsRG8kMTMse7HXiFtsW5MwJ26Uy9s6L2eDJFyBJbe21or/AMq59lOKU4DHkfhBv/8AyagQzjFZYjYUYZmCdugm1dttDvq3k5eHLeuc0yFZc2XCwuEiZI2965sU1s3euTt+YquZdmsGtWIVtJDaXF1a29iPEVKYbP8ATj1xrsrPquwBA7pXQVHSymw9BQXCXC5LFKMK5HaXCEsz31m1gWBAB3HLaqVx5hP2dihEq643TtEP4gLkFSfEgj5EVdp8ryfNXLh1E7WuVbs5bgbEq2zEbb2PLnWfcecNSYKdRJO8oYFo3kZmJF91OomxBte3UGgYHiaO28T/AENQObcUuzfdAoB5b08XO3G3dPqBSi4Vpe9pX5CghY83kkIEkjAeQ/kKseTYGBrKveZjt3Tcn03pXBcJTXLMmmNQruxT3UJADAG2q99gDvV8z7NMA+CUKHR5SUaRYo+0cw6b9r3hcMWVtjvQcZjwUMNhxOzaAVS6WuQ5FjqYbBeZv6CnD8RZdFgYlfRHIRMYdf3tm1EFidNgGYWBIsLeVUGXMcUyRxK7CONXRQjstw7Fm1aTve9rcrAVFjKUXmpHkR/OgvHD3tdhw8OlgzksFCjSGWMLu2oizG5AAPQ7gUnwv7S1w7Ss8kmIDN3QTa++8jauTWAAUD42Aqk/suM+I+Vcnh0FtlIHWgu0nHmDmxjtiNHYDV78QOpL91VVRqEnLfwsbm3PjiyXLcZi4I8Pr1TJCqtGoZApUqgEQGoFbWYXFrNsaqI4P1eLVzFwtNE+qF2RtxqRijWIsRdTfcUC3tC9nsmW9kRrdGS7ygfdiQs3cHiLKF587n0FZwOIYGzF/gTV8y4zti4Z8XNpWJIkZjG0zOkY06bWJLML6iSBuTvyNi4xxGDWWODBxAvpMmhI7ag6drqDfiOgDuc+nSgzdFbZkSS/W7b+vWlbYwgkNpHQkVN4fEo4BL6A1wpIIDW52J2NtuXWnHZRD3pV+BoKZPLi1Olt7/1VP8qZT5VMdyp+X6VoKSYdf9IvqDQMXh+QlHxoM0bLn/hPyoOAkt7rfKtHxSwMv9Ko9BeqrmYZfclDDyv/ADoK+MCx/CfkaSkgIqUVZW5k/M0vHwvK+4Q2oINJmU7E160zGrCeFZbEkD0vUTisEymxFAwYVzpp02GNAioGwWinf2byorKBJDtanUcredPEwCjmKdYfCx33BFaUyigLHlTgZabct6nsDh4R+K3qP0p6BF/EPkaC3+2jAGRMCAOSy/lFXPspysxYDMQRuwP/AKLCq4ZgbfeX9STb50LibAgNb0bn60EEmUN+VWPgaCKLGocQiNGwZDrUMFLe63eFhuAL+AJphLjlA579P86TjzX40F/zf2QmXEtJFKiRO2u1jqS5uQgUWIvuNxbbpUX7ZMxSWWCBDqMIfWedi+iyk/xWW59RVf8A29Np0rJIq9A7AfIG1NApJuRQQ37Ja3I/nUhlPB+KlIMaMEOomQhtChQSxLAWFgOXM7VOYWBSOlWPJs+/ZulTEWWfTKx1b9nYqhVeV9iTfmLCgio/aSiYAYZYQSpRR2rGQOp1M7HTp0MHtYX2DC3Kqr+3P4lv4+npT3EQSYqUyTMWY+Owt0AAFgPSlW4WB3BoOMDnkJ20WNPpMzhtuv0pgnDJG9LnAug5XoPHzqFfwA/CuY+KkB/ohby51ysiFrPGAflTs4GBhyoI3MOJSw+7GnzqO/eGYixb6b1MSZVF12/KmzZRED7xNBE/tbEfx/CprhLPxFjIZJokk78Y1uWBiFwutbHTsOoNgNrV3CkC7EE+ZNLq2GtyA+tB5xtjv2jNJiIEk0QhY2DWIClysboBuAx5gjYkb77U/EYcg2YEEbEEEH5Hetb4X4tw+EjkGmO5CgFVCyMbm+pwNwBvvVKznKdUrHUTr74L+8wfvKx8yCDfzoKeYak8tyUv7zqvqd6l/wB3gou1j5A0/wADhsMRY8/OgY4bhaIHeUHyvtUomQREWFrU3nyuJTcPb8qFzMILCRflQO4coVDfTf4U9+1AC1jVabixwTsGpGbiovyS1BYppo+ZDfKmGNOHPNL/AAtUVFxBL/0K9lzhiO8oPqKDqfAYJxs2k1WMdh0Vu41xT3GyauSgelMBh7UHiEWorsReVFZRZcNlJbkKcSZRbwp5hszZdrA/Cl2zBjyt8q0qLjyEudripBOGrD3qVXMHp3FjifH6UEVLk7DlSYy4k+NT/bP5GkZcTJ1/KgYR8OE86X/YSrzYfOh8dJb3qumTxBslnZlBa025Av8AOgpn2NU8V+JpSPEoOaitA9meGVsK+pQT2rbkAn3E61xjcpEf7Vso70aSLsNtSPe3TvA0FLw2b9m6uhKlSNx08RbkdvA1McQcX/alUKjJYsGW4IZbgoSRvtv3eXrU9wLnxn+4aBFEUa2YblrWXcEbdaiuJeLiZJIOxRRHKRqB3IUkcrbXoKu+K081AoOYjratN4vz/wCxrGVhR9ZYb7W0gdB51WeAHEuNmdlXvpI9rXAJkQ2F6CtxZlfxHrenAx8Nu84rSMumTEviYpII9MT9nyB1DcXO2x28KqvsywaiafUAe4vMX/EetBTsbNCT3d/MU3LRH3dXzFadxVwwJsbhGCrpJ0v4AhCHtYDe4LU647wiHBnSq++m4A/i6igx50J2BpBoG/71rOLwIOTxgKL2j3tv/SDxp/leGXDYKFkiQu5jDFhcnUwDEnnyvYeFBi4wrHlvQMpc8lNbBxjkyGSFkRVLEq9gBcXWxPnud6nzJ2c0UCIojZXJsOWm1rW263oMHwEEkEquAux5SIGQg89SsNx9elWPjXilMUFWBezVSyMNCjWi27NgwF1Xn3PDb4XbCQKuaOgjXRpJGwsLopO3qTSWVZNC+ZYgsgbTcgEd0G6i9uRoMkMbEc/rSDZVIfSt6wciYtMQkkKWjkeIbA7KBZvI+lNOAolbDMSq37Q+A/hSgxD9hyciDan+AyUL71zWxS4JI1x3cGwLjYcmQtt03uPhVIbHL/DQVfF4BLd1N6jsLg0194ECrlK6t+AfOmMuVBqBpHl8BHOk8blkenZqdSZAfBrfGk0yJ/E0FakwFm2NeNgxVolyUgXqPbBEGgihghRU4mF25V5WUcJF5U4jwhPhT+GUfwin0eNX+GtKhhgH6VwcOwqxLKDR2QPhQQMaOdrmlly9261IFivK1KRYtz4UDJckY1dsqwenKJk6iX62qupK/Srbl8h/ZkpI3+8/Oga8JT9hgXbcAYhb+hMSt9Casmfoow87kc4mB9AGI/M/OqvhpgcsnP8A+wD6x1O4vF9rlzP/ABQm/rpsfreggfZ+yGeTSP8AR/8AEKgM+Cfapuvav/vVPez0Dtpf7H/EKiM7werFTbc5H/OgunFmPgjEfbwdtctp2Bta1+fwqC4HZTi5SiaVKOQOg7RSBt0FWDibIGxQj0sq6NXO+97dPSoLgyApi5VPNUddvGzoL0Fiy/FRu2JWFBHIrlWawOpzez7HfcHnVV4PkNsVawPYn596pzhb/wARjv8AW/8AFJULwbhiv2ssCPuyoB25ar/XagunbKY1mI5J2g+K7/Sq9xDIFy2Llv2IHKxJpYY0fYVW+9+z+Cm5/wBkfWozjOMvlEfvA/cHf3gRY325GgeYmUjKkPLaP/frzJc8jkhWDERsAQFVyDobfu978Lef1HKknxYbKImay6hELX8TIBbw51IYGFcTg4UR1uhjLDpobcEflQQPEeVNhZEZHLKxJAbmCttjbmNxVhSeHHJpdWjlAJsdmXqVJ95f+tqZ8W45O2gGoEo2trb2Gpfrsam5MHrninVwVVXHW+rkQeVqCs8N5W8OOZXN9KsL9QQCD8rVJ5NDbH4k35j+a0jg8Ur5m5UgjQRe+xIVQfrf5VxkuKVcwxOpgNRYC55kMNvW1BIcOIB9q35zyVE8O4jsMDI4OyzIT6XiDD5Xqdw+GXCpO7OLO7y9LXHu89zVXwG2Vz/6xf8A2qC2Z+g+y4gjmYmF/IKbfmayNtjWlQY7tMsYnmInQ+qgr9RY/Gs9khv4UHQgS19VJSx9CKTEHlQIqDjvdb/Gk5Ga+5Pzpx2BFetFQMmv1pFkp+Y6ReOgRUWFeUssdFZQssYp/h8Kp6VwMNS8eHrSl0w6iumA5ChITQ0RoEJFFcxyWpV0pIrQOBiK8llvSAT9aUMdA2kNqSLU5eOuOwoPcLAXZVC3JI2va/Xfw9asOeZIMNEGRzICb3uvdTw2Hvb82HTkKrvZVYuHsjGJC9qWCxkBeVmW5YoPEbm9xfY+FBXzi2PjSMlyed6kMRlmknvI3TQdSnfr0qKx2J0hkX+lt3em5t+u1AqEJsAQCdtyBboTf41L7RKqLufDqerGq9gIWhbXKdbWYIC21xzJ8gPH5U+wM9iJZG3kuFHXcWt0G3wBFBNw7bGorirMRHCyhgrvYLflzBN+gtUdi+IpIcQbxlkVQX0nazbgi/Ig/O58rJYrIji5XlgdZVYA6WNiCAToN+XjztytQR+YojwrPGApVwWvzVlPu+fet8Dep/DWdFYG+pQbja9wDy5/CoePIJBG4K7Oulk8VKlrWPWxtv4Abi1N8uzR8OBHIrFL7MQboNhbTv3R4cj60FlVLV1b/rwpTDwll1ghkte4v+ldx4V78lt1vQL5Vl4kkVSBpuNV2C2HI2JPPpTvPOHhBpsSw8W2532FvDbrzp9Hwx9z2hO66iQtm1LYWAsbA3v151CSzM7FmN2JuT1oGZiNenDmnIWlRQRxw5rsQ09KV4I6BmYaDhqeaKClAwaCjsqeaK8aOgYNFTd4ak+ypN4qCNEdFPuyoqIcrFSoSmsOcYdyAk8TE8gHUk/C9Ou2XqPmKqvCK800x/eGDQj6xZ2VQLi4LGwuCe6PE3pNOK8KSw7ZRpve5tyJXb+LlfbwIoJMigQ1DPxvhB/pCfRSP9/SPrXkfHmDJteQf3U/MOb0E32dBQUzh4owJ/8AuAP7QZfra31pCPi3CM8aK2ovK8IswOygkP10nugevjagkdNclCfCovDcZYcwCcnQvadlY8wdWxtv+GzGu8VxRECQrpr1dmAb3JC6iSBYhQttz47UD4YcsNzbpXcspi++NwEIKgGxJ8ADVowWTYWZQI8TdyAe46MVNrmwsbWpjmvB+FjjctiXZkUkK8i3JAJA5XF9htQVqXMjMrFLIgIuxNjz2Xw03/LxtSWGwLByxaMuRe9w1vQX9AL1MZxkUUeEgnLyfeBARZWADIXIUWFuXPc0/wA44KhggfER63aOPUqMV0C1jfZb7bnnQVXG4xoSqsCS53LEEsAfd3Fgvw8aTknO8kiMOW/IqL7Kq3vz62571K8GcJR40zSzsxcMtmUi3ibWYEWFh86XzLKRPmv2JndYhHr7tgWIUMLkjcXvt5UFdzXMRJH2diwNrswCnbwGkm1upv6eNQk2Lmw8wAb3R3CORW9+X4gfG9afNwXl6nQ+M0lTurSRA3sNiCLjl9ag+IcoSJo1hH2qIANq7rMrajsGQeQ2IPOgbYLiHtRZ4HVhsSgup87NYj5mpzCxxGx0sx/rKdvntTGJBpUBdNgNudvL4UumM7Pfw/PyoJOWQKpY8lBY+gF6qWCzprsykNGXYBWFmHio22W/ntSubZk090B0rcgryIYbgNvupqOiw+o6kFm22PLbwPUdD6UFpw+YiSLug6QzEryIfkb2PQU3cGxGyra23T1pvEZFBmW+q4V0NrabePid7WPn5mprC5jCwvdUOwIawtcgD1uSB8aCMjjcL4t52tt06n1pWOQHyPQ7H/Ok5uNMCBczKBv6g6S1rDfcDw8bDxqJzXjyCziD75tF0OhtBe9tJJA8N7/CgntJ6UCq9Hxk7MNOHsgQlgzAMDfmLXGnmN6aYnjsMFK6FDPoNyW072uRt60Fut5VyWF7ePT/ACqlQZ0ZjLdyQhFrWXUCOXd3O4O1/GovDYxZJnibukkMtrXv4i5F+Xh60GlaacRYIadbkqp5bXZvQbbeZ29armScOgXxM8jxwRkXHaFTK3hGD5+Jvy+jnLopcbiHnlndIIyGcK5ChR7sSAcr8viTzNBOZjlwjZQCSGVXFxY2PgRTJsP5VF5uJJ53laWRdR2RWKqqjZV28vrc03GWjmXkPq7UE6uFryoUZcDvrkH98/zoqDI9HnQfyqPkzhj+FR6X/Wk2zJj4D61RJqKXjv0FQy5qw8B9f1pxFxA6/gQ+t/1oJczf1K9aYW5W+AqLPErf+Wn+1+tISZ25N9K/X9aCVaTyrqAK7BW2uedr2qGGct/Cv1/WlIuIZF5Bfkf1oLY/D110dq+kHVYe5qItexJAPpUNispljIe+olr3HPVzpCDjSZdgqfI/rXv76y/wR+XvXH1oNV9l/GeIxONhikMYFpS1ksW+7Yg87c+g8a84yzieLHYkDS8faWYBirItkBuNw458htVX9kGdNNnWH1IoJWa5W45QyedIe0jieSHN8YqhbCQDe/8AAvnQajxLmzR5LgZBF2zMILKt9NzCx1W5lbX29KueIxGuRMOQbTYaVr22BUxrY+dpOX9U1l/tCzZo+HcskUKGb7OPHu3w0h7u+3T41aeJeJGw+ZZMu2icTRt1uyxhLf3ytApwRiTh8DAZFKSYjE9nY87hip9No2PoaRTGo3EJjJOtYjbxGkwobHpzJ/715xxm+jNMnwyGwaaSVh/dKL89UlRWFzYniuWHs47CMd/T3/8Aw0bW1fSgn8y9nSzYiSY4qwdyxTQNvLVr/lUJnXDQhkKRzONlJI5Hytf+dRmccJZyuPxU2FihaKWVmUPIu6nkbFu6T42tyqEzWbOExWHwbx4aCXE37Mhiw2ve5u2nl0oJzFYORADEx8xfn8DtejCq804iRg5e4EbMAw8Se7e1hc38qz3i/iLMcJiJMJPKhePSGMVwDqRWHeAUnZh4daW4S4jeHA5liVAEyrBho2F7r27P2jXvsdMexHjQayuZZXhnKtJHiJ17rM7LpBB3XpsfI+tNsz9r2HiGmLDpK3Ihdox/etv8BWAx584Fgq/X9aUj4icG+hDuDvfwN+vjQbjh/aXhJlKzYNodXN4XUkXvYi4XoevKofFcOYTHG2EzISM1iIcSzI7Ei6qG5Md/BayrCZ5IzqoiWQsVCp3tzq7oAU7m5sPWtYzLMRkOBjZ44TmU4OhVXuwJyLHc3YXtfxJIFwpuCGYezE4ZC8yStddkw6aiu/NpW7q36ANTHNIEGGklgjmgZFjd+0ClJPvAoTUgWzAtqtp3Ablpqn4X2nY2N9ayb6dJOp+9vfUe9u177+dN879oGJxdu1N7chqcgf4mNr0EzmOaffBtexUobXsQRbkQDbfxqLLWaSwvyYdCR/1+dRsXEVhYwo/Qs0m21trMB860z2VYNJIpMfjIokwuFuwchtUjrY23azKu1hbdioHiKCTyqBMmwa43EJ/9biBohiPONTuWI6gWJvy7q7EmoLhrJcTjcwWRHdVJ1zSOOS3u9+YYm+w6noDUDnntDxGZY0FcOjlm7OGMhidJPcXZhc33J5XJ8K0HibEPhcOmV4YRfaZo+2xstykUENu8Wa90Tw3N9PheQUExjGGJl7NAEw0AOks3dCj35X25nwud79Sajsw4qw1liibTEpuBpN3bxdtrXPgPAVmma+0ARJ9lwih4FILyOGV8TIP9IwDAqg/Ch5Dc7naOi4+kXlBDc+T/APNQavh81ifkXt10m3xsDTlpUtuT8AbfO1qyaP2m4heUcQ9NY/JhSWM9omIl95U9O9b/AHqDTJs0AYhOQ6KTf40Vmae0ScCwSMD+9/zUVIiqUUUVVFFFFAUUUUBRRRQFFFFA7yvNpcNKJYJGjkW9nU2IuCD9CRXOYZjJPI0srl5HN2Zjck2tc02ooJTG8T4qaCPDyzu8MenRGTdV0qVWw8lJHxpTH8XYyd4nlxMjtAdUTFt4zdTdehuq/IVD0UExiuL8ZJPHiHxMjTRiySFu8ouTYHw5n514vFuLGJOKGIk+0EWMt++RpC2v/ZAHwqIooLR/80M0/wDz5/8AF/lXuWcV4jEY7DSYvHyR9m1hORraJTfUVAHjy+NVaigsHH3EK47MMRiUBCSMNN+elVVFJ6EhQbede8LYpWTEYSRwi4lU0OxsqzxtqiLE7KrXeMsdh2lzsDUHh8M8jaURnbooJPyFJkUC2NwTwyNHIjI6mzKwsQfMGkKWnxjuFDuzBBpUMxIVf4Vv7o8hV79k+X4jGYqOBEhEEffmdsLh5G0ar6dckbMWY90b7bm1lNBbfY5wfFhMM+b43uqqs0IYe6guGlt4s3uqP+YVRsTFis9xmKxJZI0RTI7yMRFBCt9CEgE3sOQG51HrVz9rvtUKyjBYLs+yi7spMUUiM62tGqyKyhUtzA57eG8RlZxudRQ4DDECFLS4uXs1ij7RjdV0xqAVQABUA7zBm5AFQy+vK13ifLsDlRTA4LDpjMwk0q0kyrL2Ze2lVia6BzcWFjYEXJvUF7QuCPsrZfhkRTi3g++WPkz620t4C9tQJ5dy/nQVrg3haTMMXHh49tRu7WuEjHvufQcupIHjV59sfFEcYjynB93D4UASWPvSD8JPjp3J6uTfdas0OBj4ayh5tSvjsUAisNwrEXAW/NEBLE/ibT4EWzv2b8ASZriruSsCnVNIfebkSik+85uLn8N7nmAQu3sZ4RGFw0mbYhVBCsIA5Cqq8mlZj7oPug89OogHUKoHGXGRxDSRxMTHI/aTSEaXxUg5Ow5pEvKOK9lAF7tc1oPtOzcYmRcIjNHgMMywCOEXkxeIWw7CFd7iPuqWIKqd7MSilHhv7DBDilzXC4LDJpURQALJjOTaiWDNKGPd3bTvuAooMXp5lGUTYqZIYIzJI5sqjx8Tz2AAuSTsAKUwGRzzsoiidgxKhrWW4GprubKoVQWJJAABJsK07hzKIsNk2Z4jDtrkVFgOJW41MWXtUhvYiIBlGvm5J5ACgy3N8rfDTPC5QvGdLaGDrfxGpdjbkehBFM69Iryg9ooooPKKKKAooooCiiigKKKKAooooCiiigKKKKAooooCiiig3H/4d54I4MfK1u0TQzG12EIVm28bXDXA8QvlWQ8TZsMVjMROqaBLK8gXoGYkX8+vnek8kz6fByibDytHINrjxB5qQbhl8iCNqk34uVm1Nl+CZ+Zbs5FBPXQkqx/7NqBtwzwniMfL2cCXtu7naONfFnbko5+ZtsDV7zrjbD5Xgzl2VPrka/2jGDbU1rEREfIMNlHK5JaqPmvGeKnj7FpAkI5QxIsMXxSMAMfNrmoOg9vW7+znORl3Dc+MuGbXJoXawclY0BA597vE87WHgKwepnKOMMVhonhil+6chmjdI5YywtZtEqsAdhuBfYdKC7ezrDrhphnGZS6E1OYtYLSYiVwQzqo3KrqJLWte1uVS/COOTM86JDGUuGlnlK6B2KWCYaFCSViLaFZm7zrcWUFg+S5pm82JkMk8ryOdtTG5t4AdAPADYV1k2eT4SUTYeVopBcBl6HmCDsR5Gg1H2uxyYrMXbEloMDhQIlcrvIxAZxCpt2sjHbbugKpYgVccpx8OVZN9pm+4aZB2MSG7ojAmKNSfekIJkeQj3nJIsoUfP+cZ9iMXJ2mImeV+QLsTYdAOSjyFhXuccQ4jFFTiJnlKLpXWb6V6Ach/Og0/2K4v7bnDSyBR2GHfsIxfTEutEAW++wd7k7sXLEkkmqnm3CkiYrEz47XDAs812ItJiG1sdEIb3y3Mvuqg3JOwas5Nnc+ElE2HlaKQXAZeh5gg7EeRozfO58VJ2mImeV+Wp2JsOg6DyG1Bq3tc4hFoclwUHcTsD3dyxZbxxoPG4YMWO5J9bz/FmTJl+QQ4B5Ui7TSZ5TvuGEsgRQQ0zltKKo8BdioF6x/L/aDjoAgjnAKJ2aOYomkRP4FldDIqjkAGsKh8zzabEOZJ5Xlc7anYsbdLnkPKgdZ1nCyBYoUMeHjvoQ2LMTbVLIw96RrC55AAKLAVFUUUBRRRQFFFFAUUUUBRRRQFFFFAUUUUBRRRQFFFFAUUUUBRRRQFFFFAUUUUBRRRQFFFFAUUUUBRRRQFFFFAUUUUBRRR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6664" name="Picture 8" descr="http://gallery.burrowowl.net/_images/60234a05a0c1899cad01370b4d5f1c4a/24191%20-%20intermission%20macro%20rowb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51623"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838200" y="304800"/>
            <a:ext cx="7848600" cy="5943600"/>
          </a:xfrm>
        </p:spPr>
        <p:txBody>
          <a:bodyPr/>
          <a:lstStyle/>
          <a:p>
            <a:pPr eaLnBrk="1" hangingPunct="1">
              <a:buFontTx/>
              <a:buNone/>
            </a:pPr>
            <a:r>
              <a:rPr lang="en-US" b="1" u="sng" dirty="0" smtClean="0">
                <a:latin typeface="Arial" pitchFamily="34" charset="0"/>
                <a:cs typeface="Arial" pitchFamily="34" charset="0"/>
              </a:rPr>
              <a:t>Outline</a:t>
            </a:r>
          </a:p>
          <a:p>
            <a:pPr eaLnBrk="1" hangingPunct="1">
              <a:buFontTx/>
              <a:buNone/>
            </a:pPr>
            <a:endParaRPr lang="en-US" b="1" u="sng" dirty="0" smtClean="0">
              <a:latin typeface="Arial" pitchFamily="34" charset="0"/>
              <a:cs typeface="Arial" pitchFamily="34" charset="0"/>
            </a:endParaRPr>
          </a:p>
          <a:p>
            <a:pPr marL="514350" indent="-514350" eaLnBrk="1" hangingPunct="1">
              <a:buFontTx/>
              <a:buAutoNum type="arabicPeriod"/>
            </a:pPr>
            <a:r>
              <a:rPr lang="en-US" sz="2800" b="1" dirty="0" smtClean="0">
                <a:solidFill>
                  <a:schemeClr val="bg1">
                    <a:lumMod val="65000"/>
                  </a:schemeClr>
                </a:solidFill>
                <a:latin typeface="Arial" pitchFamily="34" charset="0"/>
                <a:cs typeface="Arial" pitchFamily="34" charset="0"/>
              </a:rPr>
              <a:t>Introduction</a:t>
            </a:r>
          </a:p>
          <a:p>
            <a:pPr marL="0" indent="0" eaLnBrk="1" hangingPunct="1">
              <a:buNone/>
            </a:pPr>
            <a:r>
              <a:rPr lang="en-US" sz="2800" b="1" dirty="0">
                <a:solidFill>
                  <a:schemeClr val="bg1">
                    <a:lumMod val="65000"/>
                  </a:schemeClr>
                </a:solidFill>
                <a:latin typeface="Arial" pitchFamily="34" charset="0"/>
                <a:cs typeface="Arial" pitchFamily="34" charset="0"/>
              </a:rPr>
              <a:t>2</a:t>
            </a:r>
            <a:r>
              <a:rPr lang="en-US" sz="2800" b="1" dirty="0" smtClean="0">
                <a:solidFill>
                  <a:schemeClr val="bg1">
                    <a:lumMod val="65000"/>
                  </a:schemeClr>
                </a:solidFill>
                <a:latin typeface="Arial" pitchFamily="34" charset="0"/>
                <a:cs typeface="Arial" pitchFamily="34" charset="0"/>
              </a:rPr>
              <a:t>. Model Evaluation and Selection</a:t>
            </a:r>
          </a:p>
          <a:p>
            <a:pPr eaLnBrk="1" hangingPunct="1">
              <a:buFontTx/>
              <a:buNone/>
            </a:pPr>
            <a:r>
              <a:rPr lang="en-US" sz="2800" b="1" dirty="0">
                <a:latin typeface="Arial" pitchFamily="34" charset="0"/>
                <a:cs typeface="Arial" pitchFamily="34" charset="0"/>
              </a:rPr>
              <a:t>3</a:t>
            </a:r>
            <a:r>
              <a:rPr lang="en-US" sz="2800" b="1" dirty="0" smtClean="0">
                <a:latin typeface="Arial" pitchFamily="34" charset="0"/>
                <a:cs typeface="Arial" pitchFamily="34" charset="0"/>
              </a:rPr>
              <a:t>. A New Experimental Tool for Model Selection: Adaptive Design Optimization</a:t>
            </a:r>
          </a:p>
          <a:p>
            <a:pPr eaLnBrk="1" hangingPunct="1">
              <a:buFontTx/>
              <a:buNone/>
            </a:pPr>
            <a:r>
              <a:rPr lang="en-US" sz="2800" b="1" dirty="0">
                <a:solidFill>
                  <a:srgbClr val="A6A6A6"/>
                </a:solidFill>
                <a:latin typeface="Arial" pitchFamily="34" charset="0"/>
                <a:cs typeface="Arial" pitchFamily="34" charset="0"/>
              </a:rPr>
              <a:t>4</a:t>
            </a:r>
            <a:r>
              <a:rPr lang="en-US" sz="2800" b="1" dirty="0" smtClean="0">
                <a:solidFill>
                  <a:srgbClr val="A6A6A6"/>
                </a:solidFill>
                <a:latin typeface="Arial" pitchFamily="34" charset="0"/>
                <a:cs typeface="Arial" pitchFamily="34" charset="0"/>
              </a:rPr>
              <a:t>. Conclusion</a:t>
            </a:r>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7936B43-26DA-4AEE-8DCA-02FB8D065B23}" type="slidenum">
              <a:rPr lang="en-US" sz="1400"/>
              <a:pPr eaLnBrk="1" hangingPunct="1"/>
              <a:t>59</a:t>
            </a:fld>
            <a:endParaRPr lang="en-US" sz="1400"/>
          </a:p>
        </p:txBody>
      </p:sp>
    </p:spTree>
    <p:extLst>
      <p:ext uri="{BB962C8B-B14F-4D97-AF65-F5344CB8AC3E}">
        <p14:creationId xmlns:p14="http://schemas.microsoft.com/office/powerpoint/2010/main" val="33669904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371600" y="152400"/>
            <a:ext cx="746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2800" b="1" dirty="0" smtClean="0">
                <a:solidFill>
                  <a:schemeClr val="tx2"/>
                </a:solidFill>
                <a:latin typeface="Arial" pitchFamily="34" charset="0"/>
              </a:rPr>
              <a:t>Whale’s </a:t>
            </a:r>
            <a:r>
              <a:rPr lang="en-US" altLang="ja-JP" sz="2800" b="1" dirty="0" smtClean="0">
                <a:solidFill>
                  <a:schemeClr val="tx2"/>
                </a:solidFill>
                <a:latin typeface="Arial" pitchFamily="34" charset="0"/>
              </a:rPr>
              <a:t>View </a:t>
            </a:r>
            <a:r>
              <a:rPr lang="en-US" altLang="ja-JP" sz="2800" b="1" dirty="0">
                <a:solidFill>
                  <a:schemeClr val="tx2"/>
                </a:solidFill>
                <a:latin typeface="Arial" pitchFamily="34" charset="0"/>
              </a:rPr>
              <a:t>of Model Selection</a:t>
            </a:r>
            <a:endParaRPr lang="en-US" sz="2800" b="1" dirty="0">
              <a:solidFill>
                <a:schemeClr val="tx2"/>
              </a:solidFill>
              <a:latin typeface="Arial" pitchFamily="34" charset="0"/>
            </a:endParaRPr>
          </a:p>
        </p:txBody>
      </p:sp>
      <p:sp>
        <p:nvSpPr>
          <p:cNvPr id="460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3DB8F08-D0E8-4347-AFC3-69795DD30CF2}" type="slidenum">
              <a:rPr lang="en-US" sz="1400"/>
              <a:pPr eaLnBrk="1" hangingPunct="1"/>
              <a:t>6</a:t>
            </a:fld>
            <a:endParaRPr lang="en-US" sz="1400"/>
          </a:p>
        </p:txBody>
      </p:sp>
      <p:pic>
        <p:nvPicPr>
          <p:cNvPr id="2" name="Picture 1"/>
          <p:cNvPicPr>
            <a:picLocks noChangeAspect="1"/>
          </p:cNvPicPr>
          <p:nvPr/>
        </p:nvPicPr>
        <p:blipFill>
          <a:blip r:embed="rId3"/>
          <a:stretch>
            <a:fillRect/>
          </a:stretch>
        </p:blipFill>
        <p:spPr>
          <a:xfrm>
            <a:off x="152400" y="1524000"/>
            <a:ext cx="3181350" cy="1676400"/>
          </a:xfrm>
          <a:prstGeom prst="rect">
            <a:avLst/>
          </a:prstGeom>
        </p:spPr>
      </p:pic>
      <p:pic>
        <p:nvPicPr>
          <p:cNvPr id="3" name="Picture 2"/>
          <p:cNvPicPr>
            <a:picLocks noChangeAspect="1"/>
          </p:cNvPicPr>
          <p:nvPr/>
        </p:nvPicPr>
        <p:blipFill>
          <a:blip r:embed="rId4"/>
          <a:stretch>
            <a:fillRect/>
          </a:stretch>
        </p:blipFill>
        <p:spPr>
          <a:xfrm>
            <a:off x="4644407" y="685800"/>
            <a:ext cx="4464026" cy="3200400"/>
          </a:xfrm>
          <a:prstGeom prst="rect">
            <a:avLst/>
          </a:prstGeom>
        </p:spPr>
      </p:pic>
      <p:sp>
        <p:nvSpPr>
          <p:cNvPr id="7" name="Left-Right Arrow 6"/>
          <p:cNvSpPr/>
          <p:nvPr/>
        </p:nvSpPr>
        <p:spPr>
          <a:xfrm>
            <a:off x="3505200" y="2438400"/>
            <a:ext cx="1051560" cy="347472"/>
          </a:xfrm>
          <a:prstGeom prst="lef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body" idx="1"/>
          </p:nvPr>
        </p:nvSpPr>
        <p:spPr>
          <a:xfrm>
            <a:off x="914400" y="1981200"/>
            <a:ext cx="7848600" cy="2819400"/>
          </a:xfrm>
        </p:spPr>
        <p:txBody>
          <a:bodyPr/>
          <a:lstStyle/>
          <a:p>
            <a:pPr eaLnBrk="1" hangingPunct="1">
              <a:lnSpc>
                <a:spcPct val="90000"/>
              </a:lnSpc>
              <a:buFontTx/>
              <a:buNone/>
            </a:pPr>
            <a:r>
              <a:rPr lang="en-US" sz="3600" b="1" dirty="0">
                <a:latin typeface="Arial" pitchFamily="34" charset="0"/>
                <a:cs typeface="Arial" pitchFamily="34" charset="0"/>
              </a:rPr>
              <a:t>3</a:t>
            </a:r>
            <a:r>
              <a:rPr lang="en-US" sz="3600" b="1" dirty="0" smtClean="0">
                <a:latin typeface="Arial" pitchFamily="34" charset="0"/>
                <a:cs typeface="Arial" pitchFamily="34" charset="0"/>
              </a:rPr>
              <a:t>. A New Experimental Tool for Model Selection: ADO</a:t>
            </a:r>
          </a:p>
          <a:p>
            <a:pPr eaLnBrk="1" hangingPunct="1">
              <a:lnSpc>
                <a:spcPct val="90000"/>
              </a:lnSpc>
            </a:pPr>
            <a:r>
              <a:rPr lang="en-US" sz="2800" dirty="0" smtClean="0">
                <a:latin typeface="Arial" pitchFamily="34" charset="0"/>
                <a:cs typeface="Arial" pitchFamily="34" charset="0"/>
              </a:rPr>
              <a:t>Introduction</a:t>
            </a:r>
          </a:p>
          <a:p>
            <a:pPr eaLnBrk="1" hangingPunct="1">
              <a:lnSpc>
                <a:spcPct val="90000"/>
              </a:lnSpc>
            </a:pPr>
            <a:r>
              <a:rPr lang="en-US" sz="2800" dirty="0" smtClean="0">
                <a:latin typeface="Arial" pitchFamily="34" charset="0"/>
                <a:cs typeface="Arial" pitchFamily="34" charset="0"/>
              </a:rPr>
              <a:t>Discriminating Models of Retention with ADO</a:t>
            </a:r>
          </a:p>
          <a:p>
            <a:pPr eaLnBrk="1" hangingPunct="1">
              <a:lnSpc>
                <a:spcPct val="90000"/>
              </a:lnSpc>
            </a:pPr>
            <a:r>
              <a:rPr lang="en-US" sz="2800" dirty="0" smtClean="0">
                <a:latin typeface="Arial" pitchFamily="34" charset="0"/>
                <a:cs typeface="Arial" pitchFamily="34" charset="0"/>
              </a:rPr>
              <a:t>Illustrative Example</a:t>
            </a:r>
          </a:p>
        </p:txBody>
      </p:sp>
      <p:sp>
        <p:nvSpPr>
          <p:cNvPr id="230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10BF858-0B48-4381-9BD4-B8378FC48A56}" type="slidenum">
              <a:rPr lang="en-US" sz="1400"/>
              <a:pPr eaLnBrk="1" hangingPunct="1"/>
              <a:t>60</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1A7DC29-2237-4D39-AA1F-2F00A939D7C1}" type="slidenum">
              <a:rPr lang="en-US" sz="1400"/>
              <a:pPr eaLnBrk="1" hangingPunct="1"/>
              <a:t>61</a:t>
            </a:fld>
            <a:endParaRPr lang="en-US" sz="1400"/>
          </a:p>
        </p:txBody>
      </p:sp>
      <p:pic>
        <p:nvPicPr>
          <p:cNvPr id="2" name="Picture 1"/>
          <p:cNvPicPr>
            <a:picLocks noChangeAspect="1"/>
          </p:cNvPicPr>
          <p:nvPr/>
        </p:nvPicPr>
        <p:blipFill>
          <a:blip r:embed="rId3"/>
          <a:stretch>
            <a:fillRect/>
          </a:stretch>
        </p:blipFill>
        <p:spPr>
          <a:xfrm>
            <a:off x="609600" y="85914"/>
            <a:ext cx="7918371" cy="6695886"/>
          </a:xfrm>
          <a:prstGeom prst="rect">
            <a:avLst/>
          </a:prstGeom>
          <a:ln w="19050">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p:txBody>
          <a:bodyPr/>
          <a:lstStyle/>
          <a:p>
            <a:pPr eaLnBrk="1" hangingPunct="1"/>
            <a:r>
              <a:rPr lang="en-US" smtClean="0">
                <a:latin typeface="Verdana" pitchFamily="34" charset="0"/>
              </a:rPr>
              <a:t>Introduction</a:t>
            </a:r>
          </a:p>
        </p:txBody>
      </p:sp>
      <p:sp>
        <p:nvSpPr>
          <p:cNvPr id="234498" name="Rectangle 3"/>
          <p:cNvSpPr>
            <a:spLocks noGrp="1" noChangeArrowheads="1"/>
          </p:cNvSpPr>
          <p:nvPr>
            <p:ph type="body" idx="1"/>
          </p:nvPr>
        </p:nvSpPr>
        <p:spPr>
          <a:xfrm>
            <a:off x="566738" y="1752600"/>
            <a:ext cx="7967662" cy="4267200"/>
          </a:xfrm>
        </p:spPr>
        <p:txBody>
          <a:bodyPr/>
          <a:lstStyle/>
          <a:p>
            <a:pPr eaLnBrk="1" hangingPunct="1"/>
            <a:r>
              <a:rPr lang="en-US" smtClean="0">
                <a:latin typeface="Verdana" pitchFamily="34" charset="0"/>
              </a:rPr>
              <a:t>Experiments are fundamental to the advancement of cognitive science</a:t>
            </a:r>
          </a:p>
        </p:txBody>
      </p:sp>
      <p:pic>
        <p:nvPicPr>
          <p:cNvPr id="234501" name="Picture 18" descr="fMRI scann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188" y="3048000"/>
            <a:ext cx="268349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7EB13B7A-77EE-402A-B78F-C04558D71569}" type="slidenum">
              <a:rPr lang="en-US" sz="1200">
                <a:latin typeface="Verdana" pitchFamily="34" charset="0"/>
              </a:rPr>
              <a:pPr eaLnBrk="1" hangingPunct="1"/>
              <a:t>62</a:t>
            </a:fld>
            <a:endParaRPr lang="en-US" sz="1200">
              <a:latin typeface="Verdana" pitchFamily="34" charset="0"/>
            </a:endParaRPr>
          </a:p>
        </p:txBody>
      </p:sp>
      <p:sp>
        <p:nvSpPr>
          <p:cNvPr id="8" name="Line 4"/>
          <p:cNvSpPr>
            <a:spLocks noChangeShapeType="1"/>
          </p:cNvSpPr>
          <p:nvPr/>
        </p:nvSpPr>
        <p:spPr bwMode="auto">
          <a:xfrm>
            <a:off x="1524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pic>
        <p:nvPicPr>
          <p:cNvPr id="3" name="Picture 2"/>
          <p:cNvPicPr>
            <a:picLocks noChangeAspect="1"/>
          </p:cNvPicPr>
          <p:nvPr/>
        </p:nvPicPr>
        <p:blipFill>
          <a:blip r:embed="rId4"/>
          <a:stretch>
            <a:fillRect/>
          </a:stretch>
        </p:blipFill>
        <p:spPr>
          <a:xfrm>
            <a:off x="304800" y="3124200"/>
            <a:ext cx="2616200" cy="1962150"/>
          </a:xfrm>
          <a:prstGeom prst="rect">
            <a:avLst/>
          </a:prstGeom>
        </p:spPr>
      </p:pic>
      <p:pic>
        <p:nvPicPr>
          <p:cNvPr id="5" name="Picture 4"/>
          <p:cNvPicPr>
            <a:picLocks noChangeAspect="1"/>
          </p:cNvPicPr>
          <p:nvPr/>
        </p:nvPicPr>
        <p:blipFill>
          <a:blip r:embed="rId5"/>
          <a:stretch>
            <a:fillRect/>
          </a:stretch>
        </p:blipFill>
        <p:spPr>
          <a:xfrm>
            <a:off x="3200400" y="3124200"/>
            <a:ext cx="2641600" cy="198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p:txBody>
          <a:bodyPr/>
          <a:lstStyle/>
          <a:p>
            <a:pPr eaLnBrk="1" hangingPunct="1"/>
            <a:r>
              <a:rPr lang="en-US" smtClean="0">
                <a:latin typeface="Verdana" pitchFamily="34" charset="0"/>
              </a:rPr>
              <a:t>Introduction</a:t>
            </a:r>
          </a:p>
        </p:txBody>
      </p:sp>
      <p:sp>
        <p:nvSpPr>
          <p:cNvPr id="235522" name="Rectangle 3"/>
          <p:cNvSpPr>
            <a:spLocks noGrp="1" noChangeArrowheads="1"/>
          </p:cNvSpPr>
          <p:nvPr>
            <p:ph type="body" idx="1"/>
          </p:nvPr>
        </p:nvSpPr>
        <p:spPr>
          <a:xfrm>
            <a:off x="566738" y="1752600"/>
            <a:ext cx="8272462" cy="4267200"/>
          </a:xfrm>
        </p:spPr>
        <p:txBody>
          <a:bodyPr/>
          <a:lstStyle/>
          <a:p>
            <a:pPr eaLnBrk="1" hangingPunct="1"/>
            <a:r>
              <a:rPr lang="en-US" sz="2400" smtClean="0">
                <a:latin typeface="Verdana" pitchFamily="34" charset="0"/>
              </a:rPr>
              <a:t>Data obtained from experiments are used to fit </a:t>
            </a:r>
            <a:r>
              <a:rPr lang="en-US" sz="2400" b="1" smtClean="0">
                <a:latin typeface="Verdana" pitchFamily="34" charset="0"/>
              </a:rPr>
              <a:t>formal models</a:t>
            </a:r>
            <a:r>
              <a:rPr lang="en-US" sz="2400" smtClean="0">
                <a:latin typeface="Verdana" pitchFamily="34" charset="0"/>
              </a:rPr>
              <a:t>.</a:t>
            </a:r>
          </a:p>
        </p:txBody>
      </p:sp>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4918075"/>
            <a:ext cx="2667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2"/>
          <p:cNvSpPr txBox="1">
            <a:spLocks noChangeArrowheads="1"/>
          </p:cNvSpPr>
          <p:nvPr/>
        </p:nvSpPr>
        <p:spPr bwMode="auto">
          <a:xfrm>
            <a:off x="3276600" y="2667000"/>
            <a:ext cx="3141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solidFill>
                  <a:schemeClr val="accent2"/>
                </a:solidFill>
                <a:latin typeface="Verdana" pitchFamily="34" charset="0"/>
              </a:rPr>
              <a:t>Multinomial Processing Trees</a:t>
            </a:r>
          </a:p>
        </p:txBody>
      </p:sp>
      <p:sp>
        <p:nvSpPr>
          <p:cNvPr id="6157" name="Text Box 13"/>
          <p:cNvSpPr txBox="1">
            <a:spLocks noChangeArrowheads="1"/>
          </p:cNvSpPr>
          <p:nvPr/>
        </p:nvSpPr>
        <p:spPr bwMode="auto">
          <a:xfrm>
            <a:off x="142875" y="4498975"/>
            <a:ext cx="290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solidFill>
                  <a:schemeClr val="accent2"/>
                </a:solidFill>
                <a:latin typeface="Verdana" pitchFamily="34" charset="0"/>
              </a:rPr>
              <a:t>Structural Equations (SEM)</a:t>
            </a:r>
          </a:p>
        </p:txBody>
      </p:sp>
      <p:pic>
        <p:nvPicPr>
          <p:cNvPr id="616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772025"/>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6629400" y="4419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solidFill>
                  <a:schemeClr val="accent2"/>
                </a:solidFill>
                <a:latin typeface="Verdana" pitchFamily="34" charset="0"/>
              </a:rPr>
              <a:t>Neural Network</a:t>
            </a:r>
          </a:p>
        </p:txBody>
      </p:sp>
      <p:sp>
        <p:nvSpPr>
          <p:cNvPr id="235528"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7FA11EE-C6A7-438C-BE35-06614CE310DE}" type="slidenum">
              <a:rPr lang="en-US" sz="1200">
                <a:latin typeface="Verdana" pitchFamily="34" charset="0"/>
              </a:rPr>
              <a:pPr eaLnBrk="1" hangingPunct="1"/>
              <a:t>63</a:t>
            </a:fld>
            <a:endParaRPr lang="en-US" sz="1200">
              <a:latin typeface="Verdana" pitchFamily="34" charset="0"/>
            </a:endParaRPr>
          </a:p>
        </p:txBody>
      </p:sp>
      <p:sp>
        <p:nvSpPr>
          <p:cNvPr id="11"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pic>
        <p:nvPicPr>
          <p:cNvPr id="2355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4513" y="2974975"/>
            <a:ext cx="354488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p:txBody>
          <a:bodyPr/>
          <a:lstStyle/>
          <a:p>
            <a:pPr eaLnBrk="1" hangingPunct="1"/>
            <a:r>
              <a:rPr lang="en-US" smtClean="0">
                <a:latin typeface="Verdana" pitchFamily="34" charset="0"/>
              </a:rPr>
              <a:t>Introduction</a:t>
            </a:r>
          </a:p>
        </p:txBody>
      </p:sp>
      <p:sp>
        <p:nvSpPr>
          <p:cNvPr id="7171" name="Rectangle 3"/>
          <p:cNvSpPr>
            <a:spLocks noGrp="1" noChangeArrowheads="1"/>
          </p:cNvSpPr>
          <p:nvPr>
            <p:ph type="body" idx="1"/>
          </p:nvPr>
        </p:nvSpPr>
        <p:spPr>
          <a:xfrm>
            <a:off x="566738" y="1752600"/>
            <a:ext cx="8272462" cy="4267200"/>
          </a:xfrm>
          <a:noFill/>
        </p:spPr>
        <p:txBody>
          <a:bodyPr/>
          <a:lstStyle/>
          <a:p>
            <a:pPr eaLnBrk="1" hangingPunct="1"/>
            <a:r>
              <a:rPr lang="en-US" sz="2400" smtClean="0">
                <a:latin typeface="Verdana" pitchFamily="34" charset="0"/>
              </a:rPr>
              <a:t>Often, there are </a:t>
            </a:r>
            <a:r>
              <a:rPr lang="en-US" sz="2400" b="1" smtClean="0">
                <a:latin typeface="Verdana" pitchFamily="34" charset="0"/>
              </a:rPr>
              <a:t>many competing models</a:t>
            </a:r>
            <a:r>
              <a:rPr lang="en-US" sz="2400" smtClean="0">
                <a:latin typeface="Verdana" pitchFamily="34" charset="0"/>
              </a:rPr>
              <a:t> to describe the same cognitive/perceptual process. </a:t>
            </a:r>
          </a:p>
          <a:p>
            <a:pPr eaLnBrk="1" hangingPunct="1"/>
            <a:endParaRPr lang="en-US" sz="2400" smtClean="0">
              <a:latin typeface="Verdana" pitchFamily="34" charset="0"/>
            </a:endParaRPr>
          </a:p>
          <a:p>
            <a:pPr lvl="1" eaLnBrk="1" hangingPunct="1"/>
            <a:r>
              <a:rPr lang="en-US" sz="2400" smtClean="0">
                <a:latin typeface="Verdana" pitchFamily="34" charset="0"/>
              </a:rPr>
              <a:t>Example</a:t>
            </a:r>
          </a:p>
          <a:p>
            <a:pPr lvl="2" eaLnBrk="1" hangingPunct="1"/>
            <a:r>
              <a:rPr lang="en-US" sz="2000" smtClean="0">
                <a:latin typeface="Verdana" pitchFamily="34" charset="0"/>
              </a:rPr>
              <a:t>Short-term memory literature</a:t>
            </a:r>
          </a:p>
          <a:p>
            <a:pPr lvl="3" eaLnBrk="1" hangingPunct="1"/>
            <a:r>
              <a:rPr lang="en-US" sz="1800" smtClean="0">
                <a:latin typeface="Verdana" pitchFamily="34" charset="0"/>
              </a:rPr>
              <a:t>Over 100 different 2-parameter models have been proposed to describe the rate of forgetting over time (Rubin &amp; Wenzel, 1996) </a:t>
            </a:r>
          </a:p>
          <a:p>
            <a:pPr eaLnBrk="1" hangingPunct="1"/>
            <a:endParaRPr lang="en-US" sz="1800" smtClean="0">
              <a:latin typeface="Verdana" pitchFamily="34" charset="0"/>
            </a:endParaRPr>
          </a:p>
          <a:p>
            <a:pPr eaLnBrk="1" hangingPunct="1"/>
            <a:endParaRPr lang="en-US" sz="2000" smtClean="0">
              <a:latin typeface="Verdana" pitchFamily="34" charset="0"/>
            </a:endParaRPr>
          </a:p>
          <a:p>
            <a:pPr eaLnBrk="1" hangingPunct="1">
              <a:buFont typeface="Wingdings" pitchFamily="2" charset="2"/>
              <a:buNone/>
            </a:pPr>
            <a:endParaRPr lang="en-US" sz="2000" smtClean="0">
              <a:latin typeface="Verdana" pitchFamily="34" charset="0"/>
            </a:endParaRPr>
          </a:p>
        </p:txBody>
      </p:sp>
      <p:sp>
        <p:nvSpPr>
          <p:cNvPr id="2365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D75AC42-4167-4A83-B374-69FF932DDC43}" type="slidenum">
              <a:rPr lang="en-US" sz="1200">
                <a:latin typeface="Verdana" pitchFamily="34" charset="0"/>
              </a:rPr>
              <a:pPr eaLnBrk="1" hangingPunct="1"/>
              <a:t>64</a:t>
            </a:fld>
            <a:endParaRPr lang="en-US" sz="1200">
              <a:latin typeface="Verdana" pitchFamily="34" charset="0"/>
            </a:endParaRPr>
          </a:p>
        </p:txBody>
      </p:sp>
      <p:sp>
        <p:nvSpPr>
          <p:cNvPr id="5" name="Line 4"/>
          <p:cNvSpPr>
            <a:spLocks noChangeShapeType="1"/>
          </p:cNvSpPr>
          <p:nvPr/>
        </p:nvSpPr>
        <p:spPr bwMode="auto">
          <a:xfrm>
            <a:off x="1524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idx="4294967295"/>
          </p:nvPr>
        </p:nvSpPr>
        <p:spPr/>
        <p:txBody>
          <a:bodyPr/>
          <a:lstStyle/>
          <a:p>
            <a:pPr eaLnBrk="1" hangingPunct="1"/>
            <a:r>
              <a:rPr lang="en-US" smtClean="0">
                <a:latin typeface="Verdana" pitchFamily="34" charset="0"/>
              </a:rPr>
              <a:t>Model selection problem</a:t>
            </a:r>
          </a:p>
        </p:txBody>
      </p:sp>
      <p:sp>
        <p:nvSpPr>
          <p:cNvPr id="228355" name="Rectangle 3"/>
          <p:cNvSpPr>
            <a:spLocks noGrp="1" noChangeArrowheads="1"/>
          </p:cNvSpPr>
          <p:nvPr>
            <p:ph type="body" idx="4294967295"/>
          </p:nvPr>
        </p:nvSpPr>
        <p:spPr>
          <a:xfrm>
            <a:off x="642938" y="1752600"/>
            <a:ext cx="8272462" cy="4267200"/>
          </a:xfrm>
          <a:noFill/>
        </p:spPr>
        <p:txBody>
          <a:bodyPr/>
          <a:lstStyle/>
          <a:p>
            <a:pPr eaLnBrk="1" hangingPunct="1"/>
            <a:r>
              <a:rPr lang="en-US" sz="2400" smtClean="0">
                <a:latin typeface="Verdana" pitchFamily="34" charset="0"/>
              </a:rPr>
              <a:t>It is often very difficult to reject models through experimentation because they can mimic one another so closely.</a:t>
            </a:r>
          </a:p>
          <a:p>
            <a:pPr eaLnBrk="1" hangingPunct="1"/>
            <a:endParaRPr lang="en-US" sz="2400" smtClean="0">
              <a:latin typeface="Verdana" pitchFamily="34" charset="0"/>
            </a:endParaRPr>
          </a:p>
          <a:p>
            <a:pPr lvl="1" eaLnBrk="1" hangingPunct="1"/>
            <a:r>
              <a:rPr lang="en-US" sz="1800" smtClean="0">
                <a:latin typeface="Verdana" pitchFamily="34" charset="0"/>
              </a:rPr>
              <a:t>Example: Some models of memory retention (forgetting)</a:t>
            </a:r>
          </a:p>
          <a:p>
            <a:pPr eaLnBrk="1" hangingPunct="1">
              <a:buFont typeface="Wingdings" pitchFamily="2" charset="2"/>
              <a:buNone/>
            </a:pPr>
            <a:endParaRPr lang="en-US" sz="1800" smtClean="0">
              <a:latin typeface="Verdana" pitchFamily="34" charset="0"/>
            </a:endParaRPr>
          </a:p>
          <a:p>
            <a:pPr eaLnBrk="1" hangingPunct="1"/>
            <a:endParaRPr lang="en-US" sz="2400" smtClean="0">
              <a:latin typeface="Verdana" pitchFamily="34" charset="0"/>
            </a:endParaRPr>
          </a:p>
          <a:p>
            <a:pPr eaLnBrk="1" hangingPunct="1"/>
            <a:endParaRPr lang="en-US" sz="2400" smtClean="0">
              <a:latin typeface="Verdana" pitchFamily="34" charset="0"/>
            </a:endParaRPr>
          </a:p>
          <a:p>
            <a:pPr eaLnBrk="1" hangingPunct="1">
              <a:buFont typeface="Wingdings" pitchFamily="2" charset="2"/>
              <a:buNone/>
            </a:pPr>
            <a:endParaRPr lang="en-US" sz="2400" smtClean="0">
              <a:latin typeface="Verdana" pitchFamily="34" charset="0"/>
            </a:endParaRPr>
          </a:p>
        </p:txBody>
      </p:sp>
      <p:pic>
        <p:nvPicPr>
          <p:cNvPr id="2283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9600"/>
            <a:ext cx="20843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4419600"/>
            <a:ext cx="208438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4433888"/>
            <a:ext cx="215106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892800"/>
            <a:ext cx="5318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5892800"/>
            <a:ext cx="53181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5892800"/>
            <a:ext cx="53181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15000"/>
            <a:ext cx="19494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7150" y="5715000"/>
            <a:ext cx="19494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648200"/>
            <a:ext cx="160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65" name="Text Box 13"/>
          <p:cNvSpPr txBox="1">
            <a:spLocks noChangeArrowheads="1"/>
          </p:cNvSpPr>
          <p:nvPr/>
        </p:nvSpPr>
        <p:spPr bwMode="auto">
          <a:xfrm>
            <a:off x="1693863" y="4114800"/>
            <a:ext cx="1125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Hyperbolic</a:t>
            </a:r>
          </a:p>
        </p:txBody>
      </p:sp>
      <p:sp>
        <p:nvSpPr>
          <p:cNvPr id="228366" name="Text Box 14"/>
          <p:cNvSpPr txBox="1">
            <a:spLocks noChangeArrowheads="1"/>
          </p:cNvSpPr>
          <p:nvPr/>
        </p:nvSpPr>
        <p:spPr bwMode="auto">
          <a:xfrm>
            <a:off x="7010400" y="4114800"/>
            <a:ext cx="728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Power</a:t>
            </a:r>
          </a:p>
        </p:txBody>
      </p:sp>
      <p:sp>
        <p:nvSpPr>
          <p:cNvPr id="228367" name="Text Box 15"/>
          <p:cNvSpPr txBox="1">
            <a:spLocks noChangeArrowheads="1"/>
          </p:cNvSpPr>
          <p:nvPr/>
        </p:nvSpPr>
        <p:spPr bwMode="auto">
          <a:xfrm>
            <a:off x="4183063" y="4114800"/>
            <a:ext cx="1227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Exponential</a:t>
            </a:r>
          </a:p>
        </p:txBody>
      </p:sp>
      <p:sp>
        <p:nvSpPr>
          <p:cNvPr id="237583"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4577D15-9C6C-4ED3-AD43-AE418F3A8CC6}" type="slidenum">
              <a:rPr lang="en-US" sz="1200">
                <a:latin typeface="Verdana" pitchFamily="34" charset="0"/>
              </a:rPr>
              <a:pPr eaLnBrk="1" hangingPunct="1"/>
              <a:t>65</a:t>
            </a:fld>
            <a:endParaRPr lang="en-US" sz="1200">
              <a:latin typeface="Verdana" pitchFamily="34" charset="0"/>
            </a:endParaRPr>
          </a:p>
        </p:txBody>
      </p:sp>
      <p:sp>
        <p:nvSpPr>
          <p:cNvPr id="17" name="Line 4"/>
          <p:cNvSpPr>
            <a:spLocks noChangeShapeType="1"/>
          </p:cNvSpPr>
          <p:nvPr/>
        </p:nvSpPr>
        <p:spPr bwMode="auto">
          <a:xfrm>
            <a:off x="1524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p:txBody>
          <a:bodyPr/>
          <a:lstStyle/>
          <a:p>
            <a:pPr eaLnBrk="1" hangingPunct="1"/>
            <a:r>
              <a:rPr lang="en-US" sz="3400" smtClean="0">
                <a:latin typeface="Verdana" pitchFamily="34" charset="0"/>
              </a:rPr>
              <a:t>Experiments to discriminate between models</a:t>
            </a:r>
          </a:p>
        </p:txBody>
      </p:sp>
      <p:sp>
        <p:nvSpPr>
          <p:cNvPr id="238594" name="Text Box 4"/>
          <p:cNvSpPr txBox="1">
            <a:spLocks noChangeArrowheads="1"/>
          </p:cNvSpPr>
          <p:nvPr/>
        </p:nvSpPr>
        <p:spPr bwMode="auto">
          <a:xfrm>
            <a:off x="12954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Formulate models</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38595" name="Text Box 5"/>
          <p:cNvSpPr txBox="1">
            <a:spLocks noChangeArrowheads="1"/>
          </p:cNvSpPr>
          <p:nvPr/>
        </p:nvSpPr>
        <p:spPr bwMode="auto">
          <a:xfrm>
            <a:off x="38100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Collect  data</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38596" name="Text Box 6"/>
          <p:cNvSpPr txBox="1">
            <a:spLocks noChangeArrowheads="1"/>
          </p:cNvSpPr>
          <p:nvPr/>
        </p:nvSpPr>
        <p:spPr bwMode="auto">
          <a:xfrm>
            <a:off x="63246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Analyze data</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38597" name="Line 7"/>
          <p:cNvSpPr>
            <a:spLocks noChangeShapeType="1"/>
          </p:cNvSpPr>
          <p:nvPr/>
        </p:nvSpPr>
        <p:spPr bwMode="auto">
          <a:xfrm>
            <a:off x="2895600" y="3429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8598" name="Line 8"/>
          <p:cNvSpPr>
            <a:spLocks noChangeShapeType="1"/>
          </p:cNvSpPr>
          <p:nvPr/>
        </p:nvSpPr>
        <p:spPr bwMode="auto">
          <a:xfrm>
            <a:off x="5410200" y="3429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8599" name="Text Box 13"/>
          <p:cNvSpPr txBox="1">
            <a:spLocks noChangeArrowheads="1"/>
          </p:cNvSpPr>
          <p:nvPr/>
        </p:nvSpPr>
        <p:spPr bwMode="auto">
          <a:xfrm>
            <a:off x="2209800" y="1981200"/>
            <a:ext cx="465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buClr>
                <a:srgbClr val="000000"/>
              </a:buClr>
              <a:buSzPct val="100000"/>
              <a:buFont typeface="Times New Roman" pitchFamily="18" charset="0"/>
              <a:buNone/>
            </a:pPr>
            <a:r>
              <a:rPr lang="en-US">
                <a:latin typeface="Arial" pitchFamily="34" charset="0"/>
                <a:ea typeface="SimSun" pitchFamily="2" charset="-122"/>
              </a:rPr>
              <a:t>Flow chart of typical investigation</a:t>
            </a:r>
          </a:p>
        </p:txBody>
      </p:sp>
      <p:sp>
        <p:nvSpPr>
          <p:cNvPr id="251913" name="Text Box 14"/>
          <p:cNvSpPr txBox="1">
            <a:spLocks noChangeArrowheads="1"/>
          </p:cNvSpPr>
          <p:nvPr/>
        </p:nvSpPr>
        <p:spPr bwMode="auto">
          <a:xfrm>
            <a:off x="5943600" y="4876800"/>
            <a:ext cx="2133600" cy="1200150"/>
          </a:xfrm>
          <a:prstGeom prst="rect">
            <a:avLst/>
          </a:prstGeom>
          <a:noFill/>
          <a:ln w="38100">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r>
              <a:rPr lang="en-US" sz="1800" b="1">
                <a:latin typeface="Arial" pitchFamily="34" charset="0"/>
                <a:ea typeface="SimSun" pitchFamily="2" charset="-122"/>
              </a:rPr>
              <a:t>Statistical model selection methods (e.g., AIC &amp; BIC)</a:t>
            </a:r>
          </a:p>
        </p:txBody>
      </p:sp>
      <p:sp>
        <p:nvSpPr>
          <p:cNvPr id="251914" name="Line 15"/>
          <p:cNvSpPr>
            <a:spLocks noChangeShapeType="1"/>
          </p:cNvSpPr>
          <p:nvPr/>
        </p:nvSpPr>
        <p:spPr bwMode="auto">
          <a:xfrm flipV="1">
            <a:off x="7010400" y="4114800"/>
            <a:ext cx="0" cy="68580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1915" name="Text Box 11"/>
          <p:cNvSpPr txBox="1">
            <a:spLocks noChangeArrowheads="1"/>
          </p:cNvSpPr>
          <p:nvPr/>
        </p:nvSpPr>
        <p:spPr bwMode="auto">
          <a:xfrm>
            <a:off x="381000" y="6324600"/>
            <a:ext cx="844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solidFill>
                  <a:schemeClr val="accent2"/>
                </a:solidFill>
                <a:latin typeface="Verdana" pitchFamily="34" charset="0"/>
              </a:rPr>
              <a:t>Model selection criteria are limited by the data they have to work with.</a:t>
            </a:r>
          </a:p>
        </p:txBody>
      </p:sp>
      <p:sp>
        <p:nvSpPr>
          <p:cNvPr id="238603"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18F4C91-4E40-484B-AF82-A3272AB91E8F}" type="slidenum">
              <a:rPr lang="en-US" sz="1200">
                <a:latin typeface="Verdana" pitchFamily="34" charset="0"/>
              </a:rPr>
              <a:pPr eaLnBrk="1" hangingPunct="1"/>
              <a:t>66</a:t>
            </a:fld>
            <a:endParaRPr lang="en-US" sz="1200">
              <a:latin typeface="Verdana" pitchFamily="34" charset="0"/>
            </a:endParaRPr>
          </a:p>
        </p:txBody>
      </p:sp>
      <p:sp>
        <p:nvSpPr>
          <p:cNvPr id="13" name="Line 4"/>
          <p:cNvSpPr>
            <a:spLocks noChangeShapeType="1"/>
          </p:cNvSpPr>
          <p:nvPr/>
        </p:nvSpPr>
        <p:spPr bwMode="auto">
          <a:xfrm>
            <a:off x="228600" y="17526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1913"/>
                                        </p:tgtEl>
                                        <p:attrNameLst>
                                          <p:attrName>style.visibility</p:attrName>
                                        </p:attrNameLst>
                                      </p:cBhvr>
                                      <p:to>
                                        <p:strVal val="visible"/>
                                      </p:to>
                                    </p:set>
                                    <p:anim calcmode="lin" valueType="num">
                                      <p:cBhvr additive="base">
                                        <p:cTn id="7" dur="500" fill="hold"/>
                                        <p:tgtEl>
                                          <p:spTgt spid="251913"/>
                                        </p:tgtEl>
                                        <p:attrNameLst>
                                          <p:attrName>ppt_x</p:attrName>
                                        </p:attrNameLst>
                                      </p:cBhvr>
                                      <p:tavLst>
                                        <p:tav tm="0">
                                          <p:val>
                                            <p:strVal val="#ppt_x"/>
                                          </p:val>
                                        </p:tav>
                                        <p:tav tm="100000">
                                          <p:val>
                                            <p:strVal val="#ppt_x"/>
                                          </p:val>
                                        </p:tav>
                                      </p:tavLst>
                                    </p:anim>
                                    <p:anim calcmode="lin" valueType="num">
                                      <p:cBhvr additive="base">
                                        <p:cTn id="8" dur="500" fill="hold"/>
                                        <p:tgtEl>
                                          <p:spTgt spid="2519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1914"/>
                                        </p:tgtEl>
                                        <p:attrNameLst>
                                          <p:attrName>style.visibility</p:attrName>
                                        </p:attrNameLst>
                                      </p:cBhvr>
                                      <p:to>
                                        <p:strVal val="visible"/>
                                      </p:to>
                                    </p:set>
                                    <p:anim calcmode="lin" valueType="num">
                                      <p:cBhvr additive="base">
                                        <p:cTn id="11" dur="500" fill="hold"/>
                                        <p:tgtEl>
                                          <p:spTgt spid="251914"/>
                                        </p:tgtEl>
                                        <p:attrNameLst>
                                          <p:attrName>ppt_x</p:attrName>
                                        </p:attrNameLst>
                                      </p:cBhvr>
                                      <p:tavLst>
                                        <p:tav tm="0">
                                          <p:val>
                                            <p:strVal val="#ppt_x"/>
                                          </p:val>
                                        </p:tav>
                                        <p:tav tm="100000">
                                          <p:val>
                                            <p:strVal val="#ppt_x"/>
                                          </p:val>
                                        </p:tav>
                                      </p:tavLst>
                                    </p:anim>
                                    <p:anim calcmode="lin" valueType="num">
                                      <p:cBhvr additive="base">
                                        <p:cTn id="12" dur="500" fill="hold"/>
                                        <p:tgtEl>
                                          <p:spTgt spid="25191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1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3" grpId="0" animBg="1"/>
      <p:bldP spid="251914" grpId="0" animBg="1"/>
      <p:bldP spid="2519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idx="4294967295"/>
          </p:nvPr>
        </p:nvSpPr>
        <p:spPr/>
        <p:txBody>
          <a:bodyPr/>
          <a:lstStyle/>
          <a:p>
            <a:pPr eaLnBrk="1" hangingPunct="1"/>
            <a:r>
              <a:rPr lang="en-US" sz="3400" smtClean="0">
                <a:latin typeface="Verdana" pitchFamily="34" charset="0"/>
              </a:rPr>
              <a:t>Experiments to discriminate between models</a:t>
            </a:r>
          </a:p>
        </p:txBody>
      </p:sp>
      <p:sp>
        <p:nvSpPr>
          <p:cNvPr id="239618" name="Text Box 4"/>
          <p:cNvSpPr txBox="1">
            <a:spLocks noChangeArrowheads="1"/>
          </p:cNvSpPr>
          <p:nvPr/>
        </p:nvSpPr>
        <p:spPr bwMode="auto">
          <a:xfrm>
            <a:off x="12954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Formulate models</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39619" name="Text Box 6"/>
          <p:cNvSpPr txBox="1">
            <a:spLocks noChangeArrowheads="1"/>
          </p:cNvSpPr>
          <p:nvPr/>
        </p:nvSpPr>
        <p:spPr bwMode="auto">
          <a:xfrm>
            <a:off x="63246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Analyze data</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39620" name="Line 7"/>
          <p:cNvSpPr>
            <a:spLocks noChangeShapeType="1"/>
          </p:cNvSpPr>
          <p:nvPr/>
        </p:nvSpPr>
        <p:spPr bwMode="auto">
          <a:xfrm>
            <a:off x="2895600" y="3429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621" name="Line 8"/>
          <p:cNvSpPr>
            <a:spLocks noChangeShapeType="1"/>
          </p:cNvSpPr>
          <p:nvPr/>
        </p:nvSpPr>
        <p:spPr bwMode="auto">
          <a:xfrm>
            <a:off x="5410200" y="3429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622" name="Text Box 13"/>
          <p:cNvSpPr txBox="1">
            <a:spLocks noChangeArrowheads="1"/>
          </p:cNvSpPr>
          <p:nvPr/>
        </p:nvSpPr>
        <p:spPr bwMode="auto">
          <a:xfrm>
            <a:off x="2209800" y="1981200"/>
            <a:ext cx="465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buClr>
                <a:srgbClr val="000000"/>
              </a:buClr>
              <a:buSzPct val="100000"/>
              <a:buFont typeface="Times New Roman" pitchFamily="18" charset="0"/>
              <a:buNone/>
            </a:pPr>
            <a:r>
              <a:rPr lang="en-US">
                <a:latin typeface="Arial" pitchFamily="34" charset="0"/>
                <a:ea typeface="SimSun" pitchFamily="2" charset="-122"/>
              </a:rPr>
              <a:t>Flow chart of typical investigation</a:t>
            </a:r>
          </a:p>
        </p:txBody>
      </p:sp>
      <p:sp>
        <p:nvSpPr>
          <p:cNvPr id="248841" name="Text Box 14"/>
          <p:cNvSpPr txBox="1">
            <a:spLocks noChangeArrowheads="1"/>
          </p:cNvSpPr>
          <p:nvPr/>
        </p:nvSpPr>
        <p:spPr bwMode="auto">
          <a:xfrm>
            <a:off x="3505200" y="4876800"/>
            <a:ext cx="2133600" cy="954088"/>
          </a:xfrm>
          <a:prstGeom prst="rect">
            <a:avLst/>
          </a:prstGeom>
          <a:noFill/>
          <a:ln w="38100">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r>
              <a:rPr lang="en-US" sz="1800" b="1">
                <a:latin typeface="Arial" pitchFamily="34" charset="0"/>
                <a:ea typeface="SimSun" pitchFamily="2" charset="-122"/>
              </a:rPr>
              <a:t>Typically, collect lots of data to decrease noise</a:t>
            </a:r>
          </a:p>
        </p:txBody>
      </p:sp>
      <p:sp>
        <p:nvSpPr>
          <p:cNvPr id="248842" name="Line 15"/>
          <p:cNvSpPr>
            <a:spLocks noChangeShapeType="1"/>
          </p:cNvSpPr>
          <p:nvPr/>
        </p:nvSpPr>
        <p:spPr bwMode="auto">
          <a:xfrm flipV="1">
            <a:off x="4572000" y="4114800"/>
            <a:ext cx="0" cy="68580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625" name="Text Box 4"/>
          <p:cNvSpPr txBox="1">
            <a:spLocks noChangeArrowheads="1"/>
          </p:cNvSpPr>
          <p:nvPr/>
        </p:nvSpPr>
        <p:spPr bwMode="auto">
          <a:xfrm>
            <a:off x="3810000" y="2819400"/>
            <a:ext cx="1447800" cy="15700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Collect  data</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39626"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F39B052E-8264-4E13-AEAA-2DE16753AC39}" type="slidenum">
              <a:rPr lang="en-US" sz="1200">
                <a:latin typeface="Verdana" pitchFamily="34" charset="0"/>
              </a:rPr>
              <a:pPr eaLnBrk="1" hangingPunct="1"/>
              <a:t>67</a:t>
            </a:fld>
            <a:endParaRPr lang="en-US" sz="1200">
              <a:latin typeface="Verdana" pitchFamily="34" charset="0"/>
            </a:endParaRPr>
          </a:p>
        </p:txBody>
      </p:sp>
      <p:sp>
        <p:nvSpPr>
          <p:cNvPr id="13" name="Line 4"/>
          <p:cNvSpPr>
            <a:spLocks noChangeShapeType="1"/>
          </p:cNvSpPr>
          <p:nvPr/>
        </p:nvSpPr>
        <p:spPr bwMode="auto">
          <a:xfrm>
            <a:off x="228600" y="17526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8841"/>
                                        </p:tgtEl>
                                        <p:attrNameLst>
                                          <p:attrName>style.visibility</p:attrName>
                                        </p:attrNameLst>
                                      </p:cBhvr>
                                      <p:to>
                                        <p:strVal val="visible"/>
                                      </p:to>
                                    </p:set>
                                    <p:anim calcmode="lin" valueType="num">
                                      <p:cBhvr additive="base">
                                        <p:cTn id="7" dur="500" fill="hold"/>
                                        <p:tgtEl>
                                          <p:spTgt spid="248841"/>
                                        </p:tgtEl>
                                        <p:attrNameLst>
                                          <p:attrName>ppt_x</p:attrName>
                                        </p:attrNameLst>
                                      </p:cBhvr>
                                      <p:tavLst>
                                        <p:tav tm="0">
                                          <p:val>
                                            <p:strVal val="#ppt_x"/>
                                          </p:val>
                                        </p:tav>
                                        <p:tav tm="100000">
                                          <p:val>
                                            <p:strVal val="#ppt_x"/>
                                          </p:val>
                                        </p:tav>
                                      </p:tavLst>
                                    </p:anim>
                                    <p:anim calcmode="lin" valueType="num">
                                      <p:cBhvr additive="base">
                                        <p:cTn id="8" dur="500" fill="hold"/>
                                        <p:tgtEl>
                                          <p:spTgt spid="2488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8842"/>
                                        </p:tgtEl>
                                        <p:attrNameLst>
                                          <p:attrName>style.visibility</p:attrName>
                                        </p:attrNameLst>
                                      </p:cBhvr>
                                      <p:to>
                                        <p:strVal val="visible"/>
                                      </p:to>
                                    </p:set>
                                    <p:anim calcmode="lin" valueType="num">
                                      <p:cBhvr additive="base">
                                        <p:cTn id="11" dur="500" fill="hold"/>
                                        <p:tgtEl>
                                          <p:spTgt spid="248842"/>
                                        </p:tgtEl>
                                        <p:attrNameLst>
                                          <p:attrName>ppt_x</p:attrName>
                                        </p:attrNameLst>
                                      </p:cBhvr>
                                      <p:tavLst>
                                        <p:tav tm="0">
                                          <p:val>
                                            <p:strVal val="#ppt_x"/>
                                          </p:val>
                                        </p:tav>
                                        <p:tav tm="100000">
                                          <p:val>
                                            <p:strVal val="#ppt_x"/>
                                          </p:val>
                                        </p:tav>
                                      </p:tavLst>
                                    </p:anim>
                                    <p:anim calcmode="lin" valueType="num">
                                      <p:cBhvr additive="base">
                                        <p:cTn id="12" dur="500" fill="hold"/>
                                        <p:tgtEl>
                                          <p:spTgt spid="248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1" grpId="0" animBg="1"/>
      <p:bldP spid="24884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p:txBody>
          <a:bodyPr/>
          <a:lstStyle/>
          <a:p>
            <a:pPr eaLnBrk="1" hangingPunct="1"/>
            <a:r>
              <a:rPr lang="en-US" sz="3400" smtClean="0">
                <a:latin typeface="Verdana" pitchFamily="34" charset="0"/>
              </a:rPr>
              <a:t>Experiments to discriminate between models</a:t>
            </a:r>
          </a:p>
        </p:txBody>
      </p:sp>
      <p:sp>
        <p:nvSpPr>
          <p:cNvPr id="240642" name="Text Box 3"/>
          <p:cNvSpPr txBox="1">
            <a:spLocks noChangeArrowheads="1"/>
          </p:cNvSpPr>
          <p:nvPr/>
        </p:nvSpPr>
        <p:spPr bwMode="auto">
          <a:xfrm>
            <a:off x="12954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Formulate models</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40643" name="Text Box 4"/>
          <p:cNvSpPr txBox="1">
            <a:spLocks noChangeArrowheads="1"/>
          </p:cNvSpPr>
          <p:nvPr/>
        </p:nvSpPr>
        <p:spPr bwMode="auto">
          <a:xfrm>
            <a:off x="3810000" y="2819400"/>
            <a:ext cx="1447800" cy="15700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Collect  data</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40644" name="Text Box 5"/>
          <p:cNvSpPr txBox="1">
            <a:spLocks noChangeArrowheads="1"/>
          </p:cNvSpPr>
          <p:nvPr/>
        </p:nvSpPr>
        <p:spPr bwMode="auto">
          <a:xfrm>
            <a:off x="6324600" y="2819400"/>
            <a:ext cx="14478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a:p>
            <a:pPr algn="ctr" eaLnBrk="1" hangingPunct="1">
              <a:buClr>
                <a:srgbClr val="000000"/>
              </a:buClr>
              <a:buSzPct val="100000"/>
              <a:buFont typeface="Times New Roman" pitchFamily="18" charset="0"/>
              <a:buNone/>
            </a:pPr>
            <a:r>
              <a:rPr lang="en-US" sz="2000">
                <a:latin typeface="Arial" pitchFamily="34" charset="0"/>
                <a:ea typeface="SimSun" pitchFamily="2" charset="-122"/>
              </a:rPr>
              <a:t>Analyze data</a:t>
            </a:r>
          </a:p>
          <a:p>
            <a:pPr algn="ctr" eaLnBrk="1" hangingPunct="1">
              <a:buClr>
                <a:srgbClr val="000000"/>
              </a:buClr>
              <a:buSzPct val="100000"/>
              <a:buFont typeface="Times New Roman" pitchFamily="18" charset="0"/>
              <a:buNone/>
            </a:pPr>
            <a:endParaRPr lang="en-US" sz="2800" b="1">
              <a:latin typeface="Arial" pitchFamily="34" charset="0"/>
              <a:ea typeface="SimSun" pitchFamily="2" charset="-122"/>
            </a:endParaRPr>
          </a:p>
        </p:txBody>
      </p:sp>
      <p:sp>
        <p:nvSpPr>
          <p:cNvPr id="240645" name="Line 6"/>
          <p:cNvSpPr>
            <a:spLocks noChangeShapeType="1"/>
          </p:cNvSpPr>
          <p:nvPr/>
        </p:nvSpPr>
        <p:spPr bwMode="auto">
          <a:xfrm>
            <a:off x="2895600" y="3429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46" name="Line 7"/>
          <p:cNvSpPr>
            <a:spLocks noChangeShapeType="1"/>
          </p:cNvSpPr>
          <p:nvPr/>
        </p:nvSpPr>
        <p:spPr bwMode="auto">
          <a:xfrm>
            <a:off x="5410200" y="34290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47" name="Text Box 8"/>
          <p:cNvSpPr txBox="1">
            <a:spLocks noChangeArrowheads="1"/>
          </p:cNvSpPr>
          <p:nvPr/>
        </p:nvSpPr>
        <p:spPr bwMode="auto">
          <a:xfrm>
            <a:off x="2209800" y="1981200"/>
            <a:ext cx="465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buClr>
                <a:srgbClr val="000000"/>
              </a:buClr>
              <a:buSzPct val="100000"/>
              <a:buFont typeface="Times New Roman" pitchFamily="18" charset="0"/>
              <a:buNone/>
            </a:pPr>
            <a:r>
              <a:rPr lang="en-US">
                <a:latin typeface="Arial" pitchFamily="34" charset="0"/>
                <a:ea typeface="SimSun" pitchFamily="2" charset="-122"/>
              </a:rPr>
              <a:t>Flow chart of typical investigation</a:t>
            </a:r>
          </a:p>
        </p:txBody>
      </p:sp>
      <p:sp>
        <p:nvSpPr>
          <p:cNvPr id="240648" name="Text Box 9"/>
          <p:cNvSpPr txBox="1">
            <a:spLocks noChangeArrowheads="1"/>
          </p:cNvSpPr>
          <p:nvPr/>
        </p:nvSpPr>
        <p:spPr bwMode="auto">
          <a:xfrm>
            <a:off x="3276600" y="4876800"/>
            <a:ext cx="2590800" cy="1200150"/>
          </a:xfrm>
          <a:prstGeom prst="rect">
            <a:avLst/>
          </a:prstGeom>
          <a:noFill/>
          <a:ln w="63500">
            <a:solidFill>
              <a:srgbClr val="CC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buClr>
                <a:srgbClr val="000000"/>
              </a:buClr>
              <a:buSzPct val="100000"/>
              <a:buFont typeface="Times New Roman" pitchFamily="18" charset="0"/>
              <a:buNone/>
            </a:pPr>
            <a:r>
              <a:rPr lang="en-US" sz="1800" b="1">
                <a:solidFill>
                  <a:srgbClr val="CC0000"/>
                </a:solidFill>
                <a:latin typeface="Arial" pitchFamily="34" charset="0"/>
                <a:ea typeface="SimSun" pitchFamily="2" charset="-122"/>
              </a:rPr>
              <a:t>Collect </a:t>
            </a:r>
            <a:r>
              <a:rPr lang="ja-JP" altLang="en-US" sz="1800" b="1">
                <a:solidFill>
                  <a:srgbClr val="CC0000"/>
                </a:solidFill>
                <a:latin typeface="Arial" pitchFamily="34" charset="0"/>
                <a:ea typeface="SimSun" pitchFamily="2" charset="-122"/>
              </a:rPr>
              <a:t>“</a:t>
            </a:r>
            <a:r>
              <a:rPr lang="en-US" altLang="ja-JP" sz="1800" b="1">
                <a:solidFill>
                  <a:srgbClr val="CC0000"/>
                </a:solidFill>
                <a:latin typeface="Arial" pitchFamily="34" charset="0"/>
                <a:ea typeface="SimSun" pitchFamily="2" charset="-122"/>
              </a:rPr>
              <a:t>smarter</a:t>
            </a:r>
            <a:r>
              <a:rPr lang="ja-JP" altLang="en-US" sz="1800" b="1">
                <a:solidFill>
                  <a:srgbClr val="CC0000"/>
                </a:solidFill>
                <a:latin typeface="Arial" pitchFamily="34" charset="0"/>
                <a:ea typeface="SimSun" pitchFamily="2" charset="-122"/>
              </a:rPr>
              <a:t>”</a:t>
            </a:r>
            <a:r>
              <a:rPr lang="en-US" altLang="ja-JP" sz="1800" b="1">
                <a:solidFill>
                  <a:srgbClr val="CC0000"/>
                </a:solidFill>
                <a:latin typeface="Arial" pitchFamily="34" charset="0"/>
                <a:ea typeface="SimSun" pitchFamily="2" charset="-122"/>
              </a:rPr>
              <a:t> data to highlight differences between models</a:t>
            </a:r>
            <a:endParaRPr lang="en-US" sz="1800" b="1">
              <a:solidFill>
                <a:srgbClr val="CC0000"/>
              </a:solidFill>
              <a:latin typeface="Arial" pitchFamily="34" charset="0"/>
              <a:ea typeface="SimSun" pitchFamily="2" charset="-122"/>
            </a:endParaRPr>
          </a:p>
        </p:txBody>
      </p:sp>
      <p:sp>
        <p:nvSpPr>
          <p:cNvPr id="240649" name="Line 10"/>
          <p:cNvSpPr>
            <a:spLocks noChangeShapeType="1"/>
          </p:cNvSpPr>
          <p:nvPr/>
        </p:nvSpPr>
        <p:spPr bwMode="auto">
          <a:xfrm flipV="1">
            <a:off x="4572000" y="4114800"/>
            <a:ext cx="0" cy="68580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5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0E01298-7BA2-4088-A0E7-F6C5C2A9F265}" type="slidenum">
              <a:rPr lang="en-US" sz="1200">
                <a:latin typeface="Verdana" pitchFamily="34" charset="0"/>
              </a:rPr>
              <a:pPr eaLnBrk="1" hangingPunct="1"/>
              <a:t>68</a:t>
            </a:fld>
            <a:endParaRPr lang="en-US" sz="1200">
              <a:latin typeface="Verdana" pitchFamily="34" charset="0"/>
            </a:endParaRPr>
          </a:p>
        </p:txBody>
      </p:sp>
      <p:sp>
        <p:nvSpPr>
          <p:cNvPr id="12" name="Line 4"/>
          <p:cNvSpPr>
            <a:spLocks noChangeShapeType="1"/>
          </p:cNvSpPr>
          <p:nvPr/>
        </p:nvSpPr>
        <p:spPr bwMode="auto">
          <a:xfrm>
            <a:off x="228600" y="17526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p:nvPr>
        </p:nvSpPr>
        <p:spPr/>
        <p:txBody>
          <a:bodyPr/>
          <a:lstStyle/>
          <a:p>
            <a:pPr eaLnBrk="1" hangingPunct="1"/>
            <a:r>
              <a:rPr lang="en-US" smtClean="0">
                <a:latin typeface="Verdana" pitchFamily="34" charset="0"/>
              </a:rPr>
              <a:t>Collecting </a:t>
            </a:r>
            <a:r>
              <a:rPr lang="ja-JP" altLang="en-US" smtClean="0">
                <a:latin typeface="Verdana" pitchFamily="34" charset="0"/>
              </a:rPr>
              <a:t>“</a:t>
            </a:r>
            <a:r>
              <a:rPr lang="en-US" altLang="ja-JP" smtClean="0">
                <a:latin typeface="Verdana" pitchFamily="34" charset="0"/>
              </a:rPr>
              <a:t>smarter</a:t>
            </a:r>
            <a:r>
              <a:rPr lang="ja-JP" altLang="en-US" smtClean="0">
                <a:latin typeface="Verdana" pitchFamily="34" charset="0"/>
              </a:rPr>
              <a:t>”</a:t>
            </a:r>
            <a:r>
              <a:rPr lang="en-US" altLang="ja-JP" smtClean="0">
                <a:latin typeface="Verdana" pitchFamily="34" charset="0"/>
              </a:rPr>
              <a:t> data</a:t>
            </a:r>
            <a:endParaRPr lang="en-US" smtClean="0">
              <a:latin typeface="Verdana" pitchFamily="34" charset="0"/>
            </a:endParaRPr>
          </a:p>
        </p:txBody>
      </p:sp>
      <p:sp>
        <p:nvSpPr>
          <p:cNvPr id="241666" name="Rectangle 3"/>
          <p:cNvSpPr>
            <a:spLocks noGrp="1" noChangeArrowheads="1"/>
          </p:cNvSpPr>
          <p:nvPr>
            <p:ph type="body" idx="1"/>
          </p:nvPr>
        </p:nvSpPr>
        <p:spPr>
          <a:xfrm>
            <a:off x="566738" y="1676400"/>
            <a:ext cx="8043862" cy="4267200"/>
          </a:xfrm>
        </p:spPr>
        <p:txBody>
          <a:bodyPr/>
          <a:lstStyle/>
          <a:p>
            <a:pPr eaLnBrk="1" hangingPunct="1"/>
            <a:r>
              <a:rPr lang="en-US" sz="2000" smtClean="0">
                <a:latin typeface="Verdana" pitchFamily="34" charset="0"/>
              </a:rPr>
              <a:t>The </a:t>
            </a:r>
            <a:r>
              <a:rPr lang="en-US" sz="2000" b="1" smtClean="0">
                <a:solidFill>
                  <a:schemeClr val="accent2"/>
                </a:solidFill>
                <a:latin typeface="Verdana" pitchFamily="34" charset="0"/>
              </a:rPr>
              <a:t>design</a:t>
            </a:r>
            <a:r>
              <a:rPr lang="en-US" sz="2000" smtClean="0">
                <a:latin typeface="Verdana" pitchFamily="34" charset="0"/>
              </a:rPr>
              <a:t> of an experiment determines the quality of data that are collected.</a:t>
            </a:r>
          </a:p>
          <a:p>
            <a:pPr eaLnBrk="1" hangingPunct="1"/>
            <a:endParaRPr lang="en-US" sz="2000" smtClean="0">
              <a:latin typeface="Verdana" pitchFamily="34" charset="0"/>
            </a:endParaRPr>
          </a:p>
        </p:txBody>
      </p:sp>
      <p:sp>
        <p:nvSpPr>
          <p:cNvPr id="2416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79D729B-3DAF-4C0C-8DA5-3436EB117AA2}" type="slidenum">
              <a:rPr lang="en-US" sz="1200">
                <a:latin typeface="Verdana" pitchFamily="34" charset="0"/>
              </a:rPr>
              <a:pPr eaLnBrk="1" hangingPunct="1"/>
              <a:t>69</a:t>
            </a:fld>
            <a:endParaRPr lang="en-US" sz="1200">
              <a:latin typeface="Verdana" pitchFamily="34" charset="0"/>
            </a:endParaRPr>
          </a:p>
        </p:txBody>
      </p:sp>
      <p:sp>
        <p:nvSpPr>
          <p:cNvPr id="241668" name="Text Box 5"/>
          <p:cNvSpPr txBox="1">
            <a:spLocks noChangeArrowheads="1"/>
          </p:cNvSpPr>
          <p:nvPr/>
        </p:nvSpPr>
        <p:spPr bwMode="auto">
          <a:xfrm>
            <a:off x="2286000" y="3048000"/>
            <a:ext cx="4548188"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2000" u="sng">
                <a:latin typeface="Verdana" pitchFamily="34" charset="0"/>
              </a:rPr>
              <a:t>Design variables include:</a:t>
            </a:r>
          </a:p>
          <a:p>
            <a:pPr lvl="1" eaLnBrk="1" hangingPunct="1">
              <a:buFontTx/>
              <a:buChar char="•"/>
            </a:pPr>
            <a:r>
              <a:rPr lang="en-US" sz="2000">
                <a:latin typeface="Verdana" pitchFamily="34" charset="0"/>
              </a:rPr>
              <a:t> number of observations</a:t>
            </a:r>
          </a:p>
          <a:p>
            <a:pPr lvl="1" eaLnBrk="1" hangingPunct="1">
              <a:buFontTx/>
              <a:buChar char="•"/>
            </a:pPr>
            <a:r>
              <a:rPr lang="en-US" sz="2000">
                <a:latin typeface="Verdana" pitchFamily="34" charset="0"/>
              </a:rPr>
              <a:t> number of treatment groups</a:t>
            </a:r>
          </a:p>
          <a:p>
            <a:pPr lvl="1" eaLnBrk="1" hangingPunct="1">
              <a:buFontTx/>
              <a:buChar char="•"/>
            </a:pPr>
            <a:r>
              <a:rPr lang="en-US" sz="2000">
                <a:latin typeface="Verdana" pitchFamily="34" charset="0"/>
              </a:rPr>
              <a:t> stimulus levels</a:t>
            </a:r>
          </a:p>
        </p:txBody>
      </p:sp>
      <p:sp>
        <p:nvSpPr>
          <p:cNvPr id="6"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rm1g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278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3"/>
          <p:cNvSpPr>
            <a:spLocks noChangeArrowheads="1"/>
          </p:cNvSpPr>
          <p:nvPr/>
        </p:nvSpPr>
        <p:spPr bwMode="auto">
          <a:xfrm>
            <a:off x="1219200" y="304800"/>
            <a:ext cx="762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r>
              <a:rPr lang="en-US" sz="2800" b="1" dirty="0" smtClean="0">
                <a:latin typeface="Arial" pitchFamily="34" charset="0"/>
              </a:rPr>
              <a:t>Statistician’s View of Model Selection</a:t>
            </a:r>
            <a:endParaRPr lang="en-US" sz="2800" b="1" dirty="0">
              <a:latin typeface="Arial" pitchFamily="34" charset="0"/>
            </a:endParaRPr>
          </a:p>
        </p:txBody>
      </p:sp>
      <p:sp>
        <p:nvSpPr>
          <p:cNvPr id="4813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88AF1CF0-2467-42A5-A222-B929B767BB59}" type="slidenum">
              <a:rPr lang="en-US" sz="1400"/>
              <a:pPr eaLnBrk="1" hangingPunct="1"/>
              <a:t>7</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71800"/>
            <a:ext cx="23717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4" name="Rectangle 3"/>
          <p:cNvSpPr>
            <a:spLocks noGrp="1" noChangeArrowheads="1"/>
          </p:cNvSpPr>
          <p:nvPr>
            <p:ph type="title"/>
          </p:nvPr>
        </p:nvSpPr>
        <p:spPr/>
        <p:txBody>
          <a:bodyPr/>
          <a:lstStyle/>
          <a:p>
            <a:pPr eaLnBrk="1" hangingPunct="1"/>
            <a:r>
              <a:rPr lang="en-US" smtClean="0">
                <a:latin typeface="Verdana" pitchFamily="34" charset="0"/>
              </a:rPr>
              <a:t>Collecting </a:t>
            </a:r>
            <a:r>
              <a:rPr lang="ja-JP" altLang="en-US" smtClean="0">
                <a:latin typeface="Verdana" pitchFamily="34" charset="0"/>
              </a:rPr>
              <a:t>“</a:t>
            </a:r>
            <a:r>
              <a:rPr lang="en-US" altLang="ja-JP" smtClean="0">
                <a:latin typeface="Verdana" pitchFamily="34" charset="0"/>
              </a:rPr>
              <a:t>smarter</a:t>
            </a:r>
            <a:r>
              <a:rPr lang="ja-JP" altLang="en-US" smtClean="0">
                <a:latin typeface="Verdana" pitchFamily="34" charset="0"/>
              </a:rPr>
              <a:t>”</a:t>
            </a:r>
            <a:r>
              <a:rPr lang="en-US" altLang="ja-JP" smtClean="0">
                <a:latin typeface="Verdana" pitchFamily="34" charset="0"/>
              </a:rPr>
              <a:t> data</a:t>
            </a:r>
            <a:endParaRPr lang="en-US" smtClean="0">
              <a:latin typeface="Verdana" pitchFamily="34" charset="0"/>
            </a:endParaRPr>
          </a:p>
        </p:txBody>
      </p:sp>
      <p:sp>
        <p:nvSpPr>
          <p:cNvPr id="243715" name="Rectangle 4"/>
          <p:cNvSpPr>
            <a:spLocks noGrp="1" noChangeArrowheads="1"/>
          </p:cNvSpPr>
          <p:nvPr>
            <p:ph type="body" idx="1"/>
          </p:nvPr>
        </p:nvSpPr>
        <p:spPr>
          <a:xfrm>
            <a:off x="566738" y="1752600"/>
            <a:ext cx="8043862" cy="4267200"/>
          </a:xfrm>
        </p:spPr>
        <p:txBody>
          <a:bodyPr/>
          <a:lstStyle/>
          <a:p>
            <a:pPr eaLnBrk="1" hangingPunct="1"/>
            <a:r>
              <a:rPr lang="en-US" sz="2000" smtClean="0">
                <a:latin typeface="Verdana" pitchFamily="34" charset="0"/>
              </a:rPr>
              <a:t>The </a:t>
            </a:r>
            <a:r>
              <a:rPr lang="en-US" sz="2000" b="1" smtClean="0">
                <a:solidFill>
                  <a:schemeClr val="accent2"/>
                </a:solidFill>
                <a:latin typeface="Verdana" pitchFamily="34" charset="0"/>
              </a:rPr>
              <a:t>design</a:t>
            </a:r>
            <a:r>
              <a:rPr lang="en-US" sz="2000" smtClean="0">
                <a:latin typeface="Verdana" pitchFamily="34" charset="0"/>
              </a:rPr>
              <a:t> of an experiment determines the quality of data that are collected.</a:t>
            </a:r>
          </a:p>
          <a:p>
            <a:pPr eaLnBrk="1" hangingPunct="1"/>
            <a:endParaRPr lang="en-US" sz="2000" smtClean="0">
              <a:latin typeface="Verdana" pitchFamily="34" charset="0"/>
            </a:endParaRPr>
          </a:p>
        </p:txBody>
      </p:sp>
      <p:sp>
        <p:nvSpPr>
          <p:cNvPr id="243716" name="Text Box 5"/>
          <p:cNvSpPr txBox="1">
            <a:spLocks noChangeArrowheads="1"/>
          </p:cNvSpPr>
          <p:nvPr/>
        </p:nvSpPr>
        <p:spPr bwMode="auto">
          <a:xfrm>
            <a:off x="2286000" y="3048000"/>
            <a:ext cx="4548188"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2000" u="sng">
                <a:latin typeface="Verdana" pitchFamily="34" charset="0"/>
              </a:rPr>
              <a:t>Design variables include:</a:t>
            </a:r>
          </a:p>
          <a:p>
            <a:pPr lvl="1" eaLnBrk="1" hangingPunct="1">
              <a:buFontTx/>
              <a:buChar char="•"/>
            </a:pPr>
            <a:r>
              <a:rPr lang="en-US" sz="2000">
                <a:latin typeface="Verdana" pitchFamily="34" charset="0"/>
              </a:rPr>
              <a:t> number of observations</a:t>
            </a:r>
          </a:p>
          <a:p>
            <a:pPr lvl="1" eaLnBrk="1" hangingPunct="1">
              <a:buFontTx/>
              <a:buChar char="•"/>
            </a:pPr>
            <a:r>
              <a:rPr lang="en-US" sz="2000">
                <a:latin typeface="Verdana" pitchFamily="34" charset="0"/>
              </a:rPr>
              <a:t> number of treatment groups</a:t>
            </a:r>
          </a:p>
          <a:p>
            <a:pPr lvl="1" eaLnBrk="1" hangingPunct="1">
              <a:buFontTx/>
              <a:buChar char="•"/>
            </a:pPr>
            <a:r>
              <a:rPr lang="en-US" sz="2000">
                <a:latin typeface="Verdana" pitchFamily="34" charset="0"/>
              </a:rPr>
              <a:t> stimulus levels</a:t>
            </a:r>
          </a:p>
        </p:txBody>
      </p:sp>
      <p:pic>
        <p:nvPicPr>
          <p:cNvPr id="2437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29000"/>
            <a:ext cx="18224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724400"/>
            <a:ext cx="3905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9DFE0B9-F954-40C8-8C3A-1032504CFE7D}" type="slidenum">
              <a:rPr lang="en-US" sz="1200">
                <a:latin typeface="Verdana" pitchFamily="34" charset="0"/>
              </a:rPr>
              <a:pPr eaLnBrk="1" hangingPunct="1"/>
              <a:t>70</a:t>
            </a:fld>
            <a:endParaRPr lang="en-US" sz="1200">
              <a:latin typeface="Verdana" pitchFamily="34" charset="0"/>
            </a:endParaRPr>
          </a:p>
        </p:txBody>
      </p:sp>
      <p:sp>
        <p:nvSpPr>
          <p:cNvPr id="9"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3B3E509-FF1A-4252-BDD8-5E15E38BC171}" type="slidenum">
              <a:rPr lang="en-US" sz="1200">
                <a:latin typeface="Verdana" pitchFamily="34" charset="0"/>
              </a:rPr>
              <a:pPr eaLnBrk="1" hangingPunct="1"/>
              <a:t>71</a:t>
            </a:fld>
            <a:endParaRPr lang="en-US" sz="1200">
              <a:latin typeface="Verdana" pitchFamily="34" charset="0"/>
            </a:endParaRPr>
          </a:p>
        </p:txBody>
      </p:sp>
      <p:sp>
        <p:nvSpPr>
          <p:cNvPr id="245762" name="Rectangle 2"/>
          <p:cNvSpPr>
            <a:spLocks noGrp="1" noChangeArrowheads="1"/>
          </p:cNvSpPr>
          <p:nvPr>
            <p:ph type="title"/>
          </p:nvPr>
        </p:nvSpPr>
        <p:spPr>
          <a:xfrm>
            <a:off x="685800" y="304800"/>
            <a:ext cx="7772400" cy="1143000"/>
          </a:xfrm>
        </p:spPr>
        <p:txBody>
          <a:bodyPr/>
          <a:lstStyle/>
          <a:p>
            <a:pPr eaLnBrk="1" hangingPunct="1"/>
            <a:r>
              <a:rPr lang="en-US" smtClean="0">
                <a:latin typeface="Verdana" pitchFamily="34" charset="0"/>
              </a:rPr>
              <a:t>Hard-to-recruit participants</a:t>
            </a:r>
          </a:p>
        </p:txBody>
      </p:sp>
      <p:pic>
        <p:nvPicPr>
          <p:cNvPr id="245763" name="Picture 10" descr="http://t3.gstatic.com/images?q=tbn:4UbnUUbz1yWWwM:http://www.duke.edu/web/mind/level2/faculty/liz/Images/Baby%2520with%2520ERP%2520ca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24209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4" name="Picture 16" descr="http://t2.gstatic.com/images?q=tbn:ONZOe7IjbTCorM:http://cache1.asset-cache.net/xc/82535400.jpg%3Fv%3D1%26c%3DIWSAsset%26k%3D2%26d%3D77BFBA49EF8789215ABF3343C02EA5488BCDE5FCC8BD385F27C5B3C3889B951E34E8A5E33F3E0079E30A760B0D81129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981200"/>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5" name="Picture 18" descr="fMRI scanne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038600"/>
            <a:ext cx="26971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6" name="Picture 20" descr="http://t3.gstatic.com/images?q=tbn:mO43vL0WlVWGEM:http://www.chicagobooth.edu/images/news/2006-09-12_fogel_alliance_on_agin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4191000"/>
            <a:ext cx="129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7" name="Picture 22" descr="http://t3.gstatic.com/images?q=tbn:qie74Z6bZ7fp6M:http://www.nlcahr.mun.ca/images/content/54-290153542.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4419600"/>
            <a:ext cx="15367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3D394AC3-D53D-41AE-97DB-16FDE1E94605}" type="slidenum">
              <a:rPr lang="en-US" sz="1200">
                <a:latin typeface="Verdana" pitchFamily="34" charset="0"/>
              </a:rPr>
              <a:pPr eaLnBrk="1" hangingPunct="1"/>
              <a:t>72</a:t>
            </a:fld>
            <a:endParaRPr lang="en-US" sz="1200">
              <a:latin typeface="Verdana" pitchFamily="34" charset="0"/>
            </a:endParaRPr>
          </a:p>
        </p:txBody>
      </p:sp>
      <p:sp>
        <p:nvSpPr>
          <p:cNvPr id="246786" name="Rectangle 2"/>
          <p:cNvSpPr>
            <a:spLocks noGrp="1" noChangeArrowheads="1"/>
          </p:cNvSpPr>
          <p:nvPr>
            <p:ph type="body" idx="1"/>
          </p:nvPr>
        </p:nvSpPr>
        <p:spPr/>
        <p:txBody>
          <a:bodyPr/>
          <a:lstStyle/>
          <a:p>
            <a:pPr eaLnBrk="1" hangingPunct="1"/>
            <a:r>
              <a:rPr lang="en-US" sz="2000" smtClean="0">
                <a:latin typeface="Verdana" pitchFamily="34" charset="0"/>
              </a:rPr>
              <a:t>Adaptively designed experiments</a:t>
            </a:r>
          </a:p>
          <a:p>
            <a:pPr lvl="1" eaLnBrk="1" hangingPunct="1"/>
            <a:r>
              <a:rPr lang="en-US" sz="2000" smtClean="0">
                <a:latin typeface="Verdana" pitchFamily="34" charset="0"/>
              </a:rPr>
              <a:t>Conduct the full experiment as a sequence of </a:t>
            </a:r>
            <a:r>
              <a:rPr lang="en-US" sz="2000" smtClean="0">
                <a:solidFill>
                  <a:srgbClr val="0000FF"/>
                </a:solidFill>
                <a:latin typeface="Verdana" pitchFamily="34" charset="0"/>
              </a:rPr>
              <a:t>mini-experiments</a:t>
            </a:r>
          </a:p>
          <a:p>
            <a:pPr lvl="1" eaLnBrk="1" hangingPunct="1"/>
            <a:r>
              <a:rPr lang="en-US" sz="2000" smtClean="0">
                <a:latin typeface="Verdana" pitchFamily="34" charset="0"/>
              </a:rPr>
              <a:t>Improve the design of the </a:t>
            </a:r>
            <a:r>
              <a:rPr lang="en-US" sz="2000" smtClean="0">
                <a:solidFill>
                  <a:srgbClr val="0000FF"/>
                </a:solidFill>
                <a:latin typeface="Verdana" pitchFamily="34" charset="0"/>
              </a:rPr>
              <a:t>next mini-experiment </a:t>
            </a:r>
            <a:r>
              <a:rPr lang="en-US" sz="2000" smtClean="0">
                <a:latin typeface="Verdana" pitchFamily="34" charset="0"/>
              </a:rPr>
              <a:t>using knowledge gained from the </a:t>
            </a:r>
            <a:r>
              <a:rPr lang="en-US" sz="2000" smtClean="0">
                <a:solidFill>
                  <a:srgbClr val="0000FF"/>
                </a:solidFill>
                <a:latin typeface="Verdana" pitchFamily="34" charset="0"/>
              </a:rPr>
              <a:t>previous mini-experiments</a:t>
            </a:r>
          </a:p>
          <a:p>
            <a:pPr lvl="1" eaLnBrk="1" hangingPunct="1"/>
            <a:endParaRPr lang="en-US" sz="2000" smtClean="0">
              <a:latin typeface="Verdana" pitchFamily="34" charset="0"/>
            </a:endParaRPr>
          </a:p>
          <a:p>
            <a:pPr lvl="1" eaLnBrk="1" hangingPunct="1"/>
            <a:endParaRPr lang="en-US" sz="2200" smtClean="0">
              <a:solidFill>
                <a:srgbClr val="FF3300"/>
              </a:solidFill>
              <a:latin typeface="Verdana" pitchFamily="34" charset="0"/>
            </a:endParaRPr>
          </a:p>
          <a:p>
            <a:pPr eaLnBrk="1" hangingPunct="1"/>
            <a:endParaRPr lang="en-US" sz="2100" smtClean="0">
              <a:solidFill>
                <a:srgbClr val="FF3300"/>
              </a:solidFill>
              <a:latin typeface="Verdana" pitchFamily="34" charset="0"/>
            </a:endParaRPr>
          </a:p>
          <a:p>
            <a:pPr eaLnBrk="1" hangingPunct="1"/>
            <a:endParaRPr lang="en-US" sz="2100" smtClean="0">
              <a:latin typeface="Verdana" pitchFamily="34" charset="0"/>
            </a:endParaRPr>
          </a:p>
          <a:p>
            <a:pPr eaLnBrk="1" hangingPunct="1"/>
            <a:endParaRPr lang="en-US" sz="2100" smtClean="0">
              <a:latin typeface="Verdana" pitchFamily="34" charset="0"/>
            </a:endParaRPr>
          </a:p>
        </p:txBody>
      </p:sp>
      <p:sp>
        <p:nvSpPr>
          <p:cNvPr id="246787" name="Rectangle 3"/>
          <p:cNvSpPr>
            <a:spLocks noGrp="1" noChangeArrowheads="1"/>
          </p:cNvSpPr>
          <p:nvPr>
            <p:ph type="title"/>
          </p:nvPr>
        </p:nvSpPr>
        <p:spPr/>
        <p:txBody>
          <a:bodyPr/>
          <a:lstStyle/>
          <a:p>
            <a:pPr eaLnBrk="1" hangingPunct="1"/>
            <a:r>
              <a:rPr lang="en-US" sz="3200" smtClean="0">
                <a:solidFill>
                  <a:schemeClr val="tx1"/>
                </a:solidFill>
                <a:latin typeface="Verdana" pitchFamily="34" charset="0"/>
              </a:rPr>
              <a:t>Adaptive design optimization (ADO)</a:t>
            </a:r>
          </a:p>
        </p:txBody>
      </p:sp>
      <p:sp>
        <p:nvSpPr>
          <p:cNvPr id="246788" name="Text Box 4"/>
          <p:cNvSpPr txBox="1">
            <a:spLocks noChangeArrowheads="1"/>
          </p:cNvSpPr>
          <p:nvPr/>
        </p:nvSpPr>
        <p:spPr bwMode="auto">
          <a:xfrm>
            <a:off x="1219200" y="4876800"/>
            <a:ext cx="67056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Arial" pitchFamily="34" charset="0"/>
              </a:rPr>
              <a:t>Myung &amp; Pitt (2009) </a:t>
            </a:r>
            <a:r>
              <a:rPr lang="en-US" sz="1800" i="1">
                <a:latin typeface="Arial" pitchFamily="34" charset="0"/>
              </a:rPr>
              <a:t>Psychological Review</a:t>
            </a:r>
          </a:p>
          <a:p>
            <a:pPr eaLnBrk="1" hangingPunct="1"/>
            <a:r>
              <a:rPr lang="en-US" sz="1800">
                <a:latin typeface="Arial" pitchFamily="34" charset="0"/>
              </a:rPr>
              <a:t>Cavagnaro, Myung, Pitt &amp; Kujala (2010) </a:t>
            </a:r>
            <a:r>
              <a:rPr lang="en-US" sz="1800" i="1">
                <a:latin typeface="Arial" pitchFamily="34" charset="0"/>
              </a:rPr>
              <a:t>Neural Computation.</a:t>
            </a:r>
            <a:endParaRPr lang="en-US" sz="1800">
              <a:latin typeface="Arial" pitchFamily="34" charset="0"/>
            </a:endParaRPr>
          </a:p>
        </p:txBody>
      </p:sp>
      <p:sp>
        <p:nvSpPr>
          <p:cNvPr id="6"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D8A314A7-B432-413F-AAC6-8F244959FF44}" type="slidenum">
              <a:rPr lang="en-US" sz="1200">
                <a:latin typeface="Verdana" pitchFamily="34" charset="0"/>
              </a:rPr>
              <a:pPr eaLnBrk="1" hangingPunct="1"/>
              <a:t>73</a:t>
            </a:fld>
            <a:endParaRPr lang="en-US" sz="1200">
              <a:latin typeface="Verdana" pitchFamily="34" charset="0"/>
            </a:endParaRPr>
          </a:p>
        </p:txBody>
      </p:sp>
      <p:sp>
        <p:nvSpPr>
          <p:cNvPr id="248834" name="Rectangle 2"/>
          <p:cNvSpPr>
            <a:spLocks noGrp="1" noChangeArrowheads="1"/>
          </p:cNvSpPr>
          <p:nvPr>
            <p:ph type="body" idx="1"/>
          </p:nvPr>
        </p:nvSpPr>
        <p:spPr/>
        <p:txBody>
          <a:bodyPr/>
          <a:lstStyle/>
          <a:p>
            <a:pPr eaLnBrk="1" hangingPunct="1"/>
            <a:r>
              <a:rPr lang="en-US" sz="2000" smtClean="0">
                <a:latin typeface="Verdana" pitchFamily="34" charset="0"/>
              </a:rPr>
              <a:t>Sequential design framework</a:t>
            </a:r>
          </a:p>
          <a:p>
            <a:pPr eaLnBrk="1" hangingPunct="1"/>
            <a:endParaRPr lang="en-US" sz="2000" smtClean="0">
              <a:latin typeface="Verdana" pitchFamily="34" charset="0"/>
            </a:endParaRPr>
          </a:p>
          <a:p>
            <a:pPr eaLnBrk="1" hangingPunct="1"/>
            <a:endParaRPr lang="en-US" sz="2000" smtClean="0">
              <a:latin typeface="Verdana" pitchFamily="34" charset="0"/>
            </a:endParaRPr>
          </a:p>
          <a:p>
            <a:pPr eaLnBrk="1" hangingPunct="1"/>
            <a:endParaRPr lang="en-US" sz="2000" smtClean="0">
              <a:latin typeface="Verdana" pitchFamily="34" charset="0"/>
            </a:endParaRPr>
          </a:p>
          <a:p>
            <a:pPr eaLnBrk="1" hangingPunct="1"/>
            <a:endParaRPr lang="en-US" sz="2000" smtClean="0">
              <a:latin typeface="Verdana" pitchFamily="34" charset="0"/>
            </a:endParaRPr>
          </a:p>
          <a:p>
            <a:pPr eaLnBrk="1" hangingPunct="1"/>
            <a:endParaRPr lang="en-US" sz="2000" smtClean="0">
              <a:latin typeface="Verdana" pitchFamily="34" charset="0"/>
            </a:endParaRPr>
          </a:p>
          <a:p>
            <a:pPr eaLnBrk="1" hangingPunct="1"/>
            <a:endParaRPr lang="en-US" sz="2000" smtClean="0">
              <a:latin typeface="Verdana" pitchFamily="34" charset="0"/>
            </a:endParaRPr>
          </a:p>
          <a:p>
            <a:pPr eaLnBrk="1" hangingPunct="1"/>
            <a:endParaRPr lang="en-US" sz="2100" smtClean="0">
              <a:latin typeface="Verdana" pitchFamily="34" charset="0"/>
            </a:endParaRPr>
          </a:p>
          <a:p>
            <a:pPr eaLnBrk="1" hangingPunct="1"/>
            <a:endParaRPr lang="en-US" sz="2100" smtClean="0">
              <a:latin typeface="Verdana" pitchFamily="34" charset="0"/>
            </a:endParaRPr>
          </a:p>
        </p:txBody>
      </p:sp>
      <p:sp>
        <p:nvSpPr>
          <p:cNvPr id="248835" name="Text Box 3"/>
          <p:cNvSpPr txBox="1">
            <a:spLocks noChangeArrowheads="1"/>
          </p:cNvSpPr>
          <p:nvPr/>
        </p:nvSpPr>
        <p:spPr bwMode="auto">
          <a:xfrm>
            <a:off x="876300" y="4708525"/>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spcBef>
                <a:spcPct val="50000"/>
              </a:spcBef>
            </a:pPr>
            <a:r>
              <a:rPr lang="en-US" altLang="zh-CN" sz="1600" b="1">
                <a:solidFill>
                  <a:srgbClr val="0000FF"/>
                </a:solidFill>
                <a:latin typeface="Arial" pitchFamily="34" charset="0"/>
                <a:ea typeface="SimSun" pitchFamily="2" charset="-122"/>
              </a:rPr>
              <a:t>    </a:t>
            </a:r>
            <a:r>
              <a:rPr lang="en-US" altLang="zh-CN" sz="1600" b="1">
                <a:solidFill>
                  <a:srgbClr val="006600"/>
                </a:solidFill>
                <a:latin typeface="Arial" pitchFamily="34" charset="0"/>
                <a:ea typeface="SimSun" pitchFamily="2" charset="-122"/>
              </a:rPr>
              <a:t>  </a:t>
            </a:r>
          </a:p>
        </p:txBody>
      </p:sp>
      <p:sp>
        <p:nvSpPr>
          <p:cNvPr id="248836" name="Text Box 4"/>
          <p:cNvSpPr txBox="1">
            <a:spLocks noChangeArrowheads="1"/>
          </p:cNvSpPr>
          <p:nvPr/>
        </p:nvSpPr>
        <p:spPr bwMode="auto">
          <a:xfrm>
            <a:off x="2552700" y="4708525"/>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spcBef>
                <a:spcPct val="50000"/>
              </a:spcBef>
            </a:pPr>
            <a:r>
              <a:rPr lang="en-US" altLang="zh-CN" sz="1600">
                <a:latin typeface="Arial" pitchFamily="34" charset="0"/>
                <a:ea typeface="SimSun" pitchFamily="2" charset="-122"/>
              </a:rPr>
              <a:t> </a:t>
            </a:r>
            <a:endParaRPr lang="en-US" altLang="zh-CN" sz="1600" b="1">
              <a:solidFill>
                <a:srgbClr val="0000FF"/>
              </a:solidFill>
              <a:latin typeface="Arial" pitchFamily="34" charset="0"/>
              <a:ea typeface="SimSun" pitchFamily="2" charset="-122"/>
            </a:endParaRPr>
          </a:p>
        </p:txBody>
      </p:sp>
      <p:sp>
        <p:nvSpPr>
          <p:cNvPr id="427013" name="Oval 5"/>
          <p:cNvSpPr>
            <a:spLocks noChangeArrowheads="1"/>
          </p:cNvSpPr>
          <p:nvPr/>
        </p:nvSpPr>
        <p:spPr bwMode="auto">
          <a:xfrm>
            <a:off x="1181100" y="4098925"/>
            <a:ext cx="623888" cy="608013"/>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solidFill>
                  <a:srgbClr val="0000FF"/>
                </a:solidFill>
                <a:latin typeface="Arial" pitchFamily="34" charset="0"/>
                <a:ea typeface="SimSun" pitchFamily="2" charset="-122"/>
              </a:rPr>
              <a:t>d</a:t>
            </a:r>
            <a:r>
              <a:rPr lang="en-US" altLang="zh-CN" sz="1800" baseline="-25000">
                <a:solidFill>
                  <a:srgbClr val="0000FF"/>
                </a:solidFill>
                <a:latin typeface="Arial" pitchFamily="34" charset="0"/>
                <a:ea typeface="SimSun" pitchFamily="2" charset="-122"/>
              </a:rPr>
              <a:t>1</a:t>
            </a:r>
          </a:p>
        </p:txBody>
      </p:sp>
      <p:sp>
        <p:nvSpPr>
          <p:cNvPr id="427014" name="Oval 6"/>
          <p:cNvSpPr>
            <a:spLocks noChangeArrowheads="1"/>
          </p:cNvSpPr>
          <p:nvPr/>
        </p:nvSpPr>
        <p:spPr bwMode="auto">
          <a:xfrm>
            <a:off x="2705100" y="4098925"/>
            <a:ext cx="625475" cy="608013"/>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solidFill>
                  <a:srgbClr val="0000FF"/>
                </a:solidFill>
                <a:latin typeface="Arial" pitchFamily="34" charset="0"/>
                <a:ea typeface="SimSun" pitchFamily="2" charset="-122"/>
              </a:rPr>
              <a:t>d</a:t>
            </a:r>
            <a:r>
              <a:rPr lang="en-US" altLang="zh-CN" sz="1800" baseline="-25000">
                <a:solidFill>
                  <a:srgbClr val="0000FF"/>
                </a:solidFill>
                <a:latin typeface="Arial" pitchFamily="34" charset="0"/>
                <a:ea typeface="SimSun" pitchFamily="2" charset="-122"/>
              </a:rPr>
              <a:t>2</a:t>
            </a:r>
          </a:p>
        </p:txBody>
      </p:sp>
      <p:sp>
        <p:nvSpPr>
          <p:cNvPr id="427015" name="Oval 7"/>
          <p:cNvSpPr>
            <a:spLocks noChangeArrowheads="1"/>
          </p:cNvSpPr>
          <p:nvPr/>
        </p:nvSpPr>
        <p:spPr bwMode="auto">
          <a:xfrm>
            <a:off x="4229100" y="4098925"/>
            <a:ext cx="623888" cy="608013"/>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solidFill>
                  <a:srgbClr val="0000FF"/>
                </a:solidFill>
                <a:latin typeface="Arial" pitchFamily="34" charset="0"/>
                <a:ea typeface="SimSun" pitchFamily="2" charset="-122"/>
              </a:rPr>
              <a:t>d</a:t>
            </a:r>
            <a:r>
              <a:rPr lang="en-US" altLang="zh-CN" sz="1800" baseline="-25000">
                <a:solidFill>
                  <a:srgbClr val="0000FF"/>
                </a:solidFill>
                <a:latin typeface="Arial" pitchFamily="34" charset="0"/>
                <a:ea typeface="SimSun" pitchFamily="2" charset="-122"/>
              </a:rPr>
              <a:t>3</a:t>
            </a:r>
          </a:p>
        </p:txBody>
      </p:sp>
      <p:sp>
        <p:nvSpPr>
          <p:cNvPr id="427016" name="Oval 8"/>
          <p:cNvSpPr>
            <a:spLocks noChangeArrowheads="1"/>
          </p:cNvSpPr>
          <p:nvPr/>
        </p:nvSpPr>
        <p:spPr bwMode="auto">
          <a:xfrm>
            <a:off x="5486400" y="4116388"/>
            <a:ext cx="625475" cy="608012"/>
          </a:xfrm>
          <a:prstGeom prst="ellipse">
            <a:avLst/>
          </a:prstGeom>
          <a:noFill/>
          <a:ln w="9525">
            <a:noFill/>
            <a:round/>
            <a:headEnd/>
            <a:tailEnd/>
          </a:ln>
          <a:effectLst/>
        </p:spPr>
        <p:txBody>
          <a:bodyPr wrap="none" anchor="ctr"/>
          <a:lstStyle/>
          <a:p>
            <a:pPr algn="ctr"/>
            <a:r>
              <a:rPr lang="en-US" altLang="zh-CN" sz="1800">
                <a:effectLst>
                  <a:outerShdw blurRad="38100" dist="38100" dir="2700000" algn="tl">
                    <a:srgbClr val="C0C0C0"/>
                  </a:outerShdw>
                </a:effectLst>
                <a:ea typeface="SimSun" pitchFamily="2" charset="-122"/>
              </a:rPr>
              <a:t>… …</a:t>
            </a:r>
          </a:p>
        </p:txBody>
      </p:sp>
      <p:sp>
        <p:nvSpPr>
          <p:cNvPr id="427017" name="Rectangle 9"/>
          <p:cNvSpPr>
            <a:spLocks noChangeArrowheads="1"/>
          </p:cNvSpPr>
          <p:nvPr/>
        </p:nvSpPr>
        <p:spPr bwMode="auto">
          <a:xfrm>
            <a:off x="1698625" y="2928938"/>
            <a:ext cx="1176338" cy="5381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latin typeface="Arial" pitchFamily="34" charset="0"/>
                <a:ea typeface="SimSun" pitchFamily="2" charset="-122"/>
              </a:rPr>
              <a:t>Y</a:t>
            </a:r>
            <a:r>
              <a:rPr lang="en-US" altLang="zh-CN" sz="1800" baseline="-25000">
                <a:latin typeface="Arial" pitchFamily="34" charset="0"/>
                <a:ea typeface="SimSun" pitchFamily="2" charset="-122"/>
              </a:rPr>
              <a:t>obs</a:t>
            </a:r>
            <a:r>
              <a:rPr lang="en-US" altLang="zh-CN" sz="1800">
                <a:latin typeface="Arial" pitchFamily="34" charset="0"/>
                <a:ea typeface="SimSun" pitchFamily="2" charset="-122"/>
              </a:rPr>
              <a:t>(d</a:t>
            </a:r>
            <a:r>
              <a:rPr lang="en-US" altLang="zh-CN" sz="1800" baseline="-25000">
                <a:latin typeface="Arial" pitchFamily="34" charset="0"/>
                <a:ea typeface="SimSun" pitchFamily="2" charset="-122"/>
              </a:rPr>
              <a:t>1</a:t>
            </a:r>
            <a:r>
              <a:rPr lang="en-US" altLang="zh-CN" sz="1800">
                <a:latin typeface="Arial" pitchFamily="34" charset="0"/>
                <a:ea typeface="SimSun" pitchFamily="2" charset="-122"/>
              </a:rPr>
              <a:t>)</a:t>
            </a:r>
            <a:endParaRPr lang="en-US" altLang="zh-CN" sz="1800" baseline="-25000">
              <a:latin typeface="Arial" pitchFamily="34" charset="0"/>
              <a:ea typeface="SimSun" pitchFamily="2" charset="-122"/>
            </a:endParaRPr>
          </a:p>
        </p:txBody>
      </p:sp>
      <p:sp>
        <p:nvSpPr>
          <p:cNvPr id="427018" name="Line 10"/>
          <p:cNvSpPr>
            <a:spLocks noChangeShapeType="1"/>
          </p:cNvSpPr>
          <p:nvPr/>
        </p:nvSpPr>
        <p:spPr bwMode="auto">
          <a:xfrm flipV="1">
            <a:off x="1714500" y="3489325"/>
            <a:ext cx="485775"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19" name="Line 11"/>
          <p:cNvSpPr>
            <a:spLocks noChangeShapeType="1"/>
          </p:cNvSpPr>
          <p:nvPr/>
        </p:nvSpPr>
        <p:spPr bwMode="auto">
          <a:xfrm>
            <a:off x="2476500" y="3489325"/>
            <a:ext cx="484188"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20" name="Rectangle 12"/>
          <p:cNvSpPr>
            <a:spLocks noChangeArrowheads="1"/>
          </p:cNvSpPr>
          <p:nvPr/>
        </p:nvSpPr>
        <p:spPr bwMode="auto">
          <a:xfrm>
            <a:off x="3178175" y="2928938"/>
            <a:ext cx="1176338" cy="5381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latin typeface="Arial" pitchFamily="34" charset="0"/>
                <a:ea typeface="SimSun" pitchFamily="2" charset="-122"/>
              </a:rPr>
              <a:t>Y</a:t>
            </a:r>
            <a:r>
              <a:rPr lang="en-US" altLang="zh-CN" sz="1800" baseline="-25000">
                <a:latin typeface="Arial" pitchFamily="34" charset="0"/>
                <a:ea typeface="SimSun" pitchFamily="2" charset="-122"/>
              </a:rPr>
              <a:t>obs</a:t>
            </a:r>
            <a:r>
              <a:rPr lang="en-US" altLang="zh-CN" sz="1800">
                <a:latin typeface="Arial" pitchFamily="34" charset="0"/>
                <a:ea typeface="SimSun" pitchFamily="2" charset="-122"/>
              </a:rPr>
              <a:t>(d</a:t>
            </a:r>
            <a:r>
              <a:rPr lang="en-US" altLang="zh-CN" sz="1800" baseline="-25000">
                <a:latin typeface="Arial" pitchFamily="34" charset="0"/>
                <a:ea typeface="SimSun" pitchFamily="2" charset="-122"/>
              </a:rPr>
              <a:t>2</a:t>
            </a:r>
            <a:r>
              <a:rPr lang="en-US" altLang="zh-CN" sz="1800">
                <a:latin typeface="Arial" pitchFamily="34" charset="0"/>
                <a:ea typeface="SimSun" pitchFamily="2" charset="-122"/>
              </a:rPr>
              <a:t>)</a:t>
            </a:r>
            <a:endParaRPr lang="en-US" altLang="zh-CN" sz="1800" baseline="-25000">
              <a:latin typeface="Arial" pitchFamily="34" charset="0"/>
              <a:ea typeface="SimSun" pitchFamily="2" charset="-122"/>
            </a:endParaRPr>
          </a:p>
        </p:txBody>
      </p:sp>
      <p:sp>
        <p:nvSpPr>
          <p:cNvPr id="427021" name="Line 13"/>
          <p:cNvSpPr>
            <a:spLocks noChangeShapeType="1"/>
          </p:cNvSpPr>
          <p:nvPr/>
        </p:nvSpPr>
        <p:spPr bwMode="auto">
          <a:xfrm flipV="1">
            <a:off x="3162300" y="3489325"/>
            <a:ext cx="484188"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22" name="Line 14"/>
          <p:cNvSpPr>
            <a:spLocks noChangeShapeType="1"/>
          </p:cNvSpPr>
          <p:nvPr/>
        </p:nvSpPr>
        <p:spPr bwMode="auto">
          <a:xfrm>
            <a:off x="3924300" y="3489325"/>
            <a:ext cx="485775"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23" name="Rectangle 15"/>
          <p:cNvSpPr>
            <a:spLocks noChangeArrowheads="1"/>
          </p:cNvSpPr>
          <p:nvPr/>
        </p:nvSpPr>
        <p:spPr bwMode="auto">
          <a:xfrm>
            <a:off x="5181600" y="2887663"/>
            <a:ext cx="1177925" cy="538162"/>
          </a:xfrm>
          <a:prstGeom prst="rect">
            <a:avLst/>
          </a:prstGeom>
          <a:noFill/>
          <a:ln w="9525" algn="ctr">
            <a:noFill/>
            <a:miter lim="800000"/>
            <a:headEnd/>
            <a:tailEnd/>
          </a:ln>
          <a:effectLst/>
        </p:spPr>
        <p:txBody>
          <a:bodyPr wrap="none" anchor="ctr"/>
          <a:lstStyle/>
          <a:p>
            <a:pPr algn="ctr"/>
            <a:r>
              <a:rPr lang="en-US" altLang="zh-CN" sz="1800">
                <a:effectLst>
                  <a:outerShdw blurRad="38100" dist="38100" dir="2700000" algn="tl">
                    <a:srgbClr val="C0C0C0"/>
                  </a:outerShdw>
                </a:effectLst>
                <a:latin typeface="Arial" pitchFamily="34" charset="0"/>
                <a:ea typeface="SimSun" pitchFamily="2" charset="-122"/>
              </a:rPr>
              <a:t>…</a:t>
            </a:r>
            <a:endParaRPr lang="en-US" altLang="zh-CN" sz="1800" baseline="-25000">
              <a:effectLst>
                <a:outerShdw blurRad="38100" dist="38100" dir="2700000" algn="tl">
                  <a:srgbClr val="C0C0C0"/>
                </a:outerShdw>
              </a:effectLst>
              <a:latin typeface="Arial" pitchFamily="34" charset="0"/>
              <a:ea typeface="SimSun" pitchFamily="2" charset="-122"/>
            </a:endParaRPr>
          </a:p>
        </p:txBody>
      </p:sp>
      <p:sp>
        <p:nvSpPr>
          <p:cNvPr id="427024" name="Line 16"/>
          <p:cNvSpPr>
            <a:spLocks noChangeShapeType="1"/>
          </p:cNvSpPr>
          <p:nvPr/>
        </p:nvSpPr>
        <p:spPr bwMode="auto">
          <a:xfrm flipV="1">
            <a:off x="4686300" y="3489325"/>
            <a:ext cx="760413"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25" name="Rectangle 17"/>
          <p:cNvSpPr>
            <a:spLocks noChangeArrowheads="1"/>
          </p:cNvSpPr>
          <p:nvPr/>
        </p:nvSpPr>
        <p:spPr bwMode="auto">
          <a:xfrm>
            <a:off x="800100" y="2574925"/>
            <a:ext cx="8039100" cy="1066800"/>
          </a:xfrm>
          <a:prstGeom prst="rect">
            <a:avLst/>
          </a:prstGeom>
          <a:noFill/>
          <a:ln w="19050" algn="ctr">
            <a:solidFill>
              <a:srgbClr val="FF0000"/>
            </a:solidFill>
            <a:miter lim="800000"/>
            <a:headEnd/>
            <a:tailEnd/>
          </a:ln>
          <a:effectLst/>
        </p:spPr>
        <p:txBody>
          <a:bodyPr wrap="none"/>
          <a:lstStyle/>
          <a:p>
            <a:r>
              <a:rPr lang="en-US" altLang="zh-CN" sz="1800">
                <a:solidFill>
                  <a:srgbClr val="FF0000"/>
                </a:solidFill>
                <a:effectLst>
                  <a:outerShdw blurRad="38100" dist="38100" dir="2700000" algn="tl">
                    <a:srgbClr val="C0C0C0"/>
                  </a:outerShdw>
                </a:effectLst>
                <a:latin typeface="Arial" pitchFamily="34" charset="0"/>
                <a:ea typeface="SimSun" pitchFamily="2" charset="-122"/>
              </a:rPr>
              <a:t>EXPERIMENTS</a:t>
            </a:r>
          </a:p>
        </p:txBody>
      </p:sp>
      <p:sp>
        <p:nvSpPr>
          <p:cNvPr id="427026" name="Rectangle 18"/>
          <p:cNvSpPr>
            <a:spLocks noChangeArrowheads="1"/>
          </p:cNvSpPr>
          <p:nvPr/>
        </p:nvSpPr>
        <p:spPr bwMode="auto">
          <a:xfrm>
            <a:off x="800100" y="3946525"/>
            <a:ext cx="8039100" cy="1158875"/>
          </a:xfrm>
          <a:prstGeom prst="rect">
            <a:avLst/>
          </a:prstGeom>
          <a:noFill/>
          <a:ln w="19050" algn="ctr">
            <a:solidFill>
              <a:srgbClr val="0000FF"/>
            </a:solidFill>
            <a:miter lim="800000"/>
            <a:headEnd/>
            <a:tailEnd/>
          </a:ln>
          <a:effectLst/>
        </p:spPr>
        <p:txBody>
          <a:bodyPr wrap="none" anchor="b"/>
          <a:lstStyle/>
          <a:p>
            <a:r>
              <a:rPr lang="en-US" altLang="zh-CN" sz="1800">
                <a:solidFill>
                  <a:srgbClr val="0000FF"/>
                </a:solidFill>
                <a:effectLst>
                  <a:outerShdw blurRad="38100" dist="38100" dir="2700000" algn="tl">
                    <a:srgbClr val="C0C0C0"/>
                  </a:outerShdw>
                </a:effectLst>
                <a:latin typeface="Arial" pitchFamily="34" charset="0"/>
                <a:ea typeface="SimSun" pitchFamily="2" charset="-122"/>
              </a:rPr>
              <a:t>DESIGNS</a:t>
            </a:r>
          </a:p>
        </p:txBody>
      </p:sp>
      <p:sp>
        <p:nvSpPr>
          <p:cNvPr id="248851" name="Text Box 19"/>
          <p:cNvSpPr txBox="1">
            <a:spLocks noChangeArrowheads="1"/>
          </p:cNvSpPr>
          <p:nvPr/>
        </p:nvSpPr>
        <p:spPr bwMode="auto">
          <a:xfrm>
            <a:off x="4000500" y="47085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spcBef>
                <a:spcPct val="50000"/>
              </a:spcBef>
            </a:pPr>
            <a:endParaRPr lang="en-US" altLang="zh-CN" sz="1600" b="1">
              <a:solidFill>
                <a:srgbClr val="006600"/>
              </a:solidFill>
              <a:latin typeface="Arial" pitchFamily="34" charset="0"/>
              <a:ea typeface="SimSun" pitchFamily="2" charset="-122"/>
            </a:endParaRPr>
          </a:p>
        </p:txBody>
      </p:sp>
      <p:sp>
        <p:nvSpPr>
          <p:cNvPr id="248852" name="Rectangle 20"/>
          <p:cNvSpPr>
            <a:spLocks noGrp="1" noChangeArrowheads="1"/>
          </p:cNvSpPr>
          <p:nvPr>
            <p:ph type="title"/>
          </p:nvPr>
        </p:nvSpPr>
        <p:spPr/>
        <p:txBody>
          <a:bodyPr/>
          <a:lstStyle/>
          <a:p>
            <a:pPr eaLnBrk="1" hangingPunct="1"/>
            <a:r>
              <a:rPr lang="en-US" sz="3200" smtClean="0">
                <a:solidFill>
                  <a:schemeClr val="tx1"/>
                </a:solidFill>
                <a:latin typeface="Verdana" pitchFamily="34" charset="0"/>
              </a:rPr>
              <a:t>Adaptive design optimization (ADO)</a:t>
            </a:r>
          </a:p>
        </p:txBody>
      </p:sp>
      <p:sp>
        <p:nvSpPr>
          <p:cNvPr id="427029" name="Line 21"/>
          <p:cNvSpPr>
            <a:spLocks noChangeShapeType="1"/>
          </p:cNvSpPr>
          <p:nvPr/>
        </p:nvSpPr>
        <p:spPr bwMode="auto">
          <a:xfrm flipV="1">
            <a:off x="7316788" y="3565525"/>
            <a:ext cx="760412"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30" name="Rectangle 22"/>
          <p:cNvSpPr>
            <a:spLocks noChangeArrowheads="1"/>
          </p:cNvSpPr>
          <p:nvPr/>
        </p:nvSpPr>
        <p:spPr bwMode="auto">
          <a:xfrm>
            <a:off x="7543800" y="2955925"/>
            <a:ext cx="1176338" cy="5381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latin typeface="Arial" pitchFamily="34" charset="0"/>
                <a:ea typeface="SimSun" pitchFamily="2" charset="-122"/>
              </a:rPr>
              <a:t>Y</a:t>
            </a:r>
            <a:r>
              <a:rPr lang="en-US" altLang="zh-CN" sz="1800" baseline="-25000">
                <a:latin typeface="Arial" pitchFamily="34" charset="0"/>
                <a:ea typeface="SimSun" pitchFamily="2" charset="-122"/>
              </a:rPr>
              <a:t>obs</a:t>
            </a:r>
            <a:r>
              <a:rPr lang="en-US" altLang="zh-CN" sz="1800">
                <a:latin typeface="Arial" pitchFamily="34" charset="0"/>
                <a:ea typeface="SimSun" pitchFamily="2" charset="-122"/>
              </a:rPr>
              <a:t>(d</a:t>
            </a:r>
            <a:r>
              <a:rPr lang="en-US" altLang="zh-CN" sz="1800" baseline="-25000">
                <a:latin typeface="Arial" pitchFamily="34" charset="0"/>
                <a:ea typeface="SimSun" pitchFamily="2" charset="-122"/>
              </a:rPr>
              <a:t>s</a:t>
            </a:r>
            <a:r>
              <a:rPr lang="en-US" altLang="zh-CN" sz="1800">
                <a:latin typeface="Arial" pitchFamily="34" charset="0"/>
                <a:ea typeface="SimSun" pitchFamily="2" charset="-122"/>
              </a:rPr>
              <a:t>)</a:t>
            </a:r>
            <a:endParaRPr lang="en-US" altLang="zh-CN" sz="1800" baseline="-25000">
              <a:latin typeface="Arial" pitchFamily="34" charset="0"/>
              <a:ea typeface="SimSun" pitchFamily="2" charset="-122"/>
            </a:endParaRPr>
          </a:p>
        </p:txBody>
      </p:sp>
      <p:sp>
        <p:nvSpPr>
          <p:cNvPr id="427031" name="Oval 23"/>
          <p:cNvSpPr>
            <a:spLocks noChangeArrowheads="1"/>
          </p:cNvSpPr>
          <p:nvPr/>
        </p:nvSpPr>
        <p:spPr bwMode="auto">
          <a:xfrm>
            <a:off x="6767513" y="4098925"/>
            <a:ext cx="623887" cy="608013"/>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1800">
                <a:solidFill>
                  <a:srgbClr val="0000FF"/>
                </a:solidFill>
                <a:latin typeface="Arial" pitchFamily="34" charset="0"/>
                <a:ea typeface="SimSun" pitchFamily="2" charset="-122"/>
              </a:rPr>
              <a:t>d</a:t>
            </a:r>
            <a:r>
              <a:rPr lang="en-US" altLang="zh-CN" sz="1800" baseline="-25000">
                <a:solidFill>
                  <a:srgbClr val="0000FF"/>
                </a:solidFill>
                <a:latin typeface="Arial" pitchFamily="34" charset="0"/>
                <a:ea typeface="SimSun" pitchFamily="2" charset="-122"/>
              </a:rPr>
              <a:t>s</a:t>
            </a:r>
          </a:p>
        </p:txBody>
      </p:sp>
      <p:sp>
        <p:nvSpPr>
          <p:cNvPr id="427032" name="Line 24"/>
          <p:cNvSpPr>
            <a:spLocks noChangeShapeType="1"/>
          </p:cNvSpPr>
          <p:nvPr/>
        </p:nvSpPr>
        <p:spPr bwMode="auto">
          <a:xfrm>
            <a:off x="6097588" y="3489325"/>
            <a:ext cx="760412" cy="674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8857" name="Text Box 25"/>
          <p:cNvSpPr txBox="1">
            <a:spLocks noChangeArrowheads="1"/>
          </p:cNvSpPr>
          <p:nvPr/>
        </p:nvSpPr>
        <p:spPr bwMode="auto">
          <a:xfrm>
            <a:off x="1524000" y="545465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algn="ctr" eaLnBrk="1" hangingPunct="1"/>
            <a:r>
              <a:rPr lang="en-US" sz="1800">
                <a:solidFill>
                  <a:srgbClr val="FF0000"/>
                </a:solidFill>
                <a:latin typeface="Verdana" pitchFamily="34" charset="0"/>
              </a:rPr>
              <a:t>Adapt the design of the next experiment based on the results of preceding experiments</a:t>
            </a:r>
          </a:p>
        </p:txBody>
      </p:sp>
      <p:sp>
        <p:nvSpPr>
          <p:cNvPr id="27"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7013"/>
                                        </p:tgtEl>
                                        <p:attrNameLst>
                                          <p:attrName>style.visibility</p:attrName>
                                        </p:attrNameLst>
                                      </p:cBhvr>
                                      <p:to>
                                        <p:strVal val="visible"/>
                                      </p:to>
                                    </p:set>
                                    <p:anim calcmode="lin" valueType="num">
                                      <p:cBhvr additive="base">
                                        <p:cTn id="7" dur="500" fill="hold"/>
                                        <p:tgtEl>
                                          <p:spTgt spid="427013"/>
                                        </p:tgtEl>
                                        <p:attrNameLst>
                                          <p:attrName>ppt_x</p:attrName>
                                        </p:attrNameLst>
                                      </p:cBhvr>
                                      <p:tavLst>
                                        <p:tav tm="0">
                                          <p:val>
                                            <p:strVal val="#ppt_x"/>
                                          </p:val>
                                        </p:tav>
                                        <p:tav tm="100000">
                                          <p:val>
                                            <p:strVal val="#ppt_x"/>
                                          </p:val>
                                        </p:tav>
                                      </p:tavLst>
                                    </p:anim>
                                    <p:anim calcmode="lin" valueType="num">
                                      <p:cBhvr additive="base">
                                        <p:cTn id="8" dur="500" fill="hold"/>
                                        <p:tgtEl>
                                          <p:spTgt spid="4270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27018"/>
                                        </p:tgtEl>
                                        <p:attrNameLst>
                                          <p:attrName>style.visibility</p:attrName>
                                        </p:attrNameLst>
                                      </p:cBhvr>
                                      <p:to>
                                        <p:strVal val="visible"/>
                                      </p:to>
                                    </p:set>
                                    <p:animEffect transition="in" filter="wipe(down)">
                                      <p:cBhvr>
                                        <p:cTn id="13" dur="500"/>
                                        <p:tgtEl>
                                          <p:spTgt spid="427018"/>
                                        </p:tgtEl>
                                      </p:cBhvr>
                                    </p:animEffect>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427017"/>
                                        </p:tgtEl>
                                        <p:attrNameLst>
                                          <p:attrName>style.visibility</p:attrName>
                                        </p:attrNameLst>
                                      </p:cBhvr>
                                      <p:to>
                                        <p:strVal val="visible"/>
                                      </p:to>
                                    </p:set>
                                    <p:animEffect transition="in" filter="wipe(down)">
                                      <p:cBhvr>
                                        <p:cTn id="17" dur="500"/>
                                        <p:tgtEl>
                                          <p:spTgt spid="4270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27019"/>
                                        </p:tgtEl>
                                        <p:attrNameLst>
                                          <p:attrName>style.visibility</p:attrName>
                                        </p:attrNameLst>
                                      </p:cBhvr>
                                      <p:to>
                                        <p:strVal val="visible"/>
                                      </p:to>
                                    </p:set>
                                    <p:animEffect transition="in" filter="wipe(up)">
                                      <p:cBhvr>
                                        <p:cTn id="22" dur="500"/>
                                        <p:tgtEl>
                                          <p:spTgt spid="427019"/>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427014"/>
                                        </p:tgtEl>
                                        <p:attrNameLst>
                                          <p:attrName>style.visibility</p:attrName>
                                        </p:attrNameLst>
                                      </p:cBhvr>
                                      <p:to>
                                        <p:strVal val="visible"/>
                                      </p:to>
                                    </p:set>
                                    <p:animEffect transition="in" filter="wipe(up)">
                                      <p:cBhvr>
                                        <p:cTn id="26" dur="500"/>
                                        <p:tgtEl>
                                          <p:spTgt spid="4270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27021"/>
                                        </p:tgtEl>
                                        <p:attrNameLst>
                                          <p:attrName>style.visibility</p:attrName>
                                        </p:attrNameLst>
                                      </p:cBhvr>
                                      <p:to>
                                        <p:strVal val="visible"/>
                                      </p:to>
                                    </p:set>
                                    <p:animEffect transition="in" filter="wipe(down)">
                                      <p:cBhvr>
                                        <p:cTn id="31" dur="500"/>
                                        <p:tgtEl>
                                          <p:spTgt spid="427021"/>
                                        </p:tgtEl>
                                      </p:cBhvr>
                                    </p:animEffect>
                                  </p:child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427020"/>
                                        </p:tgtEl>
                                        <p:attrNameLst>
                                          <p:attrName>style.visibility</p:attrName>
                                        </p:attrNameLst>
                                      </p:cBhvr>
                                      <p:to>
                                        <p:strVal val="visible"/>
                                      </p:to>
                                    </p:set>
                                    <p:animEffect transition="in" filter="wipe(down)">
                                      <p:cBhvr>
                                        <p:cTn id="35" dur="500"/>
                                        <p:tgtEl>
                                          <p:spTgt spid="4270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27022"/>
                                        </p:tgtEl>
                                        <p:attrNameLst>
                                          <p:attrName>style.visibility</p:attrName>
                                        </p:attrNameLst>
                                      </p:cBhvr>
                                      <p:to>
                                        <p:strVal val="visible"/>
                                      </p:to>
                                    </p:set>
                                    <p:animEffect transition="in" filter="wipe(up)">
                                      <p:cBhvr>
                                        <p:cTn id="40" dur="500"/>
                                        <p:tgtEl>
                                          <p:spTgt spid="427022"/>
                                        </p:tgtEl>
                                      </p:cBhvr>
                                    </p:animEffect>
                                  </p:childTnLst>
                                </p:cTn>
                              </p:par>
                            </p:childTnLst>
                          </p:cTn>
                        </p:par>
                        <p:par>
                          <p:cTn id="41" fill="hold" nodeType="afterGroup">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427015"/>
                                        </p:tgtEl>
                                        <p:attrNameLst>
                                          <p:attrName>style.visibility</p:attrName>
                                        </p:attrNameLst>
                                      </p:cBhvr>
                                      <p:to>
                                        <p:strVal val="visible"/>
                                      </p:to>
                                    </p:set>
                                    <p:animEffect transition="in" filter="wipe(up)">
                                      <p:cBhvr>
                                        <p:cTn id="44" dur="500"/>
                                        <p:tgtEl>
                                          <p:spTgt spid="4270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27024"/>
                                        </p:tgtEl>
                                        <p:attrNameLst>
                                          <p:attrName>style.visibility</p:attrName>
                                        </p:attrNameLst>
                                      </p:cBhvr>
                                      <p:to>
                                        <p:strVal val="visible"/>
                                      </p:to>
                                    </p:set>
                                    <p:animEffect transition="in" filter="wipe(left)">
                                      <p:cBhvr>
                                        <p:cTn id="49" dur="500"/>
                                        <p:tgtEl>
                                          <p:spTgt spid="42702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7023"/>
                                        </p:tgtEl>
                                        <p:attrNameLst>
                                          <p:attrName>style.visibility</p:attrName>
                                        </p:attrNameLst>
                                      </p:cBhvr>
                                      <p:to>
                                        <p:strVal val="visible"/>
                                      </p:to>
                                    </p:set>
                                    <p:animEffect transition="in" filter="wipe(left)">
                                      <p:cBhvr>
                                        <p:cTn id="52" dur="500"/>
                                        <p:tgtEl>
                                          <p:spTgt spid="4270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27016"/>
                                        </p:tgtEl>
                                        <p:attrNameLst>
                                          <p:attrName>style.visibility</p:attrName>
                                        </p:attrNameLst>
                                      </p:cBhvr>
                                      <p:to>
                                        <p:strVal val="visible"/>
                                      </p:to>
                                    </p:set>
                                    <p:animEffect transition="in" filter="wipe(left)">
                                      <p:cBhvr>
                                        <p:cTn id="55" dur="500"/>
                                        <p:tgtEl>
                                          <p:spTgt spid="4270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7032"/>
                                        </p:tgtEl>
                                        <p:attrNameLst>
                                          <p:attrName>style.visibility</p:attrName>
                                        </p:attrNameLst>
                                      </p:cBhvr>
                                      <p:to>
                                        <p:strVal val="visible"/>
                                      </p:to>
                                    </p:set>
                                    <p:animEffect transition="in" filter="wipe(left)">
                                      <p:cBhvr>
                                        <p:cTn id="58" dur="500"/>
                                        <p:tgtEl>
                                          <p:spTgt spid="42703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27031"/>
                                        </p:tgtEl>
                                        <p:attrNameLst>
                                          <p:attrName>style.visibility</p:attrName>
                                        </p:attrNameLst>
                                      </p:cBhvr>
                                      <p:to>
                                        <p:strVal val="visible"/>
                                      </p:to>
                                    </p:set>
                                    <p:animEffect transition="in" filter="wipe(left)">
                                      <p:cBhvr>
                                        <p:cTn id="61" dur="500"/>
                                        <p:tgtEl>
                                          <p:spTgt spid="4270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7029"/>
                                        </p:tgtEl>
                                        <p:attrNameLst>
                                          <p:attrName>style.visibility</p:attrName>
                                        </p:attrNameLst>
                                      </p:cBhvr>
                                      <p:to>
                                        <p:strVal val="visible"/>
                                      </p:to>
                                    </p:set>
                                    <p:animEffect transition="in" filter="wipe(left)">
                                      <p:cBhvr>
                                        <p:cTn id="64" dur="500"/>
                                        <p:tgtEl>
                                          <p:spTgt spid="42702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27030"/>
                                        </p:tgtEl>
                                        <p:attrNameLst>
                                          <p:attrName>style.visibility</p:attrName>
                                        </p:attrNameLst>
                                      </p:cBhvr>
                                      <p:to>
                                        <p:strVal val="visible"/>
                                      </p:to>
                                    </p:set>
                                    <p:animEffect transition="in" filter="wipe(left)">
                                      <p:cBhvr>
                                        <p:cTn id="67" dur="500"/>
                                        <p:tgtEl>
                                          <p:spTgt spid="42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animBg="1"/>
      <p:bldP spid="427014" grpId="0" animBg="1"/>
      <p:bldP spid="427015" grpId="0" animBg="1"/>
      <p:bldP spid="427016" grpId="0"/>
      <p:bldP spid="427017" grpId="0" animBg="1"/>
      <p:bldP spid="427018" grpId="0" animBg="1"/>
      <p:bldP spid="427019" grpId="0" animBg="1"/>
      <p:bldP spid="427020" grpId="0" animBg="1"/>
      <p:bldP spid="427021" grpId="0" animBg="1"/>
      <p:bldP spid="427022" grpId="0" animBg="1"/>
      <p:bldP spid="427023" grpId="0"/>
      <p:bldP spid="427024" grpId="0" animBg="1"/>
      <p:bldP spid="427029" grpId="0" animBg="1"/>
      <p:bldP spid="427030" grpId="0" animBg="1"/>
      <p:bldP spid="427031" grpId="0" animBg="1"/>
      <p:bldP spid="42703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685800" y="1981200"/>
            <a:ext cx="8229600" cy="2819400"/>
          </a:xfrm>
        </p:spPr>
        <p:txBody>
          <a:bodyPr/>
          <a:lstStyle/>
          <a:p>
            <a:pPr eaLnBrk="1" hangingPunct="1">
              <a:lnSpc>
                <a:spcPct val="90000"/>
              </a:lnSpc>
              <a:buFontTx/>
              <a:buNone/>
              <a:defRPr/>
            </a:pPr>
            <a:r>
              <a:rPr lang="en-US" sz="3600" b="1" dirty="0">
                <a:latin typeface="Arial" pitchFamily="34" charset="0"/>
                <a:cs typeface="Arial" pitchFamily="34" charset="0"/>
              </a:rPr>
              <a:t>3</a:t>
            </a:r>
            <a:r>
              <a:rPr lang="en-US" sz="3600" b="1" dirty="0" smtClean="0">
                <a:latin typeface="Arial" pitchFamily="34" charset="0"/>
                <a:cs typeface="Arial" pitchFamily="34" charset="0"/>
              </a:rPr>
              <a:t>. A New Experimental Tool for Model Selection: ADO</a:t>
            </a:r>
          </a:p>
          <a:p>
            <a:pPr eaLnBrk="1" hangingPunct="1">
              <a:lnSpc>
                <a:spcPct val="90000"/>
              </a:lnSpc>
              <a:defRPr/>
            </a:pPr>
            <a:r>
              <a:rPr lang="en-US" sz="2800" dirty="0" smtClean="0">
                <a:solidFill>
                  <a:schemeClr val="bg1">
                    <a:lumMod val="65000"/>
                  </a:schemeClr>
                </a:solidFill>
                <a:latin typeface="Arial" pitchFamily="34" charset="0"/>
                <a:cs typeface="Arial" pitchFamily="34" charset="0"/>
              </a:rPr>
              <a:t>Introduction</a:t>
            </a:r>
          </a:p>
          <a:p>
            <a:pPr eaLnBrk="1" hangingPunct="1">
              <a:lnSpc>
                <a:spcPct val="90000"/>
              </a:lnSpc>
              <a:defRPr/>
            </a:pPr>
            <a:r>
              <a:rPr lang="en-US" sz="2800" b="1" dirty="0" smtClean="0">
                <a:latin typeface="Arial" pitchFamily="34" charset="0"/>
                <a:cs typeface="Arial" pitchFamily="34" charset="0"/>
              </a:rPr>
              <a:t>Discriminating Models of Retention with ADO</a:t>
            </a:r>
          </a:p>
          <a:p>
            <a:pPr eaLnBrk="1" hangingPunct="1">
              <a:lnSpc>
                <a:spcPct val="90000"/>
              </a:lnSpc>
              <a:defRPr/>
            </a:pPr>
            <a:r>
              <a:rPr lang="en-US" sz="2800" dirty="0" smtClean="0">
                <a:solidFill>
                  <a:schemeClr val="bg1">
                    <a:lumMod val="65000"/>
                  </a:schemeClr>
                </a:solidFill>
                <a:latin typeface="Arial" pitchFamily="34" charset="0"/>
                <a:cs typeface="Arial" pitchFamily="34" charset="0"/>
              </a:rPr>
              <a:t>Illustrative Example</a:t>
            </a:r>
          </a:p>
        </p:txBody>
      </p:sp>
      <p:sp>
        <p:nvSpPr>
          <p:cNvPr id="2508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AB24F56-C2E1-4322-9DC0-AB5277326F01}" type="slidenum">
              <a:rPr lang="en-US" sz="1400"/>
              <a:pPr eaLnBrk="1" hangingPunct="1"/>
              <a:t>74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801E2E3C-6E34-438E-910F-B86FF3646A4E}" type="slidenum">
              <a:rPr lang="en-US" sz="1200">
                <a:latin typeface="Verdana" pitchFamily="34" charset="0"/>
              </a:rPr>
              <a:pPr eaLnBrk="1" hangingPunct="1"/>
              <a:t>75</a:t>
            </a:fld>
            <a:endParaRPr lang="en-US" sz="1200">
              <a:latin typeface="Verdana" pitchFamily="34" charset="0"/>
            </a:endParaRPr>
          </a:p>
        </p:txBody>
      </p:sp>
      <p:sp>
        <p:nvSpPr>
          <p:cNvPr id="252930" name="Text Box 3"/>
          <p:cNvSpPr txBox="1">
            <a:spLocks noChangeArrowheads="1"/>
          </p:cNvSpPr>
          <p:nvPr/>
        </p:nvSpPr>
        <p:spPr bwMode="auto">
          <a:xfrm>
            <a:off x="16002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endParaRPr lang="en-US" sz="1800">
              <a:latin typeface="Arial" pitchFamily="34" charset="0"/>
            </a:endParaRPr>
          </a:p>
        </p:txBody>
      </p:sp>
      <p:sp>
        <p:nvSpPr>
          <p:cNvPr id="252931" name="Rectangle 6"/>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252932" name="Rectangle 4"/>
          <p:cNvSpPr>
            <a:spLocks noGrp="1" noChangeArrowheads="1"/>
          </p:cNvSpPr>
          <p:nvPr>
            <p:ph type="body" sz="half" idx="1"/>
          </p:nvPr>
        </p:nvSpPr>
        <p:spPr>
          <a:xfrm>
            <a:off x="566738" y="1752600"/>
            <a:ext cx="6977062" cy="457200"/>
          </a:xfrm>
          <a:noFill/>
        </p:spPr>
        <p:txBody>
          <a:bodyPr/>
          <a:lstStyle/>
          <a:p>
            <a:pPr eaLnBrk="1" hangingPunct="1"/>
            <a:r>
              <a:rPr lang="en-US" sz="2000" smtClean="0">
                <a:latin typeface="Verdana" pitchFamily="34" charset="0"/>
              </a:rPr>
              <a:t>Retention: the rate of retrieval failure over time</a:t>
            </a:r>
          </a:p>
        </p:txBody>
      </p:sp>
      <p:pic>
        <p:nvPicPr>
          <p:cNvPr id="252933" name="Picture 9" descr="stm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4514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D95B8326-91CC-4D7E-A33E-7CE789DC2388}" type="slidenum">
              <a:rPr lang="en-US" sz="1200">
                <a:latin typeface="Verdana" pitchFamily="34" charset="0"/>
              </a:rPr>
              <a:pPr eaLnBrk="1" hangingPunct="1"/>
              <a:t>76</a:t>
            </a:fld>
            <a:endParaRPr lang="en-US" sz="1200">
              <a:latin typeface="Verdana" pitchFamily="34" charset="0"/>
            </a:endParaRPr>
          </a:p>
        </p:txBody>
      </p:sp>
      <p:sp>
        <p:nvSpPr>
          <p:cNvPr id="253954" name="Text Box 3"/>
          <p:cNvSpPr txBox="1">
            <a:spLocks noChangeArrowheads="1"/>
          </p:cNvSpPr>
          <p:nvPr/>
        </p:nvSpPr>
        <p:spPr bwMode="auto">
          <a:xfrm>
            <a:off x="16002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endParaRPr lang="en-US" sz="1800">
              <a:latin typeface="Arial" pitchFamily="34" charset="0"/>
            </a:endParaRPr>
          </a:p>
        </p:txBody>
      </p:sp>
      <p:pic>
        <p:nvPicPr>
          <p:cNvPr id="2539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58610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Rectangle 5"/>
          <p:cNvSpPr>
            <a:spLocks noGrp="1" noChangeArrowheads="1"/>
          </p:cNvSpPr>
          <p:nvPr>
            <p:ph type="body" idx="1"/>
          </p:nvPr>
        </p:nvSpPr>
        <p:spPr>
          <a:noFill/>
        </p:spPr>
        <p:txBody>
          <a:bodyPr/>
          <a:lstStyle/>
          <a:p>
            <a:pPr eaLnBrk="1" hangingPunct="1"/>
            <a:r>
              <a:rPr lang="en-US" sz="2400" smtClean="0">
                <a:latin typeface="Verdana" pitchFamily="34" charset="0"/>
              </a:rPr>
              <a:t>Two models of retention</a:t>
            </a:r>
          </a:p>
        </p:txBody>
      </p:sp>
      <p:sp>
        <p:nvSpPr>
          <p:cNvPr id="253957" name="Rectangle 6"/>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7"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764FD1F-0D54-4A71-B32B-2A87B68D46E4}" type="slidenum">
              <a:rPr lang="en-US" sz="1200">
                <a:latin typeface="Verdana" pitchFamily="34" charset="0"/>
              </a:rPr>
              <a:pPr eaLnBrk="1" hangingPunct="1"/>
              <a:t>77</a:t>
            </a:fld>
            <a:endParaRPr lang="en-US" sz="1200">
              <a:latin typeface="Verdana" pitchFamily="34" charset="0"/>
            </a:endParaRPr>
          </a:p>
        </p:txBody>
      </p:sp>
      <p:sp>
        <p:nvSpPr>
          <p:cNvPr id="254978" name="Text Box 3"/>
          <p:cNvSpPr txBox="1">
            <a:spLocks noChangeArrowheads="1"/>
          </p:cNvSpPr>
          <p:nvPr/>
        </p:nvSpPr>
        <p:spPr bwMode="auto">
          <a:xfrm>
            <a:off x="16002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endParaRPr lang="en-US" sz="1800">
              <a:latin typeface="Arial" pitchFamily="34" charset="0"/>
            </a:endParaRPr>
          </a:p>
        </p:txBody>
      </p:sp>
      <p:pic>
        <p:nvPicPr>
          <p:cNvPr id="2549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09800"/>
            <a:ext cx="44275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4980" name="Group 6"/>
          <p:cNvGrpSpPr>
            <a:grpSpLocks/>
          </p:cNvGrpSpPr>
          <p:nvPr/>
        </p:nvGrpSpPr>
        <p:grpSpPr bwMode="auto">
          <a:xfrm>
            <a:off x="4724400" y="2565400"/>
            <a:ext cx="1066800" cy="682625"/>
            <a:chOff x="4320" y="1785"/>
            <a:chExt cx="720" cy="399"/>
          </a:xfrm>
        </p:grpSpPr>
        <p:sp>
          <p:nvSpPr>
            <p:cNvPr id="254984" name="Line 7"/>
            <p:cNvSpPr>
              <a:spLocks noChangeShapeType="1"/>
            </p:cNvSpPr>
            <p:nvPr/>
          </p:nvSpPr>
          <p:spPr bwMode="auto">
            <a:xfrm>
              <a:off x="4405" y="2064"/>
              <a:ext cx="212" cy="0"/>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4985" name="Line 8"/>
            <p:cNvSpPr>
              <a:spLocks noChangeShapeType="1"/>
            </p:cNvSpPr>
            <p:nvPr/>
          </p:nvSpPr>
          <p:spPr bwMode="auto">
            <a:xfrm>
              <a:off x="4405" y="1872"/>
              <a:ext cx="2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986" name="Text Box 9"/>
            <p:cNvSpPr txBox="1">
              <a:spLocks noChangeArrowheads="1"/>
            </p:cNvSpPr>
            <p:nvPr/>
          </p:nvSpPr>
          <p:spPr bwMode="auto">
            <a:xfrm>
              <a:off x="4608" y="1785"/>
              <a:ext cx="4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POW</a:t>
              </a:r>
            </a:p>
          </p:txBody>
        </p:sp>
        <p:sp>
          <p:nvSpPr>
            <p:cNvPr id="254987" name="Text Box 10"/>
            <p:cNvSpPr txBox="1">
              <a:spLocks noChangeArrowheads="1"/>
            </p:cNvSpPr>
            <p:nvPr/>
          </p:nvSpPr>
          <p:spPr bwMode="auto">
            <a:xfrm>
              <a:off x="4616" y="1964"/>
              <a:ext cx="3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EXP</a:t>
              </a:r>
            </a:p>
          </p:txBody>
        </p:sp>
        <p:sp>
          <p:nvSpPr>
            <p:cNvPr id="254988" name="Rectangle 11"/>
            <p:cNvSpPr>
              <a:spLocks noChangeArrowheads="1"/>
            </p:cNvSpPr>
            <p:nvPr/>
          </p:nvSpPr>
          <p:spPr bwMode="auto">
            <a:xfrm>
              <a:off x="4320" y="1800"/>
              <a:ext cx="720"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4981" name="Text Box 12"/>
          <p:cNvSpPr txBox="1">
            <a:spLocks noChangeArrowheads="1"/>
          </p:cNvSpPr>
          <p:nvPr/>
        </p:nvSpPr>
        <p:spPr bwMode="auto">
          <a:xfrm>
            <a:off x="1752600" y="1981200"/>
            <a:ext cx="5076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Model mimicry between POW and EXP</a:t>
            </a:r>
          </a:p>
        </p:txBody>
      </p:sp>
      <p:sp>
        <p:nvSpPr>
          <p:cNvPr id="254982" name="Rectangle 13"/>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13"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669DE989-1414-478C-B7B8-7C526E4D0F41}" type="slidenum">
              <a:rPr lang="en-US" sz="1200">
                <a:latin typeface="Verdana" pitchFamily="34" charset="0"/>
              </a:rPr>
              <a:pPr eaLnBrk="1" hangingPunct="1"/>
              <a:t>78</a:t>
            </a:fld>
            <a:endParaRPr lang="en-US" sz="1200">
              <a:latin typeface="Verdana" pitchFamily="34" charset="0"/>
            </a:endParaRPr>
          </a:p>
        </p:txBody>
      </p:sp>
      <p:sp>
        <p:nvSpPr>
          <p:cNvPr id="256002" name="Rectangle 2"/>
          <p:cNvSpPr>
            <a:spLocks noGrp="1" noChangeArrowheads="1"/>
          </p:cNvSpPr>
          <p:nvPr>
            <p:ph type="body" idx="1"/>
          </p:nvPr>
        </p:nvSpPr>
        <p:spPr>
          <a:xfrm>
            <a:off x="533400" y="1981200"/>
            <a:ext cx="8229600" cy="4267200"/>
          </a:xfrm>
        </p:spPr>
        <p:txBody>
          <a:bodyPr/>
          <a:lstStyle/>
          <a:p>
            <a:pPr algn="ctr" eaLnBrk="1" hangingPunct="1">
              <a:buFont typeface="Wingdings" pitchFamily="2" charset="2"/>
              <a:buNone/>
            </a:pPr>
            <a:r>
              <a:rPr lang="en-US" sz="2000" b="1" smtClean="0">
                <a:latin typeface="Verdana" pitchFamily="34" charset="0"/>
              </a:rPr>
              <a:t>Model predictions for a narrow range of parameters (100 Bernoulli trials)</a:t>
            </a:r>
          </a:p>
        </p:txBody>
      </p:sp>
      <p:pic>
        <p:nvPicPr>
          <p:cNvPr id="256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411003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071813"/>
            <a:ext cx="396716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5" name="Rectangle 6"/>
          <p:cNvSpPr>
            <a:spLocks noChangeArrowheads="1"/>
          </p:cNvSpPr>
          <p:nvPr/>
        </p:nvSpPr>
        <p:spPr bwMode="auto">
          <a:xfrm>
            <a:off x="6477000" y="5791200"/>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06" name="Text Box 7"/>
          <p:cNvSpPr txBox="1">
            <a:spLocks noChangeArrowheads="1"/>
          </p:cNvSpPr>
          <p:nvPr/>
        </p:nvSpPr>
        <p:spPr bwMode="auto">
          <a:xfrm>
            <a:off x="20843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6007" name="Text Box 8"/>
          <p:cNvSpPr txBox="1">
            <a:spLocks noChangeArrowheads="1"/>
          </p:cNvSpPr>
          <p:nvPr/>
        </p:nvSpPr>
        <p:spPr bwMode="auto">
          <a:xfrm>
            <a:off x="61991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6008" name="Rectangle 9"/>
          <p:cNvSpPr>
            <a:spLocks noChangeArrowheads="1"/>
          </p:cNvSpPr>
          <p:nvPr/>
        </p:nvSpPr>
        <p:spPr bwMode="auto">
          <a:xfrm>
            <a:off x="533400" y="3276600"/>
            <a:ext cx="609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09" name="Rectangle 10"/>
          <p:cNvSpPr>
            <a:spLocks noChangeArrowheads="1"/>
          </p:cNvSpPr>
          <p:nvPr/>
        </p:nvSpPr>
        <p:spPr bwMode="auto">
          <a:xfrm>
            <a:off x="4648200" y="3276600"/>
            <a:ext cx="609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10" name="Text Box 11"/>
          <p:cNvSpPr txBox="1">
            <a:spLocks noChangeArrowheads="1"/>
          </p:cNvSpPr>
          <p:nvPr/>
        </p:nvSpPr>
        <p:spPr bwMode="auto">
          <a:xfrm>
            <a:off x="6858000" y="2986088"/>
            <a:ext cx="682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EXP</a:t>
            </a:r>
          </a:p>
        </p:txBody>
      </p:sp>
      <p:sp>
        <p:nvSpPr>
          <p:cNvPr id="256011" name="Text Box 12"/>
          <p:cNvSpPr txBox="1">
            <a:spLocks noChangeArrowheads="1"/>
          </p:cNvSpPr>
          <p:nvPr/>
        </p:nvSpPr>
        <p:spPr bwMode="auto">
          <a:xfrm rot="-5400000">
            <a:off x="92869" y="4144169"/>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6012" name="Text Box 13"/>
          <p:cNvSpPr txBox="1">
            <a:spLocks noChangeArrowheads="1"/>
          </p:cNvSpPr>
          <p:nvPr/>
        </p:nvSpPr>
        <p:spPr bwMode="auto">
          <a:xfrm rot="-5400000">
            <a:off x="4285457" y="4144168"/>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6013" name="Rectangle 14"/>
          <p:cNvSpPr>
            <a:spLocks noChangeArrowheads="1"/>
          </p:cNvSpPr>
          <p:nvPr/>
        </p:nvSpPr>
        <p:spPr bwMode="auto">
          <a:xfrm>
            <a:off x="1600200" y="3124200"/>
            <a:ext cx="29718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14" name="Text Box 15"/>
          <p:cNvSpPr txBox="1">
            <a:spLocks noChangeArrowheads="1"/>
          </p:cNvSpPr>
          <p:nvPr/>
        </p:nvSpPr>
        <p:spPr bwMode="auto">
          <a:xfrm>
            <a:off x="2701925" y="2971800"/>
            <a:ext cx="80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POW</a:t>
            </a:r>
          </a:p>
        </p:txBody>
      </p:sp>
      <p:sp>
        <p:nvSpPr>
          <p:cNvPr id="256015" name="Line 16"/>
          <p:cNvSpPr>
            <a:spLocks noChangeShapeType="1"/>
          </p:cNvSpPr>
          <p:nvPr/>
        </p:nvSpPr>
        <p:spPr bwMode="auto">
          <a:xfrm>
            <a:off x="1524000" y="5486400"/>
            <a:ext cx="3048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16" name="Line 17"/>
          <p:cNvSpPr>
            <a:spLocks noChangeShapeType="1"/>
          </p:cNvSpPr>
          <p:nvPr/>
        </p:nvSpPr>
        <p:spPr bwMode="auto">
          <a:xfrm>
            <a:off x="5638800" y="54864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17" name="Line 18"/>
          <p:cNvSpPr>
            <a:spLocks noChangeShapeType="1"/>
          </p:cNvSpPr>
          <p:nvPr/>
        </p:nvSpPr>
        <p:spPr bwMode="auto">
          <a:xfrm flipV="1">
            <a:off x="15240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18" name="Line 19"/>
          <p:cNvSpPr>
            <a:spLocks noChangeShapeType="1"/>
          </p:cNvSpPr>
          <p:nvPr/>
        </p:nvSpPr>
        <p:spPr bwMode="auto">
          <a:xfrm flipV="1">
            <a:off x="56388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19" name="Text Box 20"/>
          <p:cNvSpPr txBox="1">
            <a:spLocks noChangeArrowheads="1"/>
          </p:cNvSpPr>
          <p:nvPr/>
        </p:nvSpPr>
        <p:spPr bwMode="auto">
          <a:xfrm>
            <a:off x="6461125" y="6248400"/>
            <a:ext cx="150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0.88&lt;a&lt;0.92</a:t>
            </a:r>
          </a:p>
        </p:txBody>
      </p:sp>
      <p:sp>
        <p:nvSpPr>
          <p:cNvPr id="256020" name="Text Box 21"/>
          <p:cNvSpPr txBox="1">
            <a:spLocks noChangeArrowheads="1"/>
          </p:cNvSpPr>
          <p:nvPr/>
        </p:nvSpPr>
        <p:spPr bwMode="auto">
          <a:xfrm>
            <a:off x="6324600" y="6553200"/>
            <a:ext cx="175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0.020&lt;b&lt;0.025</a:t>
            </a:r>
          </a:p>
        </p:txBody>
      </p:sp>
      <p:sp>
        <p:nvSpPr>
          <p:cNvPr id="256021" name="Text Box 22"/>
          <p:cNvSpPr txBox="1">
            <a:spLocks noChangeArrowheads="1"/>
          </p:cNvSpPr>
          <p:nvPr/>
        </p:nvSpPr>
        <p:spPr bwMode="auto">
          <a:xfrm>
            <a:off x="2365375" y="6248400"/>
            <a:ext cx="150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0.58&lt;a&lt;0.62</a:t>
            </a:r>
          </a:p>
        </p:txBody>
      </p:sp>
      <p:sp>
        <p:nvSpPr>
          <p:cNvPr id="256022" name="Text Box 23"/>
          <p:cNvSpPr txBox="1">
            <a:spLocks noChangeArrowheads="1"/>
          </p:cNvSpPr>
          <p:nvPr/>
        </p:nvSpPr>
        <p:spPr bwMode="auto">
          <a:xfrm>
            <a:off x="2381250" y="6553200"/>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0.60&lt;b&lt;0.70</a:t>
            </a:r>
          </a:p>
        </p:txBody>
      </p:sp>
      <p:sp>
        <p:nvSpPr>
          <p:cNvPr id="256023" name="Rectangle 24"/>
          <p:cNvSpPr>
            <a:spLocks noChangeArrowheads="1"/>
          </p:cNvSpPr>
          <p:nvPr/>
        </p:nvSpPr>
        <p:spPr bwMode="auto">
          <a:xfrm>
            <a:off x="1524000" y="6248400"/>
            <a:ext cx="6934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24" name="Rectangle 25"/>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26"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AC3DC8A2-8CF5-49DE-B862-EECE811D1B49}" type="slidenum">
              <a:rPr lang="en-US" sz="1200">
                <a:latin typeface="Verdana" pitchFamily="34" charset="0"/>
              </a:rPr>
              <a:pPr eaLnBrk="1" hangingPunct="1"/>
              <a:t>79</a:t>
            </a:fld>
            <a:endParaRPr lang="en-US" sz="1200">
              <a:latin typeface="Verdana" pitchFamily="34" charset="0"/>
            </a:endParaRPr>
          </a:p>
        </p:txBody>
      </p:sp>
      <p:sp>
        <p:nvSpPr>
          <p:cNvPr id="257026" name="Rectangle 2"/>
          <p:cNvSpPr>
            <a:spLocks noGrp="1" noChangeArrowheads="1"/>
          </p:cNvSpPr>
          <p:nvPr>
            <p:ph type="body" idx="1"/>
          </p:nvPr>
        </p:nvSpPr>
        <p:spPr/>
        <p:txBody>
          <a:bodyPr/>
          <a:lstStyle/>
          <a:p>
            <a:pPr eaLnBrk="1" hangingPunct="1"/>
            <a:r>
              <a:rPr lang="en-US" sz="2400" smtClean="0">
                <a:latin typeface="Verdana" pitchFamily="34" charset="0"/>
              </a:rPr>
              <a:t>A good design choice can aid in discrimination</a:t>
            </a:r>
          </a:p>
        </p:txBody>
      </p:sp>
      <p:pic>
        <p:nvPicPr>
          <p:cNvPr id="257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411003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071813"/>
            <a:ext cx="396716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9" name="Oval 5"/>
          <p:cNvSpPr>
            <a:spLocks noChangeArrowheads="1"/>
          </p:cNvSpPr>
          <p:nvPr/>
        </p:nvSpPr>
        <p:spPr bwMode="auto">
          <a:xfrm>
            <a:off x="3651250" y="5126038"/>
            <a:ext cx="849313" cy="415925"/>
          </a:xfrm>
          <a:prstGeom prst="ellipse">
            <a:avLst/>
          </a:pr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p:txBody>
      </p:sp>
      <p:sp>
        <p:nvSpPr>
          <p:cNvPr id="257030" name="Oval 6"/>
          <p:cNvSpPr>
            <a:spLocks noChangeArrowheads="1"/>
          </p:cNvSpPr>
          <p:nvPr/>
        </p:nvSpPr>
        <p:spPr bwMode="auto">
          <a:xfrm>
            <a:off x="7689850" y="5126038"/>
            <a:ext cx="849313" cy="415925"/>
          </a:xfrm>
          <a:prstGeom prst="ellipse">
            <a:avLst/>
          </a:pr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a:p>
            <a:pPr algn="ctr"/>
            <a:endParaRPr lang="en-US" sz="1800">
              <a:solidFill>
                <a:srgbClr val="33CC33"/>
              </a:solidFill>
            </a:endParaRPr>
          </a:p>
        </p:txBody>
      </p:sp>
      <p:sp>
        <p:nvSpPr>
          <p:cNvPr id="257031" name="Rectangle 8"/>
          <p:cNvSpPr>
            <a:spLocks noChangeArrowheads="1"/>
          </p:cNvSpPr>
          <p:nvPr/>
        </p:nvSpPr>
        <p:spPr bwMode="auto">
          <a:xfrm>
            <a:off x="6477000" y="5791200"/>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032" name="Text Box 9"/>
          <p:cNvSpPr txBox="1">
            <a:spLocks noChangeArrowheads="1"/>
          </p:cNvSpPr>
          <p:nvPr/>
        </p:nvSpPr>
        <p:spPr bwMode="auto">
          <a:xfrm>
            <a:off x="2971800" y="2438400"/>
            <a:ext cx="3868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33CC33"/>
                </a:solidFill>
                <a:latin typeface="Verdana" pitchFamily="34" charset="0"/>
              </a:rPr>
              <a:t>15-20 seconds: Bad designs!</a:t>
            </a:r>
          </a:p>
        </p:txBody>
      </p:sp>
      <p:sp>
        <p:nvSpPr>
          <p:cNvPr id="257033" name="Rectangle 10"/>
          <p:cNvSpPr>
            <a:spLocks noChangeArrowheads="1"/>
          </p:cNvSpPr>
          <p:nvPr/>
        </p:nvSpPr>
        <p:spPr bwMode="auto">
          <a:xfrm>
            <a:off x="533400" y="3276600"/>
            <a:ext cx="609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034" name="Rectangle 11"/>
          <p:cNvSpPr>
            <a:spLocks noChangeArrowheads="1"/>
          </p:cNvSpPr>
          <p:nvPr/>
        </p:nvSpPr>
        <p:spPr bwMode="auto">
          <a:xfrm>
            <a:off x="4648200" y="3276600"/>
            <a:ext cx="609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035" name="Text Box 12"/>
          <p:cNvSpPr txBox="1">
            <a:spLocks noChangeArrowheads="1"/>
          </p:cNvSpPr>
          <p:nvPr/>
        </p:nvSpPr>
        <p:spPr bwMode="auto">
          <a:xfrm>
            <a:off x="20843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7036" name="Text Box 13"/>
          <p:cNvSpPr txBox="1">
            <a:spLocks noChangeArrowheads="1"/>
          </p:cNvSpPr>
          <p:nvPr/>
        </p:nvSpPr>
        <p:spPr bwMode="auto">
          <a:xfrm>
            <a:off x="61991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7037" name="Text Box 14"/>
          <p:cNvSpPr txBox="1">
            <a:spLocks noChangeArrowheads="1"/>
          </p:cNvSpPr>
          <p:nvPr/>
        </p:nvSpPr>
        <p:spPr bwMode="auto">
          <a:xfrm rot="-5400000">
            <a:off x="92869" y="4144169"/>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7038" name="Text Box 15"/>
          <p:cNvSpPr txBox="1">
            <a:spLocks noChangeArrowheads="1"/>
          </p:cNvSpPr>
          <p:nvPr/>
        </p:nvSpPr>
        <p:spPr bwMode="auto">
          <a:xfrm rot="-5400000">
            <a:off x="4285457" y="4144168"/>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7039" name="Line 16"/>
          <p:cNvSpPr>
            <a:spLocks noChangeShapeType="1"/>
          </p:cNvSpPr>
          <p:nvPr/>
        </p:nvSpPr>
        <p:spPr bwMode="auto">
          <a:xfrm>
            <a:off x="1524000" y="5486400"/>
            <a:ext cx="3048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0" name="Line 17"/>
          <p:cNvSpPr>
            <a:spLocks noChangeShapeType="1"/>
          </p:cNvSpPr>
          <p:nvPr/>
        </p:nvSpPr>
        <p:spPr bwMode="auto">
          <a:xfrm>
            <a:off x="5638800" y="54864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1" name="Line 18"/>
          <p:cNvSpPr>
            <a:spLocks noChangeShapeType="1"/>
          </p:cNvSpPr>
          <p:nvPr/>
        </p:nvSpPr>
        <p:spPr bwMode="auto">
          <a:xfrm flipV="1">
            <a:off x="15240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2" name="Line 19"/>
          <p:cNvSpPr>
            <a:spLocks noChangeShapeType="1"/>
          </p:cNvSpPr>
          <p:nvPr/>
        </p:nvSpPr>
        <p:spPr bwMode="auto">
          <a:xfrm flipV="1">
            <a:off x="56388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3" name="Text Box 20"/>
          <p:cNvSpPr txBox="1">
            <a:spLocks noChangeArrowheads="1"/>
          </p:cNvSpPr>
          <p:nvPr/>
        </p:nvSpPr>
        <p:spPr bwMode="auto">
          <a:xfrm>
            <a:off x="6858000" y="2986088"/>
            <a:ext cx="682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EXP</a:t>
            </a:r>
          </a:p>
        </p:txBody>
      </p:sp>
      <p:sp>
        <p:nvSpPr>
          <p:cNvPr id="257044" name="Text Box 21"/>
          <p:cNvSpPr txBox="1">
            <a:spLocks noChangeArrowheads="1"/>
          </p:cNvSpPr>
          <p:nvPr/>
        </p:nvSpPr>
        <p:spPr bwMode="auto">
          <a:xfrm>
            <a:off x="2701925" y="2971800"/>
            <a:ext cx="80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POW</a:t>
            </a:r>
          </a:p>
        </p:txBody>
      </p:sp>
      <p:sp>
        <p:nvSpPr>
          <p:cNvPr id="257045" name="Rectangle 22"/>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23"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838200" y="304800"/>
            <a:ext cx="7848600" cy="5943600"/>
          </a:xfrm>
        </p:spPr>
        <p:txBody>
          <a:bodyPr/>
          <a:lstStyle/>
          <a:p>
            <a:pPr eaLnBrk="1" hangingPunct="1">
              <a:buFontTx/>
              <a:buNone/>
            </a:pPr>
            <a:r>
              <a:rPr lang="en-US" b="1" u="sng" dirty="0" smtClean="0">
                <a:latin typeface="Arial" pitchFamily="34" charset="0"/>
                <a:cs typeface="Arial" pitchFamily="34" charset="0"/>
              </a:rPr>
              <a:t>Outline</a:t>
            </a:r>
          </a:p>
          <a:p>
            <a:pPr eaLnBrk="1" hangingPunct="1">
              <a:buFontTx/>
              <a:buNone/>
            </a:pPr>
            <a:endParaRPr lang="en-US" b="1" u="sng" dirty="0" smtClean="0">
              <a:latin typeface="Arial" pitchFamily="34" charset="0"/>
              <a:cs typeface="Arial" pitchFamily="34" charset="0"/>
            </a:endParaRPr>
          </a:p>
          <a:p>
            <a:pPr marL="514350" indent="-514350" eaLnBrk="1" hangingPunct="1">
              <a:buFontTx/>
              <a:buAutoNum type="arabicPeriod"/>
            </a:pPr>
            <a:r>
              <a:rPr lang="en-US" sz="2800" b="1" dirty="0" smtClean="0">
                <a:latin typeface="Arial" pitchFamily="34" charset="0"/>
                <a:cs typeface="Arial" pitchFamily="34" charset="0"/>
              </a:rPr>
              <a:t>Introduction</a:t>
            </a:r>
          </a:p>
          <a:p>
            <a:pPr marL="0" indent="0" eaLnBrk="1" hangingPunct="1">
              <a:buNone/>
            </a:pPr>
            <a:r>
              <a:rPr lang="en-US" sz="3600" b="1" dirty="0">
                <a:latin typeface="Arial" pitchFamily="34" charset="0"/>
                <a:cs typeface="Arial" pitchFamily="34" charset="0"/>
              </a:rPr>
              <a:t>2</a:t>
            </a:r>
            <a:r>
              <a:rPr lang="en-US" sz="3600" b="1" dirty="0" smtClean="0">
                <a:latin typeface="Arial" pitchFamily="34" charset="0"/>
                <a:cs typeface="Arial" pitchFamily="34" charset="0"/>
              </a:rPr>
              <a:t>. Model Evaluation and Selection</a:t>
            </a:r>
          </a:p>
          <a:p>
            <a:pPr eaLnBrk="1" hangingPunct="1">
              <a:buFontTx/>
              <a:buNone/>
            </a:pPr>
            <a:r>
              <a:rPr lang="en-US" sz="2800" b="1" dirty="0">
                <a:latin typeface="Arial" pitchFamily="34" charset="0"/>
                <a:cs typeface="Arial" pitchFamily="34" charset="0"/>
              </a:rPr>
              <a:t>3</a:t>
            </a:r>
            <a:r>
              <a:rPr lang="en-US" sz="2800" b="1" dirty="0" smtClean="0">
                <a:latin typeface="Arial" pitchFamily="34" charset="0"/>
                <a:cs typeface="Arial" pitchFamily="34" charset="0"/>
              </a:rPr>
              <a:t>. A New Experimental Tool for Model Selection: Adaptive Design Optimization</a:t>
            </a:r>
          </a:p>
          <a:p>
            <a:pPr eaLnBrk="1" hangingPunct="1">
              <a:buFontTx/>
              <a:buNone/>
            </a:pPr>
            <a:r>
              <a:rPr lang="en-US" sz="2800" b="1" dirty="0">
                <a:latin typeface="Arial" pitchFamily="34" charset="0"/>
                <a:cs typeface="Arial" pitchFamily="34" charset="0"/>
              </a:rPr>
              <a:t>4</a:t>
            </a:r>
            <a:r>
              <a:rPr lang="en-US" sz="2800" b="1" dirty="0" smtClean="0">
                <a:latin typeface="Arial" pitchFamily="34" charset="0"/>
                <a:cs typeface="Arial" pitchFamily="34" charset="0"/>
              </a:rPr>
              <a:t>. Conclusion</a:t>
            </a:r>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7936B43-26DA-4AEE-8DCA-02FB8D065B23}" type="slidenum">
              <a:rPr lang="en-US" sz="1400"/>
              <a:pPr eaLnBrk="1" hangingPunct="1"/>
              <a:t>8</a:t>
            </a:fld>
            <a:endParaRPr lang="en-US" sz="1400"/>
          </a:p>
        </p:txBody>
      </p:sp>
    </p:spTree>
    <p:extLst>
      <p:ext uri="{BB962C8B-B14F-4D97-AF65-F5344CB8AC3E}">
        <p14:creationId xmlns:p14="http://schemas.microsoft.com/office/powerpoint/2010/main" val="341903023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5033FA2-893F-4890-ADD0-7ABB178A17FD}" type="slidenum">
              <a:rPr lang="en-US" sz="1200">
                <a:latin typeface="Verdana" pitchFamily="34" charset="0"/>
              </a:rPr>
              <a:pPr eaLnBrk="1" hangingPunct="1"/>
              <a:t>80</a:t>
            </a:fld>
            <a:endParaRPr lang="en-US" sz="1200">
              <a:latin typeface="Verdana" pitchFamily="34" charset="0"/>
            </a:endParaRPr>
          </a:p>
        </p:txBody>
      </p:sp>
      <p:sp>
        <p:nvSpPr>
          <p:cNvPr id="258050" name="Rectangle 2"/>
          <p:cNvSpPr>
            <a:spLocks noGrp="1" noChangeArrowheads="1"/>
          </p:cNvSpPr>
          <p:nvPr>
            <p:ph type="body" idx="1"/>
          </p:nvPr>
        </p:nvSpPr>
        <p:spPr/>
        <p:txBody>
          <a:bodyPr/>
          <a:lstStyle/>
          <a:p>
            <a:pPr eaLnBrk="1" hangingPunct="1"/>
            <a:r>
              <a:rPr lang="en-US" sz="2400" smtClean="0">
                <a:latin typeface="Verdana" pitchFamily="34" charset="0"/>
              </a:rPr>
              <a:t>A good design choice can aid in discrimination</a:t>
            </a:r>
          </a:p>
        </p:txBody>
      </p:sp>
      <p:pic>
        <p:nvPicPr>
          <p:cNvPr id="258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4110038"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071813"/>
            <a:ext cx="396716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Oval 5"/>
          <p:cNvSpPr>
            <a:spLocks noChangeArrowheads="1"/>
          </p:cNvSpPr>
          <p:nvPr/>
        </p:nvSpPr>
        <p:spPr bwMode="auto">
          <a:xfrm>
            <a:off x="1595438" y="4641850"/>
            <a:ext cx="614362" cy="615950"/>
          </a:xfrm>
          <a:prstGeom prst="ellipse">
            <a:avLst/>
          </a:pr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8054" name="Oval 6"/>
          <p:cNvSpPr>
            <a:spLocks noChangeArrowheads="1"/>
          </p:cNvSpPr>
          <p:nvPr/>
        </p:nvSpPr>
        <p:spPr bwMode="auto">
          <a:xfrm>
            <a:off x="5705475" y="3740150"/>
            <a:ext cx="619125" cy="603250"/>
          </a:xfrm>
          <a:prstGeom prst="ellipse">
            <a:avLst/>
          </a:prstGeom>
          <a:noFill/>
          <a:ln w="38100">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8055" name="Rectangle 8"/>
          <p:cNvSpPr>
            <a:spLocks noChangeArrowheads="1"/>
          </p:cNvSpPr>
          <p:nvPr/>
        </p:nvSpPr>
        <p:spPr bwMode="auto">
          <a:xfrm>
            <a:off x="6477000" y="5791200"/>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8056" name="Text Box 9"/>
          <p:cNvSpPr txBox="1">
            <a:spLocks noChangeArrowheads="1"/>
          </p:cNvSpPr>
          <p:nvPr/>
        </p:nvSpPr>
        <p:spPr bwMode="auto">
          <a:xfrm>
            <a:off x="2895600" y="2438400"/>
            <a:ext cx="371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2-4 seconds: Good designs!</a:t>
            </a:r>
          </a:p>
        </p:txBody>
      </p:sp>
      <p:sp>
        <p:nvSpPr>
          <p:cNvPr id="258057" name="Rectangle 10"/>
          <p:cNvSpPr>
            <a:spLocks noChangeArrowheads="1"/>
          </p:cNvSpPr>
          <p:nvPr/>
        </p:nvSpPr>
        <p:spPr bwMode="auto">
          <a:xfrm>
            <a:off x="533400" y="3276600"/>
            <a:ext cx="609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8058" name="Rectangle 11"/>
          <p:cNvSpPr>
            <a:spLocks noChangeArrowheads="1"/>
          </p:cNvSpPr>
          <p:nvPr/>
        </p:nvSpPr>
        <p:spPr bwMode="auto">
          <a:xfrm>
            <a:off x="4648200" y="3276600"/>
            <a:ext cx="6096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8059" name="Text Box 12"/>
          <p:cNvSpPr txBox="1">
            <a:spLocks noChangeArrowheads="1"/>
          </p:cNvSpPr>
          <p:nvPr/>
        </p:nvSpPr>
        <p:spPr bwMode="auto">
          <a:xfrm>
            <a:off x="20843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8060" name="Text Box 13"/>
          <p:cNvSpPr txBox="1">
            <a:spLocks noChangeArrowheads="1"/>
          </p:cNvSpPr>
          <p:nvPr/>
        </p:nvSpPr>
        <p:spPr bwMode="auto">
          <a:xfrm>
            <a:off x="61991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8061" name="Text Box 14"/>
          <p:cNvSpPr txBox="1">
            <a:spLocks noChangeArrowheads="1"/>
          </p:cNvSpPr>
          <p:nvPr/>
        </p:nvSpPr>
        <p:spPr bwMode="auto">
          <a:xfrm rot="-5400000">
            <a:off x="92869" y="4144169"/>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8062" name="Text Box 15"/>
          <p:cNvSpPr txBox="1">
            <a:spLocks noChangeArrowheads="1"/>
          </p:cNvSpPr>
          <p:nvPr/>
        </p:nvSpPr>
        <p:spPr bwMode="auto">
          <a:xfrm rot="-5400000">
            <a:off x="4285457" y="4144168"/>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8063" name="Line 16"/>
          <p:cNvSpPr>
            <a:spLocks noChangeShapeType="1"/>
          </p:cNvSpPr>
          <p:nvPr/>
        </p:nvSpPr>
        <p:spPr bwMode="auto">
          <a:xfrm>
            <a:off x="1524000" y="5486400"/>
            <a:ext cx="3048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4" name="Line 17"/>
          <p:cNvSpPr>
            <a:spLocks noChangeShapeType="1"/>
          </p:cNvSpPr>
          <p:nvPr/>
        </p:nvSpPr>
        <p:spPr bwMode="auto">
          <a:xfrm>
            <a:off x="5638800" y="54864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5" name="Line 18"/>
          <p:cNvSpPr>
            <a:spLocks noChangeShapeType="1"/>
          </p:cNvSpPr>
          <p:nvPr/>
        </p:nvSpPr>
        <p:spPr bwMode="auto">
          <a:xfrm flipV="1">
            <a:off x="15240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6" name="Line 19"/>
          <p:cNvSpPr>
            <a:spLocks noChangeShapeType="1"/>
          </p:cNvSpPr>
          <p:nvPr/>
        </p:nvSpPr>
        <p:spPr bwMode="auto">
          <a:xfrm flipV="1">
            <a:off x="56388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67" name="Text Box 20"/>
          <p:cNvSpPr txBox="1">
            <a:spLocks noChangeArrowheads="1"/>
          </p:cNvSpPr>
          <p:nvPr/>
        </p:nvSpPr>
        <p:spPr bwMode="auto">
          <a:xfrm>
            <a:off x="6858000" y="2986088"/>
            <a:ext cx="682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EXP</a:t>
            </a:r>
          </a:p>
        </p:txBody>
      </p:sp>
      <p:sp>
        <p:nvSpPr>
          <p:cNvPr id="258068" name="Text Box 21"/>
          <p:cNvSpPr txBox="1">
            <a:spLocks noChangeArrowheads="1"/>
          </p:cNvSpPr>
          <p:nvPr/>
        </p:nvSpPr>
        <p:spPr bwMode="auto">
          <a:xfrm>
            <a:off x="2701925" y="2971800"/>
            <a:ext cx="80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POW</a:t>
            </a:r>
          </a:p>
        </p:txBody>
      </p:sp>
      <p:sp>
        <p:nvSpPr>
          <p:cNvPr id="258069" name="Rectangle 22"/>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23"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7BFEF8F3-FDB9-4B92-AFEF-7F5E2B18A0FD}" type="slidenum">
              <a:rPr lang="en-US" sz="1200">
                <a:latin typeface="Verdana" pitchFamily="34" charset="0"/>
              </a:rPr>
              <a:pPr eaLnBrk="1" hangingPunct="1"/>
              <a:t>81</a:t>
            </a:fld>
            <a:endParaRPr lang="en-US" sz="1200">
              <a:latin typeface="Verdana" pitchFamily="34" charset="0"/>
            </a:endParaRPr>
          </a:p>
        </p:txBody>
      </p:sp>
      <p:sp>
        <p:nvSpPr>
          <p:cNvPr id="259074" name="Rectangle 2"/>
          <p:cNvSpPr>
            <a:spLocks noGrp="1" noChangeArrowheads="1"/>
          </p:cNvSpPr>
          <p:nvPr>
            <p:ph type="body" idx="1"/>
          </p:nvPr>
        </p:nvSpPr>
        <p:spPr/>
        <p:txBody>
          <a:bodyPr/>
          <a:lstStyle/>
          <a:p>
            <a:pPr eaLnBrk="1" hangingPunct="1"/>
            <a:r>
              <a:rPr lang="en-US" sz="2400" smtClean="0">
                <a:latin typeface="Verdana" pitchFamily="34" charset="0"/>
              </a:rPr>
              <a:t>More realistic situations require a more principled approach to finding optimal designs.</a:t>
            </a:r>
          </a:p>
        </p:txBody>
      </p:sp>
      <p:sp>
        <p:nvSpPr>
          <p:cNvPr id="259075" name="Text Box 4"/>
          <p:cNvSpPr txBox="1">
            <a:spLocks noChangeArrowheads="1"/>
          </p:cNvSpPr>
          <p:nvPr/>
        </p:nvSpPr>
        <p:spPr bwMode="auto">
          <a:xfrm>
            <a:off x="2359025" y="6248400"/>
            <a:ext cx="129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a~Beta(2,1)</a:t>
            </a:r>
          </a:p>
        </p:txBody>
      </p:sp>
      <p:sp>
        <p:nvSpPr>
          <p:cNvPr id="259076" name="Text Box 5"/>
          <p:cNvSpPr txBox="1">
            <a:spLocks noChangeArrowheads="1"/>
          </p:cNvSpPr>
          <p:nvPr/>
        </p:nvSpPr>
        <p:spPr bwMode="auto">
          <a:xfrm>
            <a:off x="6478588" y="6248400"/>
            <a:ext cx="1293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a~Beta(2,1)</a:t>
            </a:r>
          </a:p>
        </p:txBody>
      </p:sp>
      <p:sp>
        <p:nvSpPr>
          <p:cNvPr id="259077" name="Text Box 6"/>
          <p:cNvSpPr txBox="1">
            <a:spLocks noChangeArrowheads="1"/>
          </p:cNvSpPr>
          <p:nvPr/>
        </p:nvSpPr>
        <p:spPr bwMode="auto">
          <a:xfrm>
            <a:off x="2359025" y="647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b~Beta(1,4)</a:t>
            </a:r>
          </a:p>
        </p:txBody>
      </p:sp>
      <p:sp>
        <p:nvSpPr>
          <p:cNvPr id="259078" name="Text Box 7"/>
          <p:cNvSpPr txBox="1">
            <a:spLocks noChangeArrowheads="1"/>
          </p:cNvSpPr>
          <p:nvPr/>
        </p:nvSpPr>
        <p:spPr bwMode="auto">
          <a:xfrm>
            <a:off x="6477000" y="6477000"/>
            <a:ext cx="141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b~Beta(1,80)</a:t>
            </a:r>
          </a:p>
        </p:txBody>
      </p:sp>
      <p:pic>
        <p:nvPicPr>
          <p:cNvPr id="2590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71800"/>
            <a:ext cx="36576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971800"/>
            <a:ext cx="36576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81" name="Text Box 10"/>
          <p:cNvSpPr txBox="1">
            <a:spLocks noChangeArrowheads="1"/>
          </p:cNvSpPr>
          <p:nvPr/>
        </p:nvSpPr>
        <p:spPr bwMode="auto">
          <a:xfrm>
            <a:off x="6858000" y="2986088"/>
            <a:ext cx="682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EXP</a:t>
            </a:r>
          </a:p>
        </p:txBody>
      </p:sp>
      <p:sp>
        <p:nvSpPr>
          <p:cNvPr id="259082" name="Text Box 11"/>
          <p:cNvSpPr txBox="1">
            <a:spLocks noChangeArrowheads="1"/>
          </p:cNvSpPr>
          <p:nvPr/>
        </p:nvSpPr>
        <p:spPr bwMode="auto">
          <a:xfrm>
            <a:off x="2701925" y="2971800"/>
            <a:ext cx="80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POW</a:t>
            </a:r>
          </a:p>
        </p:txBody>
      </p:sp>
      <p:sp>
        <p:nvSpPr>
          <p:cNvPr id="259083" name="Text Box 12"/>
          <p:cNvSpPr txBox="1">
            <a:spLocks noChangeArrowheads="1"/>
          </p:cNvSpPr>
          <p:nvPr/>
        </p:nvSpPr>
        <p:spPr bwMode="auto">
          <a:xfrm>
            <a:off x="20843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9084" name="Text Box 13"/>
          <p:cNvSpPr txBox="1">
            <a:spLocks noChangeArrowheads="1"/>
          </p:cNvSpPr>
          <p:nvPr/>
        </p:nvSpPr>
        <p:spPr bwMode="auto">
          <a:xfrm>
            <a:off x="6199188" y="5791200"/>
            <a:ext cx="1954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Time (seconds)</a:t>
            </a:r>
          </a:p>
        </p:txBody>
      </p:sp>
      <p:sp>
        <p:nvSpPr>
          <p:cNvPr id="259085" name="Text Box 14"/>
          <p:cNvSpPr txBox="1">
            <a:spLocks noChangeArrowheads="1"/>
          </p:cNvSpPr>
          <p:nvPr/>
        </p:nvSpPr>
        <p:spPr bwMode="auto">
          <a:xfrm rot="-5400000">
            <a:off x="92869" y="4144169"/>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9086" name="Text Box 15"/>
          <p:cNvSpPr txBox="1">
            <a:spLocks noChangeArrowheads="1"/>
          </p:cNvSpPr>
          <p:nvPr/>
        </p:nvSpPr>
        <p:spPr bwMode="auto">
          <a:xfrm rot="-5400000">
            <a:off x="4282282" y="4144168"/>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a:latin typeface="Verdana" pitchFamily="34" charset="0"/>
              </a:rPr>
              <a:t>Recall rate</a:t>
            </a:r>
          </a:p>
        </p:txBody>
      </p:sp>
      <p:sp>
        <p:nvSpPr>
          <p:cNvPr id="259087" name="Line 16"/>
          <p:cNvSpPr>
            <a:spLocks noChangeShapeType="1"/>
          </p:cNvSpPr>
          <p:nvPr/>
        </p:nvSpPr>
        <p:spPr bwMode="auto">
          <a:xfrm>
            <a:off x="1524000" y="5486400"/>
            <a:ext cx="3048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8" name="Line 17"/>
          <p:cNvSpPr>
            <a:spLocks noChangeShapeType="1"/>
          </p:cNvSpPr>
          <p:nvPr/>
        </p:nvSpPr>
        <p:spPr bwMode="auto">
          <a:xfrm>
            <a:off x="5638800" y="5486400"/>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9" name="Line 18"/>
          <p:cNvSpPr>
            <a:spLocks noChangeShapeType="1"/>
          </p:cNvSpPr>
          <p:nvPr/>
        </p:nvSpPr>
        <p:spPr bwMode="auto">
          <a:xfrm flipV="1">
            <a:off x="5638800" y="3124200"/>
            <a:ext cx="0" cy="2362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90" name="Rectangle 19"/>
          <p:cNvSpPr>
            <a:spLocks noGrp="1" noChangeArrowheads="1"/>
          </p:cNvSpPr>
          <p:nvPr>
            <p:ph type="title"/>
          </p:nvPr>
        </p:nvSpPr>
        <p:spPr/>
        <p:txBody>
          <a:bodyPr/>
          <a:lstStyle/>
          <a:p>
            <a:pPr eaLnBrk="1" hangingPunct="1"/>
            <a:r>
              <a:rPr lang="en-US" sz="3200" smtClean="0">
                <a:latin typeface="Verdana" pitchFamily="34" charset="0"/>
              </a:rPr>
              <a:t>Designing a retention experiment:</a:t>
            </a:r>
            <a:r>
              <a:rPr lang="en-US" sz="2400" smtClean="0">
                <a:latin typeface="Verdana" pitchFamily="34" charset="0"/>
              </a:rPr>
              <a:t/>
            </a:r>
            <a:br>
              <a:rPr lang="en-US" sz="2400" smtClean="0">
                <a:latin typeface="Verdana" pitchFamily="34" charset="0"/>
              </a:rPr>
            </a:br>
            <a:r>
              <a:rPr lang="en-US" altLang="ko-KR" sz="2400" smtClean="0">
                <a:solidFill>
                  <a:schemeClr val="tx1"/>
                </a:solidFill>
                <a:latin typeface="Verdana" pitchFamily="34" charset="0"/>
                <a:ea typeface="Gulim" pitchFamily="34" charset="-127"/>
              </a:rPr>
              <a:t>What Time Intervals Should be Employed?</a:t>
            </a:r>
            <a:endParaRPr lang="en-US" sz="2400" smtClean="0">
              <a:solidFill>
                <a:schemeClr val="tx1"/>
              </a:solidFill>
              <a:latin typeface="Verdana" pitchFamily="34" charset="0"/>
              <a:ea typeface="Gulim" pitchFamily="34" charset="-127"/>
            </a:endParaRPr>
          </a:p>
        </p:txBody>
      </p:sp>
      <p:sp>
        <p:nvSpPr>
          <p:cNvPr id="20"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685800" y="1981200"/>
            <a:ext cx="8229600" cy="2819400"/>
          </a:xfrm>
        </p:spPr>
        <p:txBody>
          <a:bodyPr/>
          <a:lstStyle/>
          <a:p>
            <a:pPr eaLnBrk="1" hangingPunct="1">
              <a:lnSpc>
                <a:spcPct val="90000"/>
              </a:lnSpc>
              <a:buFontTx/>
              <a:buNone/>
              <a:defRPr/>
            </a:pPr>
            <a:r>
              <a:rPr lang="en-US" sz="3600" b="1" dirty="0">
                <a:latin typeface="Arial" pitchFamily="34" charset="0"/>
                <a:cs typeface="Arial" pitchFamily="34" charset="0"/>
              </a:rPr>
              <a:t>3</a:t>
            </a:r>
            <a:r>
              <a:rPr lang="en-US" sz="3600" b="1" dirty="0" smtClean="0">
                <a:latin typeface="Arial" pitchFamily="34" charset="0"/>
                <a:cs typeface="Arial" pitchFamily="34" charset="0"/>
              </a:rPr>
              <a:t>. A New Experimental Tool for Model Selection: ADO</a:t>
            </a:r>
          </a:p>
          <a:p>
            <a:pPr eaLnBrk="1" hangingPunct="1">
              <a:lnSpc>
                <a:spcPct val="90000"/>
              </a:lnSpc>
              <a:defRPr/>
            </a:pPr>
            <a:r>
              <a:rPr lang="en-US" sz="2800" dirty="0" smtClean="0">
                <a:solidFill>
                  <a:schemeClr val="bg1">
                    <a:lumMod val="65000"/>
                  </a:schemeClr>
                </a:solidFill>
                <a:latin typeface="Arial" pitchFamily="34" charset="0"/>
                <a:cs typeface="Arial" pitchFamily="34" charset="0"/>
              </a:rPr>
              <a:t>Introduction</a:t>
            </a:r>
          </a:p>
          <a:p>
            <a:pPr eaLnBrk="1" hangingPunct="1">
              <a:lnSpc>
                <a:spcPct val="90000"/>
              </a:lnSpc>
              <a:defRPr/>
            </a:pPr>
            <a:r>
              <a:rPr lang="en-US" sz="2800" dirty="0" smtClean="0">
                <a:solidFill>
                  <a:schemeClr val="bg1">
                    <a:lumMod val="65000"/>
                  </a:schemeClr>
                </a:solidFill>
                <a:latin typeface="Arial" pitchFamily="34" charset="0"/>
                <a:cs typeface="Arial" pitchFamily="34" charset="0"/>
              </a:rPr>
              <a:t>Discriminating Models of Retention with ADO</a:t>
            </a:r>
          </a:p>
          <a:p>
            <a:pPr eaLnBrk="1" hangingPunct="1">
              <a:lnSpc>
                <a:spcPct val="90000"/>
              </a:lnSpc>
              <a:defRPr/>
            </a:pPr>
            <a:r>
              <a:rPr lang="en-US" sz="2800" b="1" dirty="0" smtClean="0">
                <a:latin typeface="Arial" pitchFamily="34" charset="0"/>
                <a:cs typeface="Arial" pitchFamily="34" charset="0"/>
              </a:rPr>
              <a:t>Illustrative Example</a:t>
            </a:r>
          </a:p>
        </p:txBody>
      </p:sp>
      <p:sp>
        <p:nvSpPr>
          <p:cNvPr id="260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B0EF615-E882-439D-AFFC-6543A2BA8A83}" type="slidenum">
              <a:rPr lang="en-US" sz="1400"/>
              <a:pPr eaLnBrk="1" hangingPunct="1"/>
              <a:t>82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5369CAA-8B20-4F10-803D-DA6A001BDC26}" type="slidenum">
              <a:rPr lang="en-US" sz="1200">
                <a:latin typeface="Verdana" pitchFamily="34" charset="0"/>
              </a:rPr>
              <a:pPr eaLnBrk="1" hangingPunct="1"/>
              <a:t>83</a:t>
            </a:fld>
            <a:endParaRPr lang="en-US" sz="1200">
              <a:latin typeface="Verdana" pitchFamily="34" charset="0"/>
            </a:endParaRPr>
          </a:p>
        </p:txBody>
      </p:sp>
      <p:sp>
        <p:nvSpPr>
          <p:cNvPr id="263170" name="Rectangle 2"/>
          <p:cNvSpPr>
            <a:spLocks noGrp="1" noChangeArrowheads="1"/>
          </p:cNvSpPr>
          <p:nvPr>
            <p:ph type="title"/>
          </p:nvPr>
        </p:nvSpPr>
        <p:spPr/>
        <p:txBody>
          <a:bodyPr/>
          <a:lstStyle/>
          <a:p>
            <a:pPr eaLnBrk="1" hangingPunct="1"/>
            <a:r>
              <a:rPr lang="en-US" smtClean="0">
                <a:latin typeface="Verdana" pitchFamily="34" charset="0"/>
              </a:rPr>
              <a:t>Simulated experiments</a:t>
            </a:r>
          </a:p>
        </p:txBody>
      </p:sp>
      <p:sp>
        <p:nvSpPr>
          <p:cNvPr id="263171" name="Rectangle 3"/>
          <p:cNvSpPr>
            <a:spLocks noGrp="1" noChangeArrowheads="1"/>
          </p:cNvSpPr>
          <p:nvPr>
            <p:ph type="body" idx="1"/>
          </p:nvPr>
        </p:nvSpPr>
        <p:spPr/>
        <p:txBody>
          <a:bodyPr/>
          <a:lstStyle/>
          <a:p>
            <a:pPr eaLnBrk="1" hangingPunct="1"/>
            <a:r>
              <a:rPr lang="en-US" sz="2000" smtClean="0">
                <a:latin typeface="Verdana" pitchFamily="34" charset="0"/>
              </a:rPr>
              <a:t>Generate data at each stage from some true model  (e.g. EXP with a=.71 and b=.08) at the optimal retention interval identified by ADO algorithm.</a:t>
            </a:r>
          </a:p>
          <a:p>
            <a:pPr eaLnBrk="1" hangingPunct="1"/>
            <a:endParaRPr lang="en-US" sz="2000" smtClean="0">
              <a:latin typeface="Verdana" pitchFamily="34" charset="0"/>
            </a:endParaRPr>
          </a:p>
          <a:p>
            <a:pPr eaLnBrk="1" hangingPunct="1"/>
            <a:r>
              <a:rPr lang="en-US" sz="2000" smtClean="0">
                <a:latin typeface="Verdana" pitchFamily="34" charset="0"/>
              </a:rPr>
              <a:t>The idea is to see how many stages it takes to accumulate enough data to decisively identify the data-generating model according to some model selection criterion (e.g. Bayes factor)</a:t>
            </a:r>
          </a:p>
        </p:txBody>
      </p:sp>
      <p:sp>
        <p:nvSpPr>
          <p:cNvPr id="5"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46CCCEE6-D075-46FA-B3DF-4FBF91AF8631}" type="slidenum">
              <a:rPr lang="en-US" sz="1200">
                <a:latin typeface="Verdana" pitchFamily="34" charset="0"/>
              </a:rPr>
              <a:pPr eaLnBrk="1" hangingPunct="1"/>
              <a:t>84</a:t>
            </a:fld>
            <a:endParaRPr lang="en-US" sz="1200">
              <a:latin typeface="Verdana" pitchFamily="34" charset="0"/>
            </a:endParaRPr>
          </a:p>
        </p:txBody>
      </p:sp>
      <p:sp>
        <p:nvSpPr>
          <p:cNvPr id="264194" name="Rectangle 2"/>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64195" name="Rectangle 3"/>
          <p:cNvSpPr>
            <a:spLocks noGrp="1" noChangeArrowheads="1"/>
          </p:cNvSpPr>
          <p:nvPr>
            <p:ph type="body" idx="1"/>
          </p:nvPr>
        </p:nvSpPr>
        <p:spPr/>
        <p:txBody>
          <a:bodyPr/>
          <a:lstStyle/>
          <a:p>
            <a:pPr eaLnBrk="1" hangingPunct="1"/>
            <a:r>
              <a:rPr lang="en-US" sz="2000" smtClean="0">
                <a:latin typeface="Verdana" pitchFamily="34" charset="0"/>
              </a:rPr>
              <a:t>Data generated from EXP with a=0.71 and b=0.08</a:t>
            </a:r>
          </a:p>
        </p:txBody>
      </p:sp>
      <p:pic>
        <p:nvPicPr>
          <p:cNvPr id="264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71738"/>
            <a:ext cx="36576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D3372558-5253-4EF0-B87A-37E0A897FE34}" type="slidenum">
              <a:rPr lang="en-US" sz="1200">
                <a:latin typeface="Verdana" pitchFamily="34" charset="0"/>
              </a:rPr>
              <a:pPr eaLnBrk="1" hangingPunct="1"/>
              <a:t>85</a:t>
            </a:fld>
            <a:endParaRPr lang="en-US" sz="1200">
              <a:latin typeface="Verdana" pitchFamily="34" charset="0"/>
            </a:endParaRPr>
          </a:p>
        </p:txBody>
      </p:sp>
      <p:sp>
        <p:nvSpPr>
          <p:cNvPr id="265218" name="Rectangle 2"/>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65219" name="Rectangle 3"/>
          <p:cNvSpPr>
            <a:spLocks noGrp="1" noChangeArrowheads="1"/>
          </p:cNvSpPr>
          <p:nvPr>
            <p:ph type="body" idx="1"/>
          </p:nvPr>
        </p:nvSpPr>
        <p:spPr>
          <a:noFill/>
        </p:spPr>
        <p:txBody>
          <a:bodyPr/>
          <a:lstStyle/>
          <a:p>
            <a:pPr eaLnBrk="1" hangingPunct="1">
              <a:buFont typeface="Wingdings" pitchFamily="2" charset="2"/>
              <a:buNone/>
            </a:pPr>
            <a:r>
              <a:rPr lang="en-US" smtClean="0">
                <a:latin typeface="Verdana" pitchFamily="34" charset="0"/>
              </a:rPr>
              <a:t> </a:t>
            </a:r>
          </a:p>
        </p:txBody>
      </p:sp>
      <p:sp>
        <p:nvSpPr>
          <p:cNvPr id="265220" name="Rectangle 4"/>
          <p:cNvSpPr>
            <a:spLocks noChangeArrowheads="1"/>
          </p:cNvSpPr>
          <p:nvPr/>
        </p:nvSpPr>
        <p:spPr bwMode="auto">
          <a:xfrm>
            <a:off x="5334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en-US" sz="3000"/>
              <a:t>Stage 1</a:t>
            </a:r>
          </a:p>
        </p:txBody>
      </p:sp>
      <p:grpSp>
        <p:nvGrpSpPr>
          <p:cNvPr id="265221" name="Group 5"/>
          <p:cNvGrpSpPr>
            <a:grpSpLocks/>
          </p:cNvGrpSpPr>
          <p:nvPr/>
        </p:nvGrpSpPr>
        <p:grpSpPr bwMode="auto">
          <a:xfrm>
            <a:off x="533400" y="2438400"/>
            <a:ext cx="8229600" cy="3541713"/>
            <a:chOff x="336" y="1536"/>
            <a:chExt cx="5184" cy="2231"/>
          </a:xfrm>
        </p:grpSpPr>
        <p:pic>
          <p:nvPicPr>
            <p:cNvPr id="2652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536"/>
              <a:ext cx="2304" cy="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536"/>
              <a:ext cx="230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5222" name="Text Box 8"/>
          <p:cNvSpPr txBox="1">
            <a:spLocks noChangeArrowheads="1"/>
          </p:cNvSpPr>
          <p:nvPr/>
        </p:nvSpPr>
        <p:spPr bwMode="auto">
          <a:xfrm>
            <a:off x="381000" y="59436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5223" name="Text Box 9"/>
          <p:cNvSpPr txBox="1">
            <a:spLocks noChangeArrowheads="1"/>
          </p:cNvSpPr>
          <p:nvPr/>
        </p:nvSpPr>
        <p:spPr bwMode="auto">
          <a:xfrm>
            <a:off x="3911600" y="5943600"/>
            <a:ext cx="528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5224" name="Text Box 10"/>
          <p:cNvSpPr txBox="1">
            <a:spLocks noChangeArrowheads="1"/>
          </p:cNvSpPr>
          <p:nvPr/>
        </p:nvSpPr>
        <p:spPr bwMode="auto">
          <a:xfrm>
            <a:off x="1219200" y="59436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5225" name="Text Box 11"/>
          <p:cNvSpPr txBox="1">
            <a:spLocks noChangeArrowheads="1"/>
          </p:cNvSpPr>
          <p:nvPr/>
        </p:nvSpPr>
        <p:spPr bwMode="auto">
          <a:xfrm>
            <a:off x="2133600"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5226" name="Text Box 12"/>
          <p:cNvSpPr txBox="1">
            <a:spLocks noChangeArrowheads="1"/>
          </p:cNvSpPr>
          <p:nvPr/>
        </p:nvSpPr>
        <p:spPr bwMode="auto">
          <a:xfrm>
            <a:off x="3048000"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265227" name="Text Box 13"/>
          <p:cNvSpPr txBox="1">
            <a:spLocks noChangeArrowheads="1"/>
          </p:cNvSpPr>
          <p:nvPr/>
        </p:nvSpPr>
        <p:spPr bwMode="auto">
          <a:xfrm>
            <a:off x="4953000" y="59436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5228" name="Text Box 14"/>
          <p:cNvSpPr txBox="1">
            <a:spLocks noChangeArrowheads="1"/>
          </p:cNvSpPr>
          <p:nvPr/>
        </p:nvSpPr>
        <p:spPr bwMode="auto">
          <a:xfrm>
            <a:off x="8483600" y="5943600"/>
            <a:ext cx="528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5229" name="Text Box 15"/>
          <p:cNvSpPr txBox="1">
            <a:spLocks noChangeArrowheads="1"/>
          </p:cNvSpPr>
          <p:nvPr/>
        </p:nvSpPr>
        <p:spPr bwMode="auto">
          <a:xfrm>
            <a:off x="5791200" y="59436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5230" name="Text Box 16"/>
          <p:cNvSpPr txBox="1">
            <a:spLocks noChangeArrowheads="1"/>
          </p:cNvSpPr>
          <p:nvPr/>
        </p:nvSpPr>
        <p:spPr bwMode="auto">
          <a:xfrm>
            <a:off x="6705600"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5231" name="Text Box 17"/>
          <p:cNvSpPr txBox="1">
            <a:spLocks noChangeArrowheads="1"/>
          </p:cNvSpPr>
          <p:nvPr/>
        </p:nvSpPr>
        <p:spPr bwMode="auto">
          <a:xfrm>
            <a:off x="228600" y="57912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5232" name="Text Box 18"/>
          <p:cNvSpPr txBox="1">
            <a:spLocks noChangeArrowheads="1"/>
          </p:cNvSpPr>
          <p:nvPr/>
        </p:nvSpPr>
        <p:spPr bwMode="auto">
          <a:xfrm>
            <a:off x="177800" y="2362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5233" name="Text Box 19"/>
          <p:cNvSpPr txBox="1">
            <a:spLocks noChangeArrowheads="1"/>
          </p:cNvSpPr>
          <p:nvPr/>
        </p:nvSpPr>
        <p:spPr bwMode="auto">
          <a:xfrm>
            <a:off x="177800" y="4648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5234" name="Text Box 20"/>
          <p:cNvSpPr txBox="1">
            <a:spLocks noChangeArrowheads="1"/>
          </p:cNvSpPr>
          <p:nvPr/>
        </p:nvSpPr>
        <p:spPr bwMode="auto">
          <a:xfrm>
            <a:off x="177800" y="3505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5235" name="Text Box 21"/>
          <p:cNvSpPr txBox="1">
            <a:spLocks noChangeArrowheads="1"/>
          </p:cNvSpPr>
          <p:nvPr/>
        </p:nvSpPr>
        <p:spPr bwMode="auto">
          <a:xfrm>
            <a:off x="4800600" y="57912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5236" name="Text Box 22"/>
          <p:cNvSpPr txBox="1">
            <a:spLocks noChangeArrowheads="1"/>
          </p:cNvSpPr>
          <p:nvPr/>
        </p:nvSpPr>
        <p:spPr bwMode="auto">
          <a:xfrm>
            <a:off x="4749800" y="2362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5237" name="Text Box 23"/>
          <p:cNvSpPr txBox="1">
            <a:spLocks noChangeArrowheads="1"/>
          </p:cNvSpPr>
          <p:nvPr/>
        </p:nvSpPr>
        <p:spPr bwMode="auto">
          <a:xfrm>
            <a:off x="4749800" y="4648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5238" name="Text Box 24"/>
          <p:cNvSpPr txBox="1">
            <a:spLocks noChangeArrowheads="1"/>
          </p:cNvSpPr>
          <p:nvPr/>
        </p:nvSpPr>
        <p:spPr bwMode="auto">
          <a:xfrm>
            <a:off x="4749800" y="3505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5239" name="Text Box 25"/>
          <p:cNvSpPr txBox="1">
            <a:spLocks noChangeArrowheads="1"/>
          </p:cNvSpPr>
          <p:nvPr/>
        </p:nvSpPr>
        <p:spPr bwMode="auto">
          <a:xfrm>
            <a:off x="1563688" y="6172200"/>
            <a:ext cx="1560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265240" name="Text Box 26"/>
          <p:cNvSpPr txBox="1">
            <a:spLocks noChangeArrowheads="1"/>
          </p:cNvSpPr>
          <p:nvPr/>
        </p:nvSpPr>
        <p:spPr bwMode="auto">
          <a:xfrm>
            <a:off x="6172200" y="6172200"/>
            <a:ext cx="156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457755" name="Text Box 27"/>
          <p:cNvSpPr txBox="1">
            <a:spLocks noChangeArrowheads="1"/>
          </p:cNvSpPr>
          <p:nvPr/>
        </p:nvSpPr>
        <p:spPr bwMode="auto">
          <a:xfrm>
            <a:off x="3200400" y="1752600"/>
            <a:ext cx="330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Compute optimal design</a:t>
            </a:r>
          </a:p>
        </p:txBody>
      </p:sp>
      <p:grpSp>
        <p:nvGrpSpPr>
          <p:cNvPr id="3" name="Group 28"/>
          <p:cNvGrpSpPr>
            <a:grpSpLocks/>
          </p:cNvGrpSpPr>
          <p:nvPr/>
        </p:nvGrpSpPr>
        <p:grpSpPr bwMode="auto">
          <a:xfrm>
            <a:off x="1143000" y="2438400"/>
            <a:ext cx="4648200" cy="3581400"/>
            <a:chOff x="720" y="1536"/>
            <a:chExt cx="2928" cy="2256"/>
          </a:xfrm>
        </p:grpSpPr>
        <p:sp>
          <p:nvSpPr>
            <p:cNvPr id="265258" name="Rectangle 29"/>
            <p:cNvSpPr>
              <a:spLocks noChangeArrowheads="1"/>
            </p:cNvSpPr>
            <p:nvPr/>
          </p:nvSpPr>
          <p:spPr bwMode="auto">
            <a:xfrm>
              <a:off x="720" y="1536"/>
              <a:ext cx="48" cy="2256"/>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5259" name="Rectangle 30"/>
            <p:cNvSpPr>
              <a:spLocks noChangeArrowheads="1"/>
            </p:cNvSpPr>
            <p:nvPr/>
          </p:nvSpPr>
          <p:spPr bwMode="auto">
            <a:xfrm>
              <a:off x="3600" y="1536"/>
              <a:ext cx="48" cy="2256"/>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57759" name="Text Box 31"/>
          <p:cNvSpPr txBox="1">
            <a:spLocks noChangeArrowheads="1"/>
          </p:cNvSpPr>
          <p:nvPr/>
        </p:nvSpPr>
        <p:spPr bwMode="auto">
          <a:xfrm>
            <a:off x="3200400" y="2057400"/>
            <a:ext cx="463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Generate data (30 Bernoulli trials)</a:t>
            </a:r>
          </a:p>
        </p:txBody>
      </p:sp>
      <p:sp>
        <p:nvSpPr>
          <p:cNvPr id="457760" name="Oval 32"/>
          <p:cNvSpPr>
            <a:spLocks noChangeArrowheads="1"/>
          </p:cNvSpPr>
          <p:nvPr/>
        </p:nvSpPr>
        <p:spPr bwMode="auto">
          <a:xfrm>
            <a:off x="1143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7761" name="Oval 33"/>
          <p:cNvSpPr>
            <a:spLocks noChangeArrowheads="1"/>
          </p:cNvSpPr>
          <p:nvPr/>
        </p:nvSpPr>
        <p:spPr bwMode="auto">
          <a:xfrm>
            <a:off x="5715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grpSp>
        <p:nvGrpSpPr>
          <p:cNvPr id="4" name="Group 34"/>
          <p:cNvGrpSpPr>
            <a:grpSpLocks/>
          </p:cNvGrpSpPr>
          <p:nvPr/>
        </p:nvGrpSpPr>
        <p:grpSpPr bwMode="auto">
          <a:xfrm>
            <a:off x="1295400" y="6019800"/>
            <a:ext cx="4419600" cy="685800"/>
            <a:chOff x="816" y="3792"/>
            <a:chExt cx="2784" cy="432"/>
          </a:xfrm>
        </p:grpSpPr>
        <p:sp>
          <p:nvSpPr>
            <p:cNvPr id="265255" name="Line 35"/>
            <p:cNvSpPr>
              <a:spLocks noChangeShapeType="1"/>
            </p:cNvSpPr>
            <p:nvPr/>
          </p:nvSpPr>
          <p:spPr bwMode="auto">
            <a:xfrm flipH="1" flipV="1">
              <a:off x="816" y="3792"/>
              <a:ext cx="1584"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5256" name="Line 36"/>
            <p:cNvSpPr>
              <a:spLocks noChangeShapeType="1"/>
            </p:cNvSpPr>
            <p:nvPr/>
          </p:nvSpPr>
          <p:spPr bwMode="auto">
            <a:xfrm flipV="1">
              <a:off x="3312" y="3792"/>
              <a:ext cx="288"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5257" name="Text Box 37"/>
            <p:cNvSpPr txBox="1">
              <a:spLocks noChangeArrowheads="1"/>
            </p:cNvSpPr>
            <p:nvPr/>
          </p:nvSpPr>
          <p:spPr bwMode="auto">
            <a:xfrm>
              <a:off x="2337" y="3993"/>
              <a:ext cx="10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16 seconds</a:t>
              </a:r>
            </a:p>
          </p:txBody>
        </p:sp>
      </p:grpSp>
      <p:grpSp>
        <p:nvGrpSpPr>
          <p:cNvPr id="5" name="Group 38"/>
          <p:cNvGrpSpPr>
            <a:grpSpLocks/>
          </p:cNvGrpSpPr>
          <p:nvPr/>
        </p:nvGrpSpPr>
        <p:grpSpPr bwMode="auto">
          <a:xfrm>
            <a:off x="1295400" y="5181600"/>
            <a:ext cx="4700588" cy="1219200"/>
            <a:chOff x="816" y="3264"/>
            <a:chExt cx="2961" cy="768"/>
          </a:xfrm>
        </p:grpSpPr>
        <p:sp>
          <p:nvSpPr>
            <p:cNvPr id="265252" name="Text Box 39"/>
            <p:cNvSpPr txBox="1">
              <a:spLocks noChangeArrowheads="1"/>
            </p:cNvSpPr>
            <p:nvPr/>
          </p:nvSpPr>
          <p:spPr bwMode="auto">
            <a:xfrm>
              <a:off x="2064" y="3792"/>
              <a:ext cx="17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7 correct responses</a:t>
              </a:r>
            </a:p>
          </p:txBody>
        </p:sp>
        <p:sp>
          <p:nvSpPr>
            <p:cNvPr id="265253" name="Line 40"/>
            <p:cNvSpPr>
              <a:spLocks noChangeShapeType="1"/>
            </p:cNvSpPr>
            <p:nvPr/>
          </p:nvSpPr>
          <p:spPr bwMode="auto">
            <a:xfrm flipH="1" flipV="1">
              <a:off x="816" y="3264"/>
              <a:ext cx="1824"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5254" name="Line 41"/>
            <p:cNvSpPr>
              <a:spLocks noChangeShapeType="1"/>
            </p:cNvSpPr>
            <p:nvPr/>
          </p:nvSpPr>
          <p:spPr bwMode="auto">
            <a:xfrm flipV="1">
              <a:off x="3168" y="3264"/>
              <a:ext cx="432"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5248" name="Text Box 45"/>
          <p:cNvSpPr txBox="1">
            <a:spLocks noChangeArrowheads="1"/>
          </p:cNvSpPr>
          <p:nvPr/>
        </p:nvSpPr>
        <p:spPr bwMode="auto">
          <a:xfrm>
            <a:off x="2209800" y="2590800"/>
            <a:ext cx="1931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0</a:t>
            </a:r>
            <a:r>
              <a:rPr lang="en-US" sz="1800" b="1">
                <a:latin typeface="Verdana" pitchFamily="34" charset="0"/>
              </a:rPr>
              <a:t>(POW)=0.5</a:t>
            </a:r>
          </a:p>
        </p:txBody>
      </p:sp>
      <p:sp>
        <p:nvSpPr>
          <p:cNvPr id="265249" name="Text Box 46"/>
          <p:cNvSpPr txBox="1">
            <a:spLocks noChangeArrowheads="1"/>
          </p:cNvSpPr>
          <p:nvPr/>
        </p:nvSpPr>
        <p:spPr bwMode="auto">
          <a:xfrm>
            <a:off x="6858000" y="2590800"/>
            <a:ext cx="1811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0</a:t>
            </a:r>
            <a:r>
              <a:rPr lang="en-US" sz="1800" b="1">
                <a:latin typeface="Verdana" pitchFamily="34" charset="0"/>
              </a:rPr>
              <a:t>(EXP)=0.5</a:t>
            </a:r>
          </a:p>
        </p:txBody>
      </p:sp>
      <p:sp>
        <p:nvSpPr>
          <p:cNvPr id="265250" name="Text Box 48"/>
          <p:cNvSpPr txBox="1">
            <a:spLocks noChangeArrowheads="1"/>
          </p:cNvSpPr>
          <p:nvPr/>
        </p:nvSpPr>
        <p:spPr bwMode="auto">
          <a:xfrm>
            <a:off x="7623175"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50"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7755"/>
                                        </p:tgtEl>
                                        <p:attrNameLst>
                                          <p:attrName>style.visibility</p:attrName>
                                        </p:attrNameLst>
                                      </p:cBhvr>
                                      <p:to>
                                        <p:strVal val="visible"/>
                                      </p:to>
                                    </p:set>
                                    <p:anim calcmode="lin" valueType="num">
                                      <p:cBhvr additive="base">
                                        <p:cTn id="7" dur="1000" fill="hold"/>
                                        <p:tgtEl>
                                          <p:spTgt spid="457755"/>
                                        </p:tgtEl>
                                        <p:attrNameLst>
                                          <p:attrName>ppt_x</p:attrName>
                                        </p:attrNameLst>
                                      </p:cBhvr>
                                      <p:tavLst>
                                        <p:tav tm="0">
                                          <p:val>
                                            <p:strVal val="1+#ppt_w/2"/>
                                          </p:val>
                                        </p:tav>
                                        <p:tav tm="100000">
                                          <p:val>
                                            <p:strVal val="#ppt_x"/>
                                          </p:val>
                                        </p:tav>
                                      </p:tavLst>
                                    </p:anim>
                                    <p:anim calcmode="lin" valueType="num">
                                      <p:cBhvr additive="base">
                                        <p:cTn id="8" dur="1000" fill="hold"/>
                                        <p:tgtEl>
                                          <p:spTgt spid="4577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57759"/>
                                        </p:tgtEl>
                                        <p:attrNameLst>
                                          <p:attrName>style.visibility</p:attrName>
                                        </p:attrNameLst>
                                      </p:cBhvr>
                                      <p:to>
                                        <p:strVal val="visible"/>
                                      </p:to>
                                    </p:set>
                                    <p:anim calcmode="lin" valueType="num">
                                      <p:cBhvr additive="base">
                                        <p:cTn id="22" dur="1000" fill="hold"/>
                                        <p:tgtEl>
                                          <p:spTgt spid="457759"/>
                                        </p:tgtEl>
                                        <p:attrNameLst>
                                          <p:attrName>ppt_x</p:attrName>
                                        </p:attrNameLst>
                                      </p:cBhvr>
                                      <p:tavLst>
                                        <p:tav tm="0">
                                          <p:val>
                                            <p:strVal val="1+#ppt_w/2"/>
                                          </p:val>
                                        </p:tav>
                                        <p:tav tm="100000">
                                          <p:val>
                                            <p:strVal val="#ppt_x"/>
                                          </p:val>
                                        </p:tav>
                                      </p:tavLst>
                                    </p:anim>
                                    <p:anim calcmode="lin" valueType="num">
                                      <p:cBhvr additive="base">
                                        <p:cTn id="23" dur="1000" fill="hold"/>
                                        <p:tgtEl>
                                          <p:spTgt spid="457759"/>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57760"/>
                                        </p:tgtEl>
                                        <p:attrNameLst>
                                          <p:attrName>style.visibility</p:attrName>
                                        </p:attrNameLst>
                                      </p:cBhvr>
                                      <p:to>
                                        <p:strVal val="visible"/>
                                      </p:to>
                                    </p:set>
                                    <p:anim calcmode="lin" valueType="num">
                                      <p:cBhvr additive="base">
                                        <p:cTn id="28" dur="500" fill="hold"/>
                                        <p:tgtEl>
                                          <p:spTgt spid="457760"/>
                                        </p:tgtEl>
                                        <p:attrNameLst>
                                          <p:attrName>ppt_x</p:attrName>
                                        </p:attrNameLst>
                                      </p:cBhvr>
                                      <p:tavLst>
                                        <p:tav tm="0">
                                          <p:val>
                                            <p:strVal val="#ppt_x"/>
                                          </p:val>
                                        </p:tav>
                                        <p:tav tm="100000">
                                          <p:val>
                                            <p:strVal val="#ppt_x"/>
                                          </p:val>
                                        </p:tav>
                                      </p:tavLst>
                                    </p:anim>
                                    <p:anim calcmode="lin" valueType="num">
                                      <p:cBhvr additive="base">
                                        <p:cTn id="29" dur="500" fill="hold"/>
                                        <p:tgtEl>
                                          <p:spTgt spid="457760"/>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457761"/>
                                        </p:tgtEl>
                                        <p:attrNameLst>
                                          <p:attrName>style.visibility</p:attrName>
                                        </p:attrNameLst>
                                      </p:cBhvr>
                                      <p:to>
                                        <p:strVal val="visible"/>
                                      </p:to>
                                    </p:set>
                                    <p:anim calcmode="lin" valueType="num">
                                      <p:cBhvr additive="base">
                                        <p:cTn id="33" dur="500" fill="hold"/>
                                        <p:tgtEl>
                                          <p:spTgt spid="457761"/>
                                        </p:tgtEl>
                                        <p:attrNameLst>
                                          <p:attrName>ppt_x</p:attrName>
                                        </p:attrNameLst>
                                      </p:cBhvr>
                                      <p:tavLst>
                                        <p:tav tm="0">
                                          <p:val>
                                            <p:strVal val="#ppt_x"/>
                                          </p:val>
                                        </p:tav>
                                        <p:tav tm="100000">
                                          <p:val>
                                            <p:strVal val="#ppt_x"/>
                                          </p:val>
                                        </p:tav>
                                      </p:tavLst>
                                    </p:anim>
                                    <p:anim calcmode="lin" valueType="num">
                                      <p:cBhvr additive="base">
                                        <p:cTn id="34" dur="500" fill="hold"/>
                                        <p:tgtEl>
                                          <p:spTgt spid="457761"/>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1000"/>
                            </p:stCondLst>
                            <p:childTnLst>
                              <p:par>
                                <p:cTn id="36" presetID="9"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55" grpId="0" autoUpdateAnimBg="0"/>
      <p:bldP spid="457759" grpId="0" autoUpdateAnimBg="0"/>
      <p:bldP spid="457760" grpId="0" animBg="1" autoUpdateAnimBg="0"/>
      <p:bldP spid="457761"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EAABA07-4149-4B96-8CB7-EB2C20300254}" type="slidenum">
              <a:rPr lang="en-US" sz="1200">
                <a:latin typeface="Verdana" pitchFamily="34" charset="0"/>
              </a:rPr>
              <a:pPr eaLnBrk="1" hangingPunct="1"/>
              <a:t>86</a:t>
            </a:fld>
            <a:endParaRPr lang="en-US" sz="1200">
              <a:latin typeface="Verdana" pitchFamily="34" charset="0"/>
            </a:endParaRPr>
          </a:p>
        </p:txBody>
      </p:sp>
      <p:sp>
        <p:nvSpPr>
          <p:cNvPr id="266242" name="Rectangle 2"/>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66243" name="Rectangle 3"/>
          <p:cNvSpPr>
            <a:spLocks noGrp="1" noChangeArrowheads="1"/>
          </p:cNvSpPr>
          <p:nvPr>
            <p:ph type="body" idx="1"/>
          </p:nvPr>
        </p:nvSpPr>
        <p:spPr>
          <a:noFill/>
        </p:spPr>
        <p:txBody>
          <a:bodyPr/>
          <a:lstStyle/>
          <a:p>
            <a:pPr eaLnBrk="1" hangingPunct="1">
              <a:buFont typeface="Wingdings" pitchFamily="2" charset="2"/>
              <a:buNone/>
            </a:pPr>
            <a:r>
              <a:rPr lang="en-US" smtClean="0">
                <a:latin typeface="Verdana" pitchFamily="34" charset="0"/>
              </a:rPr>
              <a:t> </a:t>
            </a:r>
          </a:p>
        </p:txBody>
      </p:sp>
      <p:sp>
        <p:nvSpPr>
          <p:cNvPr id="266244" name="Rectangle 4"/>
          <p:cNvSpPr>
            <a:spLocks noChangeArrowheads="1"/>
          </p:cNvSpPr>
          <p:nvPr/>
        </p:nvSpPr>
        <p:spPr bwMode="auto">
          <a:xfrm>
            <a:off x="5334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en-US" sz="3000"/>
              <a:t>Stage 1</a:t>
            </a:r>
          </a:p>
        </p:txBody>
      </p:sp>
      <p:grpSp>
        <p:nvGrpSpPr>
          <p:cNvPr id="266245" name="Group 5"/>
          <p:cNvGrpSpPr>
            <a:grpSpLocks/>
          </p:cNvGrpSpPr>
          <p:nvPr/>
        </p:nvGrpSpPr>
        <p:grpSpPr bwMode="auto">
          <a:xfrm>
            <a:off x="533400" y="2438400"/>
            <a:ext cx="8229600" cy="3541713"/>
            <a:chOff x="336" y="1536"/>
            <a:chExt cx="5184" cy="2231"/>
          </a:xfrm>
        </p:grpSpPr>
        <p:pic>
          <p:nvPicPr>
            <p:cNvPr id="2662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536"/>
              <a:ext cx="2304" cy="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536"/>
              <a:ext cx="230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46" name="Text Box 8"/>
          <p:cNvSpPr txBox="1">
            <a:spLocks noChangeArrowheads="1"/>
          </p:cNvSpPr>
          <p:nvPr/>
        </p:nvSpPr>
        <p:spPr bwMode="auto">
          <a:xfrm>
            <a:off x="381000" y="59436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6247" name="Text Box 9"/>
          <p:cNvSpPr txBox="1">
            <a:spLocks noChangeArrowheads="1"/>
          </p:cNvSpPr>
          <p:nvPr/>
        </p:nvSpPr>
        <p:spPr bwMode="auto">
          <a:xfrm>
            <a:off x="3911600" y="5943600"/>
            <a:ext cx="528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6248" name="Text Box 10"/>
          <p:cNvSpPr txBox="1">
            <a:spLocks noChangeArrowheads="1"/>
          </p:cNvSpPr>
          <p:nvPr/>
        </p:nvSpPr>
        <p:spPr bwMode="auto">
          <a:xfrm>
            <a:off x="1219200" y="59436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6249" name="Text Box 11"/>
          <p:cNvSpPr txBox="1">
            <a:spLocks noChangeArrowheads="1"/>
          </p:cNvSpPr>
          <p:nvPr/>
        </p:nvSpPr>
        <p:spPr bwMode="auto">
          <a:xfrm>
            <a:off x="2133600"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6250" name="Text Box 12"/>
          <p:cNvSpPr txBox="1">
            <a:spLocks noChangeArrowheads="1"/>
          </p:cNvSpPr>
          <p:nvPr/>
        </p:nvSpPr>
        <p:spPr bwMode="auto">
          <a:xfrm>
            <a:off x="3048000"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266251" name="Text Box 13"/>
          <p:cNvSpPr txBox="1">
            <a:spLocks noChangeArrowheads="1"/>
          </p:cNvSpPr>
          <p:nvPr/>
        </p:nvSpPr>
        <p:spPr bwMode="auto">
          <a:xfrm>
            <a:off x="4953000" y="59436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6252" name="Text Box 14"/>
          <p:cNvSpPr txBox="1">
            <a:spLocks noChangeArrowheads="1"/>
          </p:cNvSpPr>
          <p:nvPr/>
        </p:nvSpPr>
        <p:spPr bwMode="auto">
          <a:xfrm>
            <a:off x="8483600" y="5943600"/>
            <a:ext cx="528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6253" name="Text Box 15"/>
          <p:cNvSpPr txBox="1">
            <a:spLocks noChangeArrowheads="1"/>
          </p:cNvSpPr>
          <p:nvPr/>
        </p:nvSpPr>
        <p:spPr bwMode="auto">
          <a:xfrm>
            <a:off x="5791200" y="59436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6254" name="Text Box 16"/>
          <p:cNvSpPr txBox="1">
            <a:spLocks noChangeArrowheads="1"/>
          </p:cNvSpPr>
          <p:nvPr/>
        </p:nvSpPr>
        <p:spPr bwMode="auto">
          <a:xfrm>
            <a:off x="6705600"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6255" name="Text Box 17"/>
          <p:cNvSpPr txBox="1">
            <a:spLocks noChangeArrowheads="1"/>
          </p:cNvSpPr>
          <p:nvPr/>
        </p:nvSpPr>
        <p:spPr bwMode="auto">
          <a:xfrm>
            <a:off x="228600" y="57912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6256" name="Text Box 18"/>
          <p:cNvSpPr txBox="1">
            <a:spLocks noChangeArrowheads="1"/>
          </p:cNvSpPr>
          <p:nvPr/>
        </p:nvSpPr>
        <p:spPr bwMode="auto">
          <a:xfrm>
            <a:off x="177800" y="2362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6257" name="Text Box 19"/>
          <p:cNvSpPr txBox="1">
            <a:spLocks noChangeArrowheads="1"/>
          </p:cNvSpPr>
          <p:nvPr/>
        </p:nvSpPr>
        <p:spPr bwMode="auto">
          <a:xfrm>
            <a:off x="177800" y="4648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6258" name="Text Box 20"/>
          <p:cNvSpPr txBox="1">
            <a:spLocks noChangeArrowheads="1"/>
          </p:cNvSpPr>
          <p:nvPr/>
        </p:nvSpPr>
        <p:spPr bwMode="auto">
          <a:xfrm>
            <a:off x="177800" y="3505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6259" name="Text Box 21"/>
          <p:cNvSpPr txBox="1">
            <a:spLocks noChangeArrowheads="1"/>
          </p:cNvSpPr>
          <p:nvPr/>
        </p:nvSpPr>
        <p:spPr bwMode="auto">
          <a:xfrm>
            <a:off x="4800600" y="5791200"/>
            <a:ext cx="33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6260" name="Text Box 22"/>
          <p:cNvSpPr txBox="1">
            <a:spLocks noChangeArrowheads="1"/>
          </p:cNvSpPr>
          <p:nvPr/>
        </p:nvSpPr>
        <p:spPr bwMode="auto">
          <a:xfrm>
            <a:off x="4749800" y="2362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6261" name="Text Box 23"/>
          <p:cNvSpPr txBox="1">
            <a:spLocks noChangeArrowheads="1"/>
          </p:cNvSpPr>
          <p:nvPr/>
        </p:nvSpPr>
        <p:spPr bwMode="auto">
          <a:xfrm>
            <a:off x="4749800" y="4648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6262" name="Text Box 24"/>
          <p:cNvSpPr txBox="1">
            <a:spLocks noChangeArrowheads="1"/>
          </p:cNvSpPr>
          <p:nvPr/>
        </p:nvSpPr>
        <p:spPr bwMode="auto">
          <a:xfrm>
            <a:off x="4749800" y="35052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6263" name="Text Box 25"/>
          <p:cNvSpPr txBox="1">
            <a:spLocks noChangeArrowheads="1"/>
          </p:cNvSpPr>
          <p:nvPr/>
        </p:nvSpPr>
        <p:spPr bwMode="auto">
          <a:xfrm>
            <a:off x="1563688" y="6172200"/>
            <a:ext cx="1560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266264" name="Text Box 26"/>
          <p:cNvSpPr txBox="1">
            <a:spLocks noChangeArrowheads="1"/>
          </p:cNvSpPr>
          <p:nvPr/>
        </p:nvSpPr>
        <p:spPr bwMode="auto">
          <a:xfrm>
            <a:off x="6172200" y="6172200"/>
            <a:ext cx="1560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grpSp>
        <p:nvGrpSpPr>
          <p:cNvPr id="266265" name="Group 28"/>
          <p:cNvGrpSpPr>
            <a:grpSpLocks/>
          </p:cNvGrpSpPr>
          <p:nvPr/>
        </p:nvGrpSpPr>
        <p:grpSpPr bwMode="auto">
          <a:xfrm>
            <a:off x="1143000" y="2438400"/>
            <a:ext cx="4648200" cy="3581400"/>
            <a:chOff x="720" y="1536"/>
            <a:chExt cx="2928" cy="2256"/>
          </a:xfrm>
        </p:grpSpPr>
        <p:sp>
          <p:nvSpPr>
            <p:cNvPr id="266282" name="Rectangle 29"/>
            <p:cNvSpPr>
              <a:spLocks noChangeArrowheads="1"/>
            </p:cNvSpPr>
            <p:nvPr/>
          </p:nvSpPr>
          <p:spPr bwMode="auto">
            <a:xfrm>
              <a:off x="720" y="1536"/>
              <a:ext cx="48" cy="2256"/>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283" name="Rectangle 30"/>
            <p:cNvSpPr>
              <a:spLocks noChangeArrowheads="1"/>
            </p:cNvSpPr>
            <p:nvPr/>
          </p:nvSpPr>
          <p:spPr bwMode="auto">
            <a:xfrm>
              <a:off x="3600" y="1536"/>
              <a:ext cx="48" cy="2256"/>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6266" name="Oval 32"/>
          <p:cNvSpPr>
            <a:spLocks noChangeArrowheads="1"/>
          </p:cNvSpPr>
          <p:nvPr/>
        </p:nvSpPr>
        <p:spPr bwMode="auto">
          <a:xfrm>
            <a:off x="1143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6267" name="Oval 33"/>
          <p:cNvSpPr>
            <a:spLocks noChangeArrowheads="1"/>
          </p:cNvSpPr>
          <p:nvPr/>
        </p:nvSpPr>
        <p:spPr bwMode="auto">
          <a:xfrm>
            <a:off x="5715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grpSp>
        <p:nvGrpSpPr>
          <p:cNvPr id="266268" name="Group 34"/>
          <p:cNvGrpSpPr>
            <a:grpSpLocks/>
          </p:cNvGrpSpPr>
          <p:nvPr/>
        </p:nvGrpSpPr>
        <p:grpSpPr bwMode="auto">
          <a:xfrm>
            <a:off x="1295400" y="6019800"/>
            <a:ext cx="4419600" cy="685800"/>
            <a:chOff x="816" y="3792"/>
            <a:chExt cx="2784" cy="432"/>
          </a:xfrm>
        </p:grpSpPr>
        <p:sp>
          <p:nvSpPr>
            <p:cNvPr id="266279" name="Line 35"/>
            <p:cNvSpPr>
              <a:spLocks noChangeShapeType="1"/>
            </p:cNvSpPr>
            <p:nvPr/>
          </p:nvSpPr>
          <p:spPr bwMode="auto">
            <a:xfrm flipH="1" flipV="1">
              <a:off x="816" y="3792"/>
              <a:ext cx="1584"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80" name="Line 36"/>
            <p:cNvSpPr>
              <a:spLocks noChangeShapeType="1"/>
            </p:cNvSpPr>
            <p:nvPr/>
          </p:nvSpPr>
          <p:spPr bwMode="auto">
            <a:xfrm flipV="1">
              <a:off x="3312" y="3792"/>
              <a:ext cx="288"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81" name="Text Box 37"/>
            <p:cNvSpPr txBox="1">
              <a:spLocks noChangeArrowheads="1"/>
            </p:cNvSpPr>
            <p:nvPr/>
          </p:nvSpPr>
          <p:spPr bwMode="auto">
            <a:xfrm>
              <a:off x="2337" y="3993"/>
              <a:ext cx="10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16 seconds</a:t>
              </a:r>
            </a:p>
          </p:txBody>
        </p:sp>
      </p:grpSp>
      <p:grpSp>
        <p:nvGrpSpPr>
          <p:cNvPr id="266269" name="Group 38"/>
          <p:cNvGrpSpPr>
            <a:grpSpLocks/>
          </p:cNvGrpSpPr>
          <p:nvPr/>
        </p:nvGrpSpPr>
        <p:grpSpPr bwMode="auto">
          <a:xfrm>
            <a:off x="1295400" y="5181600"/>
            <a:ext cx="4700588" cy="1219200"/>
            <a:chOff x="816" y="3264"/>
            <a:chExt cx="2961" cy="768"/>
          </a:xfrm>
        </p:grpSpPr>
        <p:sp>
          <p:nvSpPr>
            <p:cNvPr id="266276" name="Text Box 39"/>
            <p:cNvSpPr txBox="1">
              <a:spLocks noChangeArrowheads="1"/>
            </p:cNvSpPr>
            <p:nvPr/>
          </p:nvSpPr>
          <p:spPr bwMode="auto">
            <a:xfrm>
              <a:off x="2064" y="3792"/>
              <a:ext cx="17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7 correct responses</a:t>
              </a:r>
            </a:p>
          </p:txBody>
        </p:sp>
        <p:sp>
          <p:nvSpPr>
            <p:cNvPr id="266277" name="Line 40"/>
            <p:cNvSpPr>
              <a:spLocks noChangeShapeType="1"/>
            </p:cNvSpPr>
            <p:nvPr/>
          </p:nvSpPr>
          <p:spPr bwMode="auto">
            <a:xfrm flipH="1" flipV="1">
              <a:off x="816" y="3264"/>
              <a:ext cx="1824"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278" name="Line 41"/>
            <p:cNvSpPr>
              <a:spLocks noChangeShapeType="1"/>
            </p:cNvSpPr>
            <p:nvPr/>
          </p:nvSpPr>
          <p:spPr bwMode="auto">
            <a:xfrm flipV="1">
              <a:off x="3168" y="3264"/>
              <a:ext cx="432"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57770" name="Text Box 42"/>
          <p:cNvSpPr txBox="1">
            <a:spLocks noChangeArrowheads="1"/>
          </p:cNvSpPr>
          <p:nvPr/>
        </p:nvSpPr>
        <p:spPr bwMode="auto">
          <a:xfrm>
            <a:off x="3124200" y="1752600"/>
            <a:ext cx="3652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Update model probabilities</a:t>
            </a:r>
          </a:p>
        </p:txBody>
      </p:sp>
      <p:sp>
        <p:nvSpPr>
          <p:cNvPr id="457771" name="Text Box 43"/>
          <p:cNvSpPr txBox="1">
            <a:spLocks noChangeArrowheads="1"/>
          </p:cNvSpPr>
          <p:nvPr/>
        </p:nvSpPr>
        <p:spPr bwMode="auto">
          <a:xfrm>
            <a:off x="2133600" y="2667000"/>
            <a:ext cx="2116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1</a:t>
            </a:r>
            <a:r>
              <a:rPr lang="en-US" sz="1800" b="1">
                <a:latin typeface="Verdana" pitchFamily="34" charset="0"/>
              </a:rPr>
              <a:t>(POW)=0.65</a:t>
            </a:r>
          </a:p>
        </p:txBody>
      </p:sp>
      <p:sp>
        <p:nvSpPr>
          <p:cNvPr id="457772" name="Text Box 44"/>
          <p:cNvSpPr txBox="1">
            <a:spLocks noChangeArrowheads="1"/>
          </p:cNvSpPr>
          <p:nvPr/>
        </p:nvSpPr>
        <p:spPr bwMode="auto">
          <a:xfrm>
            <a:off x="6858000" y="2667000"/>
            <a:ext cx="1973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1</a:t>
            </a:r>
            <a:r>
              <a:rPr lang="en-US" sz="1800" b="1">
                <a:latin typeface="Verdana" pitchFamily="34" charset="0"/>
              </a:rPr>
              <a:t>(EXP)=0.35</a:t>
            </a:r>
          </a:p>
        </p:txBody>
      </p:sp>
      <p:sp>
        <p:nvSpPr>
          <p:cNvPr id="457775" name="Text Box 47"/>
          <p:cNvSpPr txBox="1">
            <a:spLocks noChangeArrowheads="1"/>
          </p:cNvSpPr>
          <p:nvPr/>
        </p:nvSpPr>
        <p:spPr bwMode="auto">
          <a:xfrm>
            <a:off x="3124200" y="2057400"/>
            <a:ext cx="4208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Update parameter probabilities</a:t>
            </a:r>
          </a:p>
        </p:txBody>
      </p:sp>
      <p:sp>
        <p:nvSpPr>
          <p:cNvPr id="266274" name="Text Box 48"/>
          <p:cNvSpPr txBox="1">
            <a:spLocks noChangeArrowheads="1"/>
          </p:cNvSpPr>
          <p:nvPr/>
        </p:nvSpPr>
        <p:spPr bwMode="auto">
          <a:xfrm>
            <a:off x="7623175"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50"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7770"/>
                                        </p:tgtEl>
                                        <p:attrNameLst>
                                          <p:attrName>style.visibility</p:attrName>
                                        </p:attrNameLst>
                                      </p:cBhvr>
                                      <p:to>
                                        <p:strVal val="visible"/>
                                      </p:to>
                                    </p:set>
                                    <p:anim calcmode="lin" valueType="num">
                                      <p:cBhvr additive="base">
                                        <p:cTn id="7" dur="1000" fill="hold"/>
                                        <p:tgtEl>
                                          <p:spTgt spid="457770"/>
                                        </p:tgtEl>
                                        <p:attrNameLst>
                                          <p:attrName>ppt_x</p:attrName>
                                        </p:attrNameLst>
                                      </p:cBhvr>
                                      <p:tavLst>
                                        <p:tav tm="0">
                                          <p:val>
                                            <p:strVal val="1+#ppt_w/2"/>
                                          </p:val>
                                        </p:tav>
                                        <p:tav tm="100000">
                                          <p:val>
                                            <p:strVal val="#ppt_x"/>
                                          </p:val>
                                        </p:tav>
                                      </p:tavLst>
                                    </p:anim>
                                    <p:anim calcmode="lin" valueType="num">
                                      <p:cBhvr additive="base">
                                        <p:cTn id="8" dur="1000" fill="hold"/>
                                        <p:tgtEl>
                                          <p:spTgt spid="457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7771"/>
                                        </p:tgtEl>
                                        <p:attrNameLst>
                                          <p:attrName>style.visibility</p:attrName>
                                        </p:attrNameLst>
                                      </p:cBhvr>
                                      <p:to>
                                        <p:strVal val="visible"/>
                                      </p:to>
                                    </p:set>
                                    <p:animEffect transition="in" filter="dissolve">
                                      <p:cBhvr>
                                        <p:cTn id="13" dur="500"/>
                                        <p:tgtEl>
                                          <p:spTgt spid="457771"/>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57772"/>
                                        </p:tgtEl>
                                        <p:attrNameLst>
                                          <p:attrName>style.visibility</p:attrName>
                                        </p:attrNameLst>
                                      </p:cBhvr>
                                      <p:to>
                                        <p:strVal val="visible"/>
                                      </p:to>
                                    </p:set>
                                    <p:animEffect transition="in" filter="dissolve">
                                      <p:cBhvr>
                                        <p:cTn id="17" dur="500"/>
                                        <p:tgtEl>
                                          <p:spTgt spid="457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57775"/>
                                        </p:tgtEl>
                                        <p:attrNameLst>
                                          <p:attrName>style.visibility</p:attrName>
                                        </p:attrNameLst>
                                      </p:cBhvr>
                                      <p:to>
                                        <p:strVal val="visible"/>
                                      </p:to>
                                    </p:set>
                                    <p:anim calcmode="lin" valueType="num">
                                      <p:cBhvr additive="base">
                                        <p:cTn id="22" dur="1000" fill="hold"/>
                                        <p:tgtEl>
                                          <p:spTgt spid="457775"/>
                                        </p:tgtEl>
                                        <p:attrNameLst>
                                          <p:attrName>ppt_x</p:attrName>
                                        </p:attrNameLst>
                                      </p:cBhvr>
                                      <p:tavLst>
                                        <p:tav tm="0">
                                          <p:val>
                                            <p:strVal val="1+#ppt_w/2"/>
                                          </p:val>
                                        </p:tav>
                                        <p:tav tm="100000">
                                          <p:val>
                                            <p:strVal val="#ppt_x"/>
                                          </p:val>
                                        </p:tav>
                                      </p:tavLst>
                                    </p:anim>
                                    <p:anim calcmode="lin" valueType="num">
                                      <p:cBhvr additive="base">
                                        <p:cTn id="23" dur="1000" fill="hold"/>
                                        <p:tgtEl>
                                          <p:spTgt spid="457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70" grpId="0" autoUpdateAnimBg="0"/>
      <p:bldP spid="457771" grpId="0" autoUpdateAnimBg="0"/>
      <p:bldP spid="457772" grpId="0" autoUpdateAnimBg="0"/>
      <p:bldP spid="457775"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025319F5-1EA1-40B9-AEDD-D27B204942E5}" type="slidenum">
              <a:rPr lang="en-US" sz="1200">
                <a:latin typeface="Verdana" pitchFamily="34" charset="0"/>
              </a:rPr>
              <a:pPr eaLnBrk="1" hangingPunct="1"/>
              <a:t>87</a:t>
            </a:fld>
            <a:endParaRPr lang="en-US" sz="1200">
              <a:latin typeface="Verdana" pitchFamily="34" charset="0"/>
            </a:endParaRPr>
          </a:p>
        </p:txBody>
      </p:sp>
      <p:sp>
        <p:nvSpPr>
          <p:cNvPr id="458754" name="Text Box 2"/>
          <p:cNvSpPr txBox="1">
            <a:spLocks noChangeArrowheads="1"/>
          </p:cNvSpPr>
          <p:nvPr/>
        </p:nvSpPr>
        <p:spPr bwMode="auto">
          <a:xfrm>
            <a:off x="3276600" y="6172200"/>
            <a:ext cx="271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0 correct responses</a:t>
            </a:r>
          </a:p>
        </p:txBody>
      </p:sp>
      <p:grpSp>
        <p:nvGrpSpPr>
          <p:cNvPr id="267267" name="Group 3"/>
          <p:cNvGrpSpPr>
            <a:grpSpLocks/>
          </p:cNvGrpSpPr>
          <p:nvPr/>
        </p:nvGrpSpPr>
        <p:grpSpPr bwMode="auto">
          <a:xfrm>
            <a:off x="533400" y="2438400"/>
            <a:ext cx="8229600" cy="3541713"/>
            <a:chOff x="336" y="1536"/>
            <a:chExt cx="5184" cy="2231"/>
          </a:xfrm>
        </p:grpSpPr>
        <p:pic>
          <p:nvPicPr>
            <p:cNvPr id="2673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536"/>
              <a:ext cx="230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536"/>
              <a:ext cx="230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268" name="Rectangle 6"/>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67269" name="Rectangle 7"/>
          <p:cNvSpPr>
            <a:spLocks noGrp="1" noChangeArrowheads="1"/>
          </p:cNvSpPr>
          <p:nvPr>
            <p:ph type="body" idx="1"/>
          </p:nvPr>
        </p:nvSpPr>
        <p:spPr>
          <a:noFill/>
        </p:spPr>
        <p:txBody>
          <a:bodyPr/>
          <a:lstStyle/>
          <a:p>
            <a:pPr eaLnBrk="1" hangingPunct="1">
              <a:buFont typeface="Wingdings" pitchFamily="2" charset="2"/>
              <a:buNone/>
            </a:pPr>
            <a:r>
              <a:rPr lang="en-US" smtClean="0">
                <a:latin typeface="Verdana" pitchFamily="34" charset="0"/>
              </a:rPr>
              <a:t> </a:t>
            </a:r>
          </a:p>
        </p:txBody>
      </p:sp>
      <p:sp>
        <p:nvSpPr>
          <p:cNvPr id="267270" name="Rectangle 8"/>
          <p:cNvSpPr>
            <a:spLocks noChangeArrowheads="1"/>
          </p:cNvSpPr>
          <p:nvPr/>
        </p:nvSpPr>
        <p:spPr bwMode="auto">
          <a:xfrm>
            <a:off x="5334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en-US" sz="3000"/>
              <a:t>Stage 2</a:t>
            </a:r>
          </a:p>
        </p:txBody>
      </p:sp>
      <p:grpSp>
        <p:nvGrpSpPr>
          <p:cNvPr id="267271" name="Group 9"/>
          <p:cNvGrpSpPr>
            <a:grpSpLocks/>
          </p:cNvGrpSpPr>
          <p:nvPr/>
        </p:nvGrpSpPr>
        <p:grpSpPr bwMode="auto">
          <a:xfrm>
            <a:off x="177800" y="2362200"/>
            <a:ext cx="8834438" cy="4114800"/>
            <a:chOff x="112" y="1488"/>
            <a:chExt cx="5565" cy="2592"/>
          </a:xfrm>
        </p:grpSpPr>
        <p:sp>
          <p:nvSpPr>
            <p:cNvPr id="267287" name="Text Box 10"/>
            <p:cNvSpPr txBox="1">
              <a:spLocks noChangeArrowheads="1"/>
            </p:cNvSpPr>
            <p:nvPr/>
          </p:nvSpPr>
          <p:spPr bwMode="auto">
            <a:xfrm>
              <a:off x="24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7288" name="Text Box 11"/>
            <p:cNvSpPr txBox="1">
              <a:spLocks noChangeArrowheads="1"/>
            </p:cNvSpPr>
            <p:nvPr/>
          </p:nvSpPr>
          <p:spPr bwMode="auto">
            <a:xfrm>
              <a:off x="246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7289" name="Text Box 12"/>
            <p:cNvSpPr txBox="1">
              <a:spLocks noChangeArrowheads="1"/>
            </p:cNvSpPr>
            <p:nvPr/>
          </p:nvSpPr>
          <p:spPr bwMode="auto">
            <a:xfrm>
              <a:off x="76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7290" name="Text Box 13"/>
            <p:cNvSpPr txBox="1">
              <a:spLocks noChangeArrowheads="1"/>
            </p:cNvSpPr>
            <p:nvPr/>
          </p:nvSpPr>
          <p:spPr bwMode="auto">
            <a:xfrm>
              <a:off x="134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7291" name="Text Box 14"/>
            <p:cNvSpPr txBox="1">
              <a:spLocks noChangeArrowheads="1"/>
            </p:cNvSpPr>
            <p:nvPr/>
          </p:nvSpPr>
          <p:spPr bwMode="auto">
            <a:xfrm>
              <a:off x="1920"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267292" name="Text Box 15"/>
            <p:cNvSpPr txBox="1">
              <a:spLocks noChangeArrowheads="1"/>
            </p:cNvSpPr>
            <p:nvPr/>
          </p:nvSpPr>
          <p:spPr bwMode="auto">
            <a:xfrm>
              <a:off x="312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7293" name="Text Box 16"/>
            <p:cNvSpPr txBox="1">
              <a:spLocks noChangeArrowheads="1"/>
            </p:cNvSpPr>
            <p:nvPr/>
          </p:nvSpPr>
          <p:spPr bwMode="auto">
            <a:xfrm>
              <a:off x="534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7294" name="Text Box 17"/>
            <p:cNvSpPr txBox="1">
              <a:spLocks noChangeArrowheads="1"/>
            </p:cNvSpPr>
            <p:nvPr/>
          </p:nvSpPr>
          <p:spPr bwMode="auto">
            <a:xfrm>
              <a:off x="364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7295" name="Text Box 18"/>
            <p:cNvSpPr txBox="1">
              <a:spLocks noChangeArrowheads="1"/>
            </p:cNvSpPr>
            <p:nvPr/>
          </p:nvSpPr>
          <p:spPr bwMode="auto">
            <a:xfrm>
              <a:off x="422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7296" name="Text Box 19"/>
            <p:cNvSpPr txBox="1">
              <a:spLocks noChangeArrowheads="1"/>
            </p:cNvSpPr>
            <p:nvPr/>
          </p:nvSpPr>
          <p:spPr bwMode="auto">
            <a:xfrm>
              <a:off x="14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7297" name="Text Box 20"/>
            <p:cNvSpPr txBox="1">
              <a:spLocks noChangeArrowheads="1"/>
            </p:cNvSpPr>
            <p:nvPr/>
          </p:nvSpPr>
          <p:spPr bwMode="auto">
            <a:xfrm>
              <a:off x="11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7298" name="Text Box 21"/>
            <p:cNvSpPr txBox="1">
              <a:spLocks noChangeArrowheads="1"/>
            </p:cNvSpPr>
            <p:nvPr/>
          </p:nvSpPr>
          <p:spPr bwMode="auto">
            <a:xfrm>
              <a:off x="11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7299" name="Text Box 22"/>
            <p:cNvSpPr txBox="1">
              <a:spLocks noChangeArrowheads="1"/>
            </p:cNvSpPr>
            <p:nvPr/>
          </p:nvSpPr>
          <p:spPr bwMode="auto">
            <a:xfrm>
              <a:off x="11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7300" name="Text Box 23"/>
            <p:cNvSpPr txBox="1">
              <a:spLocks noChangeArrowheads="1"/>
            </p:cNvSpPr>
            <p:nvPr/>
          </p:nvSpPr>
          <p:spPr bwMode="auto">
            <a:xfrm>
              <a:off x="302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7301" name="Text Box 24"/>
            <p:cNvSpPr txBox="1">
              <a:spLocks noChangeArrowheads="1"/>
            </p:cNvSpPr>
            <p:nvPr/>
          </p:nvSpPr>
          <p:spPr bwMode="auto">
            <a:xfrm>
              <a:off x="299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7302" name="Text Box 25"/>
            <p:cNvSpPr txBox="1">
              <a:spLocks noChangeArrowheads="1"/>
            </p:cNvSpPr>
            <p:nvPr/>
          </p:nvSpPr>
          <p:spPr bwMode="auto">
            <a:xfrm>
              <a:off x="299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7303" name="Text Box 26"/>
            <p:cNvSpPr txBox="1">
              <a:spLocks noChangeArrowheads="1"/>
            </p:cNvSpPr>
            <p:nvPr/>
          </p:nvSpPr>
          <p:spPr bwMode="auto">
            <a:xfrm>
              <a:off x="299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7304" name="Text Box 27"/>
            <p:cNvSpPr txBox="1">
              <a:spLocks noChangeArrowheads="1"/>
            </p:cNvSpPr>
            <p:nvPr/>
          </p:nvSpPr>
          <p:spPr bwMode="auto">
            <a:xfrm>
              <a:off x="985"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267305" name="Text Box 28"/>
            <p:cNvSpPr txBox="1">
              <a:spLocks noChangeArrowheads="1"/>
            </p:cNvSpPr>
            <p:nvPr/>
          </p:nvSpPr>
          <p:spPr bwMode="auto">
            <a:xfrm>
              <a:off x="3888"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grpSp>
      <p:sp>
        <p:nvSpPr>
          <p:cNvPr id="458781" name="Text Box 29"/>
          <p:cNvSpPr txBox="1">
            <a:spLocks noChangeArrowheads="1"/>
          </p:cNvSpPr>
          <p:nvPr/>
        </p:nvSpPr>
        <p:spPr bwMode="auto">
          <a:xfrm>
            <a:off x="3200400" y="1752600"/>
            <a:ext cx="330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Compute optimal design</a:t>
            </a:r>
          </a:p>
        </p:txBody>
      </p:sp>
      <p:sp>
        <p:nvSpPr>
          <p:cNvPr id="458782" name="Text Box 30"/>
          <p:cNvSpPr txBox="1">
            <a:spLocks noChangeArrowheads="1"/>
          </p:cNvSpPr>
          <p:nvPr/>
        </p:nvSpPr>
        <p:spPr bwMode="auto">
          <a:xfrm>
            <a:off x="3200400" y="2057400"/>
            <a:ext cx="463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Generate data (30 Bernoulli trials)</a:t>
            </a:r>
          </a:p>
        </p:txBody>
      </p:sp>
      <p:sp>
        <p:nvSpPr>
          <p:cNvPr id="267274" name="Oval 31"/>
          <p:cNvSpPr>
            <a:spLocks noChangeArrowheads="1"/>
          </p:cNvSpPr>
          <p:nvPr/>
        </p:nvSpPr>
        <p:spPr bwMode="auto">
          <a:xfrm>
            <a:off x="1143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7275" name="Oval 32"/>
          <p:cNvSpPr>
            <a:spLocks noChangeArrowheads="1"/>
          </p:cNvSpPr>
          <p:nvPr/>
        </p:nvSpPr>
        <p:spPr bwMode="auto">
          <a:xfrm>
            <a:off x="5715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8785" name="Line 33"/>
          <p:cNvSpPr>
            <a:spLocks noChangeShapeType="1"/>
          </p:cNvSpPr>
          <p:nvPr/>
        </p:nvSpPr>
        <p:spPr bwMode="auto">
          <a:xfrm flipH="1" flipV="1">
            <a:off x="3962400" y="60198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8786" name="Line 34"/>
          <p:cNvSpPr>
            <a:spLocks noChangeShapeType="1"/>
          </p:cNvSpPr>
          <p:nvPr/>
        </p:nvSpPr>
        <p:spPr bwMode="auto">
          <a:xfrm flipV="1">
            <a:off x="5257800" y="6019800"/>
            <a:ext cx="3200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8787" name="Text Box 35"/>
          <p:cNvSpPr txBox="1">
            <a:spLocks noChangeArrowheads="1"/>
          </p:cNvSpPr>
          <p:nvPr/>
        </p:nvSpPr>
        <p:spPr bwMode="auto">
          <a:xfrm>
            <a:off x="3657600" y="6483350"/>
            <a:ext cx="1868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96.4 seconds</a:t>
            </a:r>
          </a:p>
        </p:txBody>
      </p:sp>
      <p:sp>
        <p:nvSpPr>
          <p:cNvPr id="267279" name="Text Box 39"/>
          <p:cNvSpPr txBox="1">
            <a:spLocks noChangeArrowheads="1"/>
          </p:cNvSpPr>
          <p:nvPr/>
        </p:nvSpPr>
        <p:spPr bwMode="auto">
          <a:xfrm>
            <a:off x="2133600" y="2667000"/>
            <a:ext cx="209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1</a:t>
            </a:r>
            <a:r>
              <a:rPr lang="en-US" sz="1800" b="1">
                <a:latin typeface="Verdana" pitchFamily="34" charset="0"/>
              </a:rPr>
              <a:t>(POW)=0.65</a:t>
            </a:r>
          </a:p>
        </p:txBody>
      </p:sp>
      <p:sp>
        <p:nvSpPr>
          <p:cNvPr id="267280" name="Text Box 40"/>
          <p:cNvSpPr txBox="1">
            <a:spLocks noChangeArrowheads="1"/>
          </p:cNvSpPr>
          <p:nvPr/>
        </p:nvSpPr>
        <p:spPr bwMode="auto">
          <a:xfrm>
            <a:off x="6858000" y="2667000"/>
            <a:ext cx="1973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1</a:t>
            </a:r>
            <a:r>
              <a:rPr lang="en-US" sz="1800" b="1">
                <a:latin typeface="Verdana" pitchFamily="34" charset="0"/>
              </a:rPr>
              <a:t>(EXP)=0.35</a:t>
            </a:r>
          </a:p>
        </p:txBody>
      </p:sp>
      <p:sp>
        <p:nvSpPr>
          <p:cNvPr id="458793" name="Oval 41"/>
          <p:cNvSpPr>
            <a:spLocks noChangeArrowheads="1"/>
          </p:cNvSpPr>
          <p:nvPr/>
        </p:nvSpPr>
        <p:spPr bwMode="auto">
          <a:xfrm>
            <a:off x="3886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8794" name="Oval 42"/>
          <p:cNvSpPr>
            <a:spLocks noChangeArrowheads="1"/>
          </p:cNvSpPr>
          <p:nvPr/>
        </p:nvSpPr>
        <p:spPr bwMode="auto">
          <a:xfrm>
            <a:off x="8458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8795" name="Rectangle 43"/>
          <p:cNvSpPr>
            <a:spLocks noChangeArrowheads="1"/>
          </p:cNvSpPr>
          <p:nvPr/>
        </p:nvSpPr>
        <p:spPr bwMode="auto">
          <a:xfrm>
            <a:off x="38862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8796" name="Rectangle 44"/>
          <p:cNvSpPr>
            <a:spLocks noChangeArrowheads="1"/>
          </p:cNvSpPr>
          <p:nvPr/>
        </p:nvSpPr>
        <p:spPr bwMode="auto">
          <a:xfrm>
            <a:off x="84582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7285" name="Text Box 46"/>
          <p:cNvSpPr txBox="1">
            <a:spLocks noChangeArrowheads="1"/>
          </p:cNvSpPr>
          <p:nvPr/>
        </p:nvSpPr>
        <p:spPr bwMode="auto">
          <a:xfrm>
            <a:off x="7546975"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48"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8781"/>
                                        </p:tgtEl>
                                        <p:attrNameLst>
                                          <p:attrName>style.visibility</p:attrName>
                                        </p:attrNameLst>
                                      </p:cBhvr>
                                      <p:to>
                                        <p:strVal val="visible"/>
                                      </p:to>
                                    </p:set>
                                    <p:anim calcmode="lin" valueType="num">
                                      <p:cBhvr additive="base">
                                        <p:cTn id="7" dur="1000" fill="hold"/>
                                        <p:tgtEl>
                                          <p:spTgt spid="458781"/>
                                        </p:tgtEl>
                                        <p:attrNameLst>
                                          <p:attrName>ppt_x</p:attrName>
                                        </p:attrNameLst>
                                      </p:cBhvr>
                                      <p:tavLst>
                                        <p:tav tm="0">
                                          <p:val>
                                            <p:strVal val="1+#ppt_w/2"/>
                                          </p:val>
                                        </p:tav>
                                        <p:tav tm="100000">
                                          <p:val>
                                            <p:strVal val="#ppt_x"/>
                                          </p:val>
                                        </p:tav>
                                      </p:tavLst>
                                    </p:anim>
                                    <p:anim calcmode="lin" valueType="num">
                                      <p:cBhvr additive="base">
                                        <p:cTn id="8" dur="1000" fill="hold"/>
                                        <p:tgtEl>
                                          <p:spTgt spid="4587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8795"/>
                                        </p:tgtEl>
                                        <p:attrNameLst>
                                          <p:attrName>style.visibility</p:attrName>
                                        </p:attrNameLst>
                                      </p:cBhvr>
                                      <p:to>
                                        <p:strVal val="visible"/>
                                      </p:to>
                                    </p:set>
                                    <p:animEffect transition="in" filter="dissolve">
                                      <p:cBhvr>
                                        <p:cTn id="13" dur="500"/>
                                        <p:tgtEl>
                                          <p:spTgt spid="458795"/>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58787"/>
                                        </p:tgtEl>
                                        <p:attrNameLst>
                                          <p:attrName>style.visibility</p:attrName>
                                        </p:attrNameLst>
                                      </p:cBhvr>
                                      <p:to>
                                        <p:strVal val="visible"/>
                                      </p:to>
                                    </p:set>
                                    <p:animEffect transition="in" filter="dissolve">
                                      <p:cBhvr>
                                        <p:cTn id="17" dur="500"/>
                                        <p:tgtEl>
                                          <p:spTgt spid="458787"/>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58796"/>
                                        </p:tgtEl>
                                        <p:attrNameLst>
                                          <p:attrName>style.visibility</p:attrName>
                                        </p:attrNameLst>
                                      </p:cBhvr>
                                      <p:to>
                                        <p:strVal val="visible"/>
                                      </p:to>
                                    </p:set>
                                    <p:animEffect transition="in" filter="dissolve">
                                      <p:cBhvr>
                                        <p:cTn id="21" dur="500"/>
                                        <p:tgtEl>
                                          <p:spTgt spid="458796"/>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458785"/>
                                        </p:tgtEl>
                                        <p:attrNameLst>
                                          <p:attrName>style.visibility</p:attrName>
                                        </p:attrNameLst>
                                      </p:cBhvr>
                                      <p:to>
                                        <p:strVal val="visible"/>
                                      </p:to>
                                    </p:set>
                                    <p:animEffect transition="in" filter="dissolve">
                                      <p:cBhvr>
                                        <p:cTn id="25" dur="500"/>
                                        <p:tgtEl>
                                          <p:spTgt spid="458785"/>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458786"/>
                                        </p:tgtEl>
                                        <p:attrNameLst>
                                          <p:attrName>style.visibility</p:attrName>
                                        </p:attrNameLst>
                                      </p:cBhvr>
                                      <p:to>
                                        <p:strVal val="visible"/>
                                      </p:to>
                                    </p:set>
                                    <p:animEffect transition="in" filter="dissolve">
                                      <p:cBhvr>
                                        <p:cTn id="29" dur="500"/>
                                        <p:tgtEl>
                                          <p:spTgt spid="4587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58782"/>
                                        </p:tgtEl>
                                        <p:attrNameLst>
                                          <p:attrName>style.visibility</p:attrName>
                                        </p:attrNameLst>
                                      </p:cBhvr>
                                      <p:to>
                                        <p:strVal val="visible"/>
                                      </p:to>
                                    </p:set>
                                    <p:anim calcmode="lin" valueType="num">
                                      <p:cBhvr additive="base">
                                        <p:cTn id="34" dur="1000" fill="hold"/>
                                        <p:tgtEl>
                                          <p:spTgt spid="458782"/>
                                        </p:tgtEl>
                                        <p:attrNameLst>
                                          <p:attrName>ppt_x</p:attrName>
                                        </p:attrNameLst>
                                      </p:cBhvr>
                                      <p:tavLst>
                                        <p:tav tm="0">
                                          <p:val>
                                            <p:strVal val="1+#ppt_w/2"/>
                                          </p:val>
                                        </p:tav>
                                        <p:tav tm="100000">
                                          <p:val>
                                            <p:strVal val="#ppt_x"/>
                                          </p:val>
                                        </p:tav>
                                      </p:tavLst>
                                    </p:anim>
                                    <p:anim calcmode="lin" valueType="num">
                                      <p:cBhvr additive="base">
                                        <p:cTn id="35" dur="1000" fill="hold"/>
                                        <p:tgtEl>
                                          <p:spTgt spid="458782"/>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58793"/>
                                        </p:tgtEl>
                                        <p:attrNameLst>
                                          <p:attrName>style.visibility</p:attrName>
                                        </p:attrNameLst>
                                      </p:cBhvr>
                                      <p:to>
                                        <p:strVal val="visible"/>
                                      </p:to>
                                    </p:set>
                                    <p:anim calcmode="lin" valueType="num">
                                      <p:cBhvr additive="base">
                                        <p:cTn id="40" dur="500" fill="hold"/>
                                        <p:tgtEl>
                                          <p:spTgt spid="458793"/>
                                        </p:tgtEl>
                                        <p:attrNameLst>
                                          <p:attrName>ppt_x</p:attrName>
                                        </p:attrNameLst>
                                      </p:cBhvr>
                                      <p:tavLst>
                                        <p:tav tm="0">
                                          <p:val>
                                            <p:strVal val="#ppt_x"/>
                                          </p:val>
                                        </p:tav>
                                        <p:tav tm="100000">
                                          <p:val>
                                            <p:strVal val="#ppt_x"/>
                                          </p:val>
                                        </p:tav>
                                      </p:tavLst>
                                    </p:anim>
                                    <p:anim calcmode="lin" valueType="num">
                                      <p:cBhvr additive="base">
                                        <p:cTn id="41" dur="500" fill="hold"/>
                                        <p:tgtEl>
                                          <p:spTgt spid="458793"/>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458794"/>
                                        </p:tgtEl>
                                        <p:attrNameLst>
                                          <p:attrName>style.visibility</p:attrName>
                                        </p:attrNameLst>
                                      </p:cBhvr>
                                      <p:to>
                                        <p:strVal val="visible"/>
                                      </p:to>
                                    </p:set>
                                    <p:anim calcmode="lin" valueType="num">
                                      <p:cBhvr additive="base">
                                        <p:cTn id="45" dur="500" fill="hold"/>
                                        <p:tgtEl>
                                          <p:spTgt spid="458794"/>
                                        </p:tgtEl>
                                        <p:attrNameLst>
                                          <p:attrName>ppt_x</p:attrName>
                                        </p:attrNameLst>
                                      </p:cBhvr>
                                      <p:tavLst>
                                        <p:tav tm="0">
                                          <p:val>
                                            <p:strVal val="#ppt_x"/>
                                          </p:val>
                                        </p:tav>
                                        <p:tav tm="100000">
                                          <p:val>
                                            <p:strVal val="#ppt_x"/>
                                          </p:val>
                                        </p:tav>
                                      </p:tavLst>
                                    </p:anim>
                                    <p:anim calcmode="lin" valueType="num">
                                      <p:cBhvr additive="base">
                                        <p:cTn id="46" dur="500" fill="hold"/>
                                        <p:tgtEl>
                                          <p:spTgt spid="45879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458754"/>
                                        </p:tgtEl>
                                        <p:attrNameLst>
                                          <p:attrName>style.visibility</p:attrName>
                                        </p:attrNameLst>
                                      </p:cBhvr>
                                      <p:to>
                                        <p:strVal val="visible"/>
                                      </p:to>
                                    </p:set>
                                    <p:animEffect transition="in" filter="dissolve">
                                      <p:cBhvr>
                                        <p:cTn id="50" dur="500"/>
                                        <p:tgtEl>
                                          <p:spTgt spid="458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autoUpdateAnimBg="0"/>
      <p:bldP spid="458781" grpId="0" autoUpdateAnimBg="0"/>
      <p:bldP spid="458782" grpId="0" autoUpdateAnimBg="0"/>
      <p:bldP spid="458785" grpId="0" animBg="1"/>
      <p:bldP spid="458786" grpId="0" animBg="1"/>
      <p:bldP spid="458787" grpId="0" autoUpdateAnimBg="0"/>
      <p:bldP spid="458793" grpId="0" animBg="1" autoUpdateAnimBg="0"/>
      <p:bldP spid="458794" grpId="0" animBg="1" autoUpdateAnimBg="0"/>
      <p:bldP spid="458795" grpId="0" animBg="1" autoUpdateAnimBg="0"/>
      <p:bldP spid="458796"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0C40F04-EF19-4957-A588-34534F486B8B}" type="slidenum">
              <a:rPr lang="en-US" sz="1200">
                <a:latin typeface="Verdana" pitchFamily="34" charset="0"/>
              </a:rPr>
              <a:pPr eaLnBrk="1" hangingPunct="1"/>
              <a:t>88</a:t>
            </a:fld>
            <a:endParaRPr lang="en-US" sz="1200">
              <a:latin typeface="Verdana" pitchFamily="34" charset="0"/>
            </a:endParaRPr>
          </a:p>
        </p:txBody>
      </p:sp>
      <p:sp>
        <p:nvSpPr>
          <p:cNvPr id="268290" name="Text Box 2"/>
          <p:cNvSpPr txBox="1">
            <a:spLocks noChangeArrowheads="1"/>
          </p:cNvSpPr>
          <p:nvPr/>
        </p:nvSpPr>
        <p:spPr bwMode="auto">
          <a:xfrm>
            <a:off x="3276600" y="6172200"/>
            <a:ext cx="271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0 correct responses</a:t>
            </a:r>
          </a:p>
        </p:txBody>
      </p:sp>
      <p:grpSp>
        <p:nvGrpSpPr>
          <p:cNvPr id="268291" name="Group 3"/>
          <p:cNvGrpSpPr>
            <a:grpSpLocks/>
          </p:cNvGrpSpPr>
          <p:nvPr/>
        </p:nvGrpSpPr>
        <p:grpSpPr bwMode="auto">
          <a:xfrm>
            <a:off x="533400" y="2438400"/>
            <a:ext cx="8229600" cy="3541713"/>
            <a:chOff x="336" y="1536"/>
            <a:chExt cx="5184" cy="2231"/>
          </a:xfrm>
        </p:grpSpPr>
        <p:pic>
          <p:nvPicPr>
            <p:cNvPr id="2683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536"/>
              <a:ext cx="230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536"/>
              <a:ext cx="2304" cy="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8292" name="Rectangle 6"/>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68293" name="Rectangle 7"/>
          <p:cNvSpPr>
            <a:spLocks noGrp="1" noChangeArrowheads="1"/>
          </p:cNvSpPr>
          <p:nvPr>
            <p:ph type="body" idx="1"/>
          </p:nvPr>
        </p:nvSpPr>
        <p:spPr>
          <a:noFill/>
        </p:spPr>
        <p:txBody>
          <a:bodyPr/>
          <a:lstStyle/>
          <a:p>
            <a:pPr eaLnBrk="1" hangingPunct="1">
              <a:buFont typeface="Wingdings" pitchFamily="2" charset="2"/>
              <a:buNone/>
            </a:pPr>
            <a:r>
              <a:rPr lang="en-US" smtClean="0">
                <a:latin typeface="Verdana" pitchFamily="34" charset="0"/>
              </a:rPr>
              <a:t> </a:t>
            </a:r>
          </a:p>
        </p:txBody>
      </p:sp>
      <p:sp>
        <p:nvSpPr>
          <p:cNvPr id="268294" name="Rectangle 8"/>
          <p:cNvSpPr>
            <a:spLocks noChangeArrowheads="1"/>
          </p:cNvSpPr>
          <p:nvPr/>
        </p:nvSpPr>
        <p:spPr bwMode="auto">
          <a:xfrm>
            <a:off x="5334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en-US" sz="3000"/>
              <a:t>Stage 2</a:t>
            </a:r>
          </a:p>
        </p:txBody>
      </p:sp>
      <p:grpSp>
        <p:nvGrpSpPr>
          <p:cNvPr id="268295" name="Group 9"/>
          <p:cNvGrpSpPr>
            <a:grpSpLocks/>
          </p:cNvGrpSpPr>
          <p:nvPr/>
        </p:nvGrpSpPr>
        <p:grpSpPr bwMode="auto">
          <a:xfrm>
            <a:off x="177800" y="2362200"/>
            <a:ext cx="8834438" cy="4114800"/>
            <a:chOff x="112" y="1488"/>
            <a:chExt cx="5565" cy="2592"/>
          </a:xfrm>
        </p:grpSpPr>
        <p:sp>
          <p:nvSpPr>
            <p:cNvPr id="268311" name="Text Box 10"/>
            <p:cNvSpPr txBox="1">
              <a:spLocks noChangeArrowheads="1"/>
            </p:cNvSpPr>
            <p:nvPr/>
          </p:nvSpPr>
          <p:spPr bwMode="auto">
            <a:xfrm>
              <a:off x="24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8312" name="Text Box 11"/>
            <p:cNvSpPr txBox="1">
              <a:spLocks noChangeArrowheads="1"/>
            </p:cNvSpPr>
            <p:nvPr/>
          </p:nvSpPr>
          <p:spPr bwMode="auto">
            <a:xfrm>
              <a:off x="246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8313" name="Text Box 12"/>
            <p:cNvSpPr txBox="1">
              <a:spLocks noChangeArrowheads="1"/>
            </p:cNvSpPr>
            <p:nvPr/>
          </p:nvSpPr>
          <p:spPr bwMode="auto">
            <a:xfrm>
              <a:off x="76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8314" name="Text Box 13"/>
            <p:cNvSpPr txBox="1">
              <a:spLocks noChangeArrowheads="1"/>
            </p:cNvSpPr>
            <p:nvPr/>
          </p:nvSpPr>
          <p:spPr bwMode="auto">
            <a:xfrm>
              <a:off x="134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8315" name="Text Box 14"/>
            <p:cNvSpPr txBox="1">
              <a:spLocks noChangeArrowheads="1"/>
            </p:cNvSpPr>
            <p:nvPr/>
          </p:nvSpPr>
          <p:spPr bwMode="auto">
            <a:xfrm>
              <a:off x="1920"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268316" name="Text Box 15"/>
            <p:cNvSpPr txBox="1">
              <a:spLocks noChangeArrowheads="1"/>
            </p:cNvSpPr>
            <p:nvPr/>
          </p:nvSpPr>
          <p:spPr bwMode="auto">
            <a:xfrm>
              <a:off x="312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8317" name="Text Box 16"/>
            <p:cNvSpPr txBox="1">
              <a:spLocks noChangeArrowheads="1"/>
            </p:cNvSpPr>
            <p:nvPr/>
          </p:nvSpPr>
          <p:spPr bwMode="auto">
            <a:xfrm>
              <a:off x="534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8318" name="Text Box 17"/>
            <p:cNvSpPr txBox="1">
              <a:spLocks noChangeArrowheads="1"/>
            </p:cNvSpPr>
            <p:nvPr/>
          </p:nvSpPr>
          <p:spPr bwMode="auto">
            <a:xfrm>
              <a:off x="364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8319" name="Text Box 18"/>
            <p:cNvSpPr txBox="1">
              <a:spLocks noChangeArrowheads="1"/>
            </p:cNvSpPr>
            <p:nvPr/>
          </p:nvSpPr>
          <p:spPr bwMode="auto">
            <a:xfrm>
              <a:off x="422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8320" name="Text Box 19"/>
            <p:cNvSpPr txBox="1">
              <a:spLocks noChangeArrowheads="1"/>
            </p:cNvSpPr>
            <p:nvPr/>
          </p:nvSpPr>
          <p:spPr bwMode="auto">
            <a:xfrm>
              <a:off x="14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8321" name="Text Box 20"/>
            <p:cNvSpPr txBox="1">
              <a:spLocks noChangeArrowheads="1"/>
            </p:cNvSpPr>
            <p:nvPr/>
          </p:nvSpPr>
          <p:spPr bwMode="auto">
            <a:xfrm>
              <a:off x="11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8322" name="Text Box 21"/>
            <p:cNvSpPr txBox="1">
              <a:spLocks noChangeArrowheads="1"/>
            </p:cNvSpPr>
            <p:nvPr/>
          </p:nvSpPr>
          <p:spPr bwMode="auto">
            <a:xfrm>
              <a:off x="11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8323" name="Text Box 22"/>
            <p:cNvSpPr txBox="1">
              <a:spLocks noChangeArrowheads="1"/>
            </p:cNvSpPr>
            <p:nvPr/>
          </p:nvSpPr>
          <p:spPr bwMode="auto">
            <a:xfrm>
              <a:off x="11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8324" name="Text Box 23"/>
            <p:cNvSpPr txBox="1">
              <a:spLocks noChangeArrowheads="1"/>
            </p:cNvSpPr>
            <p:nvPr/>
          </p:nvSpPr>
          <p:spPr bwMode="auto">
            <a:xfrm>
              <a:off x="302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8325" name="Text Box 24"/>
            <p:cNvSpPr txBox="1">
              <a:spLocks noChangeArrowheads="1"/>
            </p:cNvSpPr>
            <p:nvPr/>
          </p:nvSpPr>
          <p:spPr bwMode="auto">
            <a:xfrm>
              <a:off x="299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8326" name="Text Box 25"/>
            <p:cNvSpPr txBox="1">
              <a:spLocks noChangeArrowheads="1"/>
            </p:cNvSpPr>
            <p:nvPr/>
          </p:nvSpPr>
          <p:spPr bwMode="auto">
            <a:xfrm>
              <a:off x="299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8327" name="Text Box 26"/>
            <p:cNvSpPr txBox="1">
              <a:spLocks noChangeArrowheads="1"/>
            </p:cNvSpPr>
            <p:nvPr/>
          </p:nvSpPr>
          <p:spPr bwMode="auto">
            <a:xfrm>
              <a:off x="299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8328" name="Text Box 27"/>
            <p:cNvSpPr txBox="1">
              <a:spLocks noChangeArrowheads="1"/>
            </p:cNvSpPr>
            <p:nvPr/>
          </p:nvSpPr>
          <p:spPr bwMode="auto">
            <a:xfrm>
              <a:off x="985"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268329" name="Text Box 28"/>
            <p:cNvSpPr txBox="1">
              <a:spLocks noChangeArrowheads="1"/>
            </p:cNvSpPr>
            <p:nvPr/>
          </p:nvSpPr>
          <p:spPr bwMode="auto">
            <a:xfrm>
              <a:off x="3888"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grpSp>
      <p:sp>
        <p:nvSpPr>
          <p:cNvPr id="268296" name="Oval 31"/>
          <p:cNvSpPr>
            <a:spLocks noChangeArrowheads="1"/>
          </p:cNvSpPr>
          <p:nvPr/>
        </p:nvSpPr>
        <p:spPr bwMode="auto">
          <a:xfrm>
            <a:off x="1143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8297" name="Oval 32"/>
          <p:cNvSpPr>
            <a:spLocks noChangeArrowheads="1"/>
          </p:cNvSpPr>
          <p:nvPr/>
        </p:nvSpPr>
        <p:spPr bwMode="auto">
          <a:xfrm>
            <a:off x="5715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8298" name="Line 33"/>
          <p:cNvSpPr>
            <a:spLocks noChangeShapeType="1"/>
          </p:cNvSpPr>
          <p:nvPr/>
        </p:nvSpPr>
        <p:spPr bwMode="auto">
          <a:xfrm flipH="1" flipV="1">
            <a:off x="3962400" y="60198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299" name="Line 34"/>
          <p:cNvSpPr>
            <a:spLocks noChangeShapeType="1"/>
          </p:cNvSpPr>
          <p:nvPr/>
        </p:nvSpPr>
        <p:spPr bwMode="auto">
          <a:xfrm flipV="1">
            <a:off x="5257800" y="6019800"/>
            <a:ext cx="3200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300" name="Text Box 35"/>
          <p:cNvSpPr txBox="1">
            <a:spLocks noChangeArrowheads="1"/>
          </p:cNvSpPr>
          <p:nvPr/>
        </p:nvSpPr>
        <p:spPr bwMode="auto">
          <a:xfrm>
            <a:off x="3657600" y="6483350"/>
            <a:ext cx="1868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96.4 seconds</a:t>
            </a:r>
          </a:p>
        </p:txBody>
      </p:sp>
      <p:sp>
        <p:nvSpPr>
          <p:cNvPr id="458788" name="Text Box 36"/>
          <p:cNvSpPr txBox="1">
            <a:spLocks noChangeArrowheads="1"/>
          </p:cNvSpPr>
          <p:nvPr/>
        </p:nvSpPr>
        <p:spPr bwMode="auto">
          <a:xfrm>
            <a:off x="3124200" y="1752600"/>
            <a:ext cx="3652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Update model probabilities</a:t>
            </a:r>
          </a:p>
        </p:txBody>
      </p:sp>
      <p:sp>
        <p:nvSpPr>
          <p:cNvPr id="458789" name="Text Box 37"/>
          <p:cNvSpPr txBox="1">
            <a:spLocks noChangeArrowheads="1"/>
          </p:cNvSpPr>
          <p:nvPr/>
        </p:nvSpPr>
        <p:spPr bwMode="auto">
          <a:xfrm>
            <a:off x="2133600" y="2667000"/>
            <a:ext cx="209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2</a:t>
            </a:r>
            <a:r>
              <a:rPr lang="en-US" sz="1800" b="1">
                <a:latin typeface="Verdana" pitchFamily="34" charset="0"/>
              </a:rPr>
              <a:t>(POW)=0.30</a:t>
            </a:r>
          </a:p>
        </p:txBody>
      </p:sp>
      <p:sp>
        <p:nvSpPr>
          <p:cNvPr id="458790" name="Text Box 38"/>
          <p:cNvSpPr txBox="1">
            <a:spLocks noChangeArrowheads="1"/>
          </p:cNvSpPr>
          <p:nvPr/>
        </p:nvSpPr>
        <p:spPr bwMode="auto">
          <a:xfrm>
            <a:off x="6858000" y="2667000"/>
            <a:ext cx="1973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2</a:t>
            </a:r>
            <a:r>
              <a:rPr lang="en-US" sz="1800" b="1">
                <a:latin typeface="Verdana" pitchFamily="34" charset="0"/>
              </a:rPr>
              <a:t>(EXP)=0.70</a:t>
            </a:r>
          </a:p>
        </p:txBody>
      </p:sp>
      <p:sp>
        <p:nvSpPr>
          <p:cNvPr id="268304" name="Oval 41"/>
          <p:cNvSpPr>
            <a:spLocks noChangeArrowheads="1"/>
          </p:cNvSpPr>
          <p:nvPr/>
        </p:nvSpPr>
        <p:spPr bwMode="auto">
          <a:xfrm>
            <a:off x="3886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8305" name="Oval 42"/>
          <p:cNvSpPr>
            <a:spLocks noChangeArrowheads="1"/>
          </p:cNvSpPr>
          <p:nvPr/>
        </p:nvSpPr>
        <p:spPr bwMode="auto">
          <a:xfrm>
            <a:off x="8458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8306" name="Rectangle 43"/>
          <p:cNvSpPr>
            <a:spLocks noChangeArrowheads="1"/>
          </p:cNvSpPr>
          <p:nvPr/>
        </p:nvSpPr>
        <p:spPr bwMode="auto">
          <a:xfrm>
            <a:off x="38862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8307" name="Rectangle 44"/>
          <p:cNvSpPr>
            <a:spLocks noChangeArrowheads="1"/>
          </p:cNvSpPr>
          <p:nvPr/>
        </p:nvSpPr>
        <p:spPr bwMode="auto">
          <a:xfrm>
            <a:off x="84582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8797" name="Text Box 45"/>
          <p:cNvSpPr txBox="1">
            <a:spLocks noChangeArrowheads="1"/>
          </p:cNvSpPr>
          <p:nvPr/>
        </p:nvSpPr>
        <p:spPr bwMode="auto">
          <a:xfrm>
            <a:off x="3124200" y="2057400"/>
            <a:ext cx="4208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Update parameter probabilities</a:t>
            </a:r>
          </a:p>
        </p:txBody>
      </p:sp>
      <p:sp>
        <p:nvSpPr>
          <p:cNvPr id="268309" name="Text Box 46"/>
          <p:cNvSpPr txBox="1">
            <a:spLocks noChangeArrowheads="1"/>
          </p:cNvSpPr>
          <p:nvPr/>
        </p:nvSpPr>
        <p:spPr bwMode="auto">
          <a:xfrm>
            <a:off x="7546975"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48"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8788"/>
                                        </p:tgtEl>
                                        <p:attrNameLst>
                                          <p:attrName>style.visibility</p:attrName>
                                        </p:attrNameLst>
                                      </p:cBhvr>
                                      <p:to>
                                        <p:strVal val="visible"/>
                                      </p:to>
                                    </p:set>
                                    <p:anim calcmode="lin" valueType="num">
                                      <p:cBhvr additive="base">
                                        <p:cTn id="7" dur="1000" fill="hold"/>
                                        <p:tgtEl>
                                          <p:spTgt spid="458788"/>
                                        </p:tgtEl>
                                        <p:attrNameLst>
                                          <p:attrName>ppt_x</p:attrName>
                                        </p:attrNameLst>
                                      </p:cBhvr>
                                      <p:tavLst>
                                        <p:tav tm="0">
                                          <p:val>
                                            <p:strVal val="1+#ppt_w/2"/>
                                          </p:val>
                                        </p:tav>
                                        <p:tav tm="100000">
                                          <p:val>
                                            <p:strVal val="#ppt_x"/>
                                          </p:val>
                                        </p:tav>
                                      </p:tavLst>
                                    </p:anim>
                                    <p:anim calcmode="lin" valueType="num">
                                      <p:cBhvr additive="base">
                                        <p:cTn id="8" dur="1000" fill="hold"/>
                                        <p:tgtEl>
                                          <p:spTgt spid="4587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8789"/>
                                        </p:tgtEl>
                                        <p:attrNameLst>
                                          <p:attrName>style.visibility</p:attrName>
                                        </p:attrNameLst>
                                      </p:cBhvr>
                                      <p:to>
                                        <p:strVal val="visible"/>
                                      </p:to>
                                    </p:set>
                                    <p:animEffect transition="in" filter="dissolve">
                                      <p:cBhvr>
                                        <p:cTn id="13" dur="500"/>
                                        <p:tgtEl>
                                          <p:spTgt spid="458789"/>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58790"/>
                                        </p:tgtEl>
                                        <p:attrNameLst>
                                          <p:attrName>style.visibility</p:attrName>
                                        </p:attrNameLst>
                                      </p:cBhvr>
                                      <p:to>
                                        <p:strVal val="visible"/>
                                      </p:to>
                                    </p:set>
                                    <p:animEffect transition="in" filter="dissolve">
                                      <p:cBhvr>
                                        <p:cTn id="17" dur="500"/>
                                        <p:tgtEl>
                                          <p:spTgt spid="4587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58797"/>
                                        </p:tgtEl>
                                        <p:attrNameLst>
                                          <p:attrName>style.visibility</p:attrName>
                                        </p:attrNameLst>
                                      </p:cBhvr>
                                      <p:to>
                                        <p:strVal val="visible"/>
                                      </p:to>
                                    </p:set>
                                    <p:anim calcmode="lin" valueType="num">
                                      <p:cBhvr additive="base">
                                        <p:cTn id="22" dur="1000" fill="hold"/>
                                        <p:tgtEl>
                                          <p:spTgt spid="458797"/>
                                        </p:tgtEl>
                                        <p:attrNameLst>
                                          <p:attrName>ppt_x</p:attrName>
                                        </p:attrNameLst>
                                      </p:cBhvr>
                                      <p:tavLst>
                                        <p:tav tm="0">
                                          <p:val>
                                            <p:strVal val="1+#ppt_w/2"/>
                                          </p:val>
                                        </p:tav>
                                        <p:tav tm="100000">
                                          <p:val>
                                            <p:strVal val="#ppt_x"/>
                                          </p:val>
                                        </p:tav>
                                      </p:tavLst>
                                    </p:anim>
                                    <p:anim calcmode="lin" valueType="num">
                                      <p:cBhvr additive="base">
                                        <p:cTn id="23" dur="1000" fill="hold"/>
                                        <p:tgtEl>
                                          <p:spTgt spid="458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8" grpId="0"/>
      <p:bldP spid="458789" grpId="0" autoUpdateAnimBg="0"/>
      <p:bldP spid="458790" grpId="0" autoUpdateAnimBg="0"/>
      <p:bldP spid="458797"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686F78CB-4A8A-4510-A4CC-53F39E36A7B0}" type="slidenum">
              <a:rPr lang="en-US" sz="1200">
                <a:latin typeface="Verdana" pitchFamily="34" charset="0"/>
              </a:rPr>
              <a:pPr eaLnBrk="1" hangingPunct="1"/>
              <a:t>89</a:t>
            </a:fld>
            <a:endParaRPr lang="en-US" sz="1200">
              <a:latin typeface="Verdana" pitchFamily="34" charset="0"/>
            </a:endParaRPr>
          </a:p>
        </p:txBody>
      </p:sp>
      <p:pic>
        <p:nvPicPr>
          <p:cNvPr id="269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36576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36576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780" name="Text Box 4"/>
          <p:cNvSpPr txBox="1">
            <a:spLocks noChangeArrowheads="1"/>
          </p:cNvSpPr>
          <p:nvPr/>
        </p:nvSpPr>
        <p:spPr bwMode="auto">
          <a:xfrm>
            <a:off x="3276600" y="6172200"/>
            <a:ext cx="271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0 correct responses</a:t>
            </a:r>
          </a:p>
        </p:txBody>
      </p:sp>
      <p:sp>
        <p:nvSpPr>
          <p:cNvPr id="269317" name="Rectangle 5"/>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69318" name="Rectangle 6"/>
          <p:cNvSpPr>
            <a:spLocks noGrp="1" noChangeArrowheads="1"/>
          </p:cNvSpPr>
          <p:nvPr>
            <p:ph type="body" idx="1"/>
          </p:nvPr>
        </p:nvSpPr>
        <p:spPr>
          <a:noFill/>
        </p:spPr>
        <p:txBody>
          <a:bodyPr/>
          <a:lstStyle/>
          <a:p>
            <a:pPr eaLnBrk="1" hangingPunct="1">
              <a:buFont typeface="Wingdings" pitchFamily="2" charset="2"/>
              <a:buNone/>
            </a:pPr>
            <a:r>
              <a:rPr lang="en-US" smtClean="0">
                <a:latin typeface="Verdana" pitchFamily="34" charset="0"/>
              </a:rPr>
              <a:t> </a:t>
            </a:r>
          </a:p>
        </p:txBody>
      </p:sp>
      <p:sp>
        <p:nvSpPr>
          <p:cNvPr id="269319" name="Rectangle 7"/>
          <p:cNvSpPr>
            <a:spLocks noChangeArrowheads="1"/>
          </p:cNvSpPr>
          <p:nvPr/>
        </p:nvSpPr>
        <p:spPr bwMode="auto">
          <a:xfrm>
            <a:off x="5334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en-US" sz="3000"/>
              <a:t>Stage 3</a:t>
            </a:r>
          </a:p>
        </p:txBody>
      </p:sp>
      <p:grpSp>
        <p:nvGrpSpPr>
          <p:cNvPr id="269320" name="Group 8"/>
          <p:cNvGrpSpPr>
            <a:grpSpLocks/>
          </p:cNvGrpSpPr>
          <p:nvPr/>
        </p:nvGrpSpPr>
        <p:grpSpPr bwMode="auto">
          <a:xfrm>
            <a:off x="177800" y="2362200"/>
            <a:ext cx="8834438" cy="4114800"/>
            <a:chOff x="112" y="1488"/>
            <a:chExt cx="5565" cy="2592"/>
          </a:xfrm>
        </p:grpSpPr>
        <p:sp>
          <p:nvSpPr>
            <p:cNvPr id="269338" name="Text Box 9"/>
            <p:cNvSpPr txBox="1">
              <a:spLocks noChangeArrowheads="1"/>
            </p:cNvSpPr>
            <p:nvPr/>
          </p:nvSpPr>
          <p:spPr bwMode="auto">
            <a:xfrm>
              <a:off x="24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9339" name="Text Box 10"/>
            <p:cNvSpPr txBox="1">
              <a:spLocks noChangeArrowheads="1"/>
            </p:cNvSpPr>
            <p:nvPr/>
          </p:nvSpPr>
          <p:spPr bwMode="auto">
            <a:xfrm>
              <a:off x="246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9340" name="Text Box 11"/>
            <p:cNvSpPr txBox="1">
              <a:spLocks noChangeArrowheads="1"/>
            </p:cNvSpPr>
            <p:nvPr/>
          </p:nvSpPr>
          <p:spPr bwMode="auto">
            <a:xfrm>
              <a:off x="76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9341" name="Text Box 12"/>
            <p:cNvSpPr txBox="1">
              <a:spLocks noChangeArrowheads="1"/>
            </p:cNvSpPr>
            <p:nvPr/>
          </p:nvSpPr>
          <p:spPr bwMode="auto">
            <a:xfrm>
              <a:off x="134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9342" name="Text Box 13"/>
            <p:cNvSpPr txBox="1">
              <a:spLocks noChangeArrowheads="1"/>
            </p:cNvSpPr>
            <p:nvPr/>
          </p:nvSpPr>
          <p:spPr bwMode="auto">
            <a:xfrm>
              <a:off x="1920"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269343" name="Text Box 14"/>
            <p:cNvSpPr txBox="1">
              <a:spLocks noChangeArrowheads="1"/>
            </p:cNvSpPr>
            <p:nvPr/>
          </p:nvSpPr>
          <p:spPr bwMode="auto">
            <a:xfrm>
              <a:off x="312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9344" name="Text Box 15"/>
            <p:cNvSpPr txBox="1">
              <a:spLocks noChangeArrowheads="1"/>
            </p:cNvSpPr>
            <p:nvPr/>
          </p:nvSpPr>
          <p:spPr bwMode="auto">
            <a:xfrm>
              <a:off x="534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69345" name="Text Box 16"/>
            <p:cNvSpPr txBox="1">
              <a:spLocks noChangeArrowheads="1"/>
            </p:cNvSpPr>
            <p:nvPr/>
          </p:nvSpPr>
          <p:spPr bwMode="auto">
            <a:xfrm>
              <a:off x="364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69346" name="Text Box 17"/>
            <p:cNvSpPr txBox="1">
              <a:spLocks noChangeArrowheads="1"/>
            </p:cNvSpPr>
            <p:nvPr/>
          </p:nvSpPr>
          <p:spPr bwMode="auto">
            <a:xfrm>
              <a:off x="422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69347" name="Text Box 18"/>
            <p:cNvSpPr txBox="1">
              <a:spLocks noChangeArrowheads="1"/>
            </p:cNvSpPr>
            <p:nvPr/>
          </p:nvSpPr>
          <p:spPr bwMode="auto">
            <a:xfrm>
              <a:off x="14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9348" name="Text Box 19"/>
            <p:cNvSpPr txBox="1">
              <a:spLocks noChangeArrowheads="1"/>
            </p:cNvSpPr>
            <p:nvPr/>
          </p:nvSpPr>
          <p:spPr bwMode="auto">
            <a:xfrm>
              <a:off x="11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9349" name="Text Box 20"/>
            <p:cNvSpPr txBox="1">
              <a:spLocks noChangeArrowheads="1"/>
            </p:cNvSpPr>
            <p:nvPr/>
          </p:nvSpPr>
          <p:spPr bwMode="auto">
            <a:xfrm>
              <a:off x="11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9350" name="Text Box 21"/>
            <p:cNvSpPr txBox="1">
              <a:spLocks noChangeArrowheads="1"/>
            </p:cNvSpPr>
            <p:nvPr/>
          </p:nvSpPr>
          <p:spPr bwMode="auto">
            <a:xfrm>
              <a:off x="11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9351" name="Text Box 22"/>
            <p:cNvSpPr txBox="1">
              <a:spLocks noChangeArrowheads="1"/>
            </p:cNvSpPr>
            <p:nvPr/>
          </p:nvSpPr>
          <p:spPr bwMode="auto">
            <a:xfrm>
              <a:off x="302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69352" name="Text Box 23"/>
            <p:cNvSpPr txBox="1">
              <a:spLocks noChangeArrowheads="1"/>
            </p:cNvSpPr>
            <p:nvPr/>
          </p:nvSpPr>
          <p:spPr bwMode="auto">
            <a:xfrm>
              <a:off x="299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69353" name="Text Box 24"/>
            <p:cNvSpPr txBox="1">
              <a:spLocks noChangeArrowheads="1"/>
            </p:cNvSpPr>
            <p:nvPr/>
          </p:nvSpPr>
          <p:spPr bwMode="auto">
            <a:xfrm>
              <a:off x="299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69354" name="Text Box 25"/>
            <p:cNvSpPr txBox="1">
              <a:spLocks noChangeArrowheads="1"/>
            </p:cNvSpPr>
            <p:nvPr/>
          </p:nvSpPr>
          <p:spPr bwMode="auto">
            <a:xfrm>
              <a:off x="299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69355" name="Text Box 26"/>
            <p:cNvSpPr txBox="1">
              <a:spLocks noChangeArrowheads="1"/>
            </p:cNvSpPr>
            <p:nvPr/>
          </p:nvSpPr>
          <p:spPr bwMode="auto">
            <a:xfrm>
              <a:off x="985"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269356" name="Text Box 27"/>
            <p:cNvSpPr txBox="1">
              <a:spLocks noChangeArrowheads="1"/>
            </p:cNvSpPr>
            <p:nvPr/>
          </p:nvSpPr>
          <p:spPr bwMode="auto">
            <a:xfrm>
              <a:off x="3888"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grpSp>
      <p:sp>
        <p:nvSpPr>
          <p:cNvPr id="459804" name="Text Box 28"/>
          <p:cNvSpPr txBox="1">
            <a:spLocks noChangeArrowheads="1"/>
          </p:cNvSpPr>
          <p:nvPr/>
        </p:nvSpPr>
        <p:spPr bwMode="auto">
          <a:xfrm>
            <a:off x="3124200" y="1752600"/>
            <a:ext cx="330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Compute optimal design</a:t>
            </a:r>
          </a:p>
        </p:txBody>
      </p:sp>
      <p:sp>
        <p:nvSpPr>
          <p:cNvPr id="459805" name="Text Box 29"/>
          <p:cNvSpPr txBox="1">
            <a:spLocks noChangeArrowheads="1"/>
          </p:cNvSpPr>
          <p:nvPr/>
        </p:nvSpPr>
        <p:spPr bwMode="auto">
          <a:xfrm>
            <a:off x="3124200" y="2057400"/>
            <a:ext cx="463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Generate data (30 Bernoulli trials)</a:t>
            </a:r>
          </a:p>
        </p:txBody>
      </p:sp>
      <p:sp>
        <p:nvSpPr>
          <p:cNvPr id="269323" name="Oval 30"/>
          <p:cNvSpPr>
            <a:spLocks noChangeArrowheads="1"/>
          </p:cNvSpPr>
          <p:nvPr/>
        </p:nvSpPr>
        <p:spPr bwMode="auto">
          <a:xfrm>
            <a:off x="1143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9324" name="Oval 31"/>
          <p:cNvSpPr>
            <a:spLocks noChangeArrowheads="1"/>
          </p:cNvSpPr>
          <p:nvPr/>
        </p:nvSpPr>
        <p:spPr bwMode="auto">
          <a:xfrm>
            <a:off x="5715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9808" name="Line 32"/>
          <p:cNvSpPr>
            <a:spLocks noChangeShapeType="1"/>
          </p:cNvSpPr>
          <p:nvPr/>
        </p:nvSpPr>
        <p:spPr bwMode="auto">
          <a:xfrm flipH="1" flipV="1">
            <a:off x="4038600" y="60198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9809" name="Line 33"/>
          <p:cNvSpPr>
            <a:spLocks noChangeShapeType="1"/>
          </p:cNvSpPr>
          <p:nvPr/>
        </p:nvSpPr>
        <p:spPr bwMode="auto">
          <a:xfrm flipV="1">
            <a:off x="5257800" y="6019800"/>
            <a:ext cx="3276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9810" name="Text Box 34"/>
          <p:cNvSpPr txBox="1">
            <a:spLocks noChangeArrowheads="1"/>
          </p:cNvSpPr>
          <p:nvPr/>
        </p:nvSpPr>
        <p:spPr bwMode="auto">
          <a:xfrm>
            <a:off x="3733800" y="6491288"/>
            <a:ext cx="1868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96.8 seconds</a:t>
            </a:r>
          </a:p>
        </p:txBody>
      </p:sp>
      <p:sp>
        <p:nvSpPr>
          <p:cNvPr id="269328" name="Text Box 38"/>
          <p:cNvSpPr txBox="1">
            <a:spLocks noChangeArrowheads="1"/>
          </p:cNvSpPr>
          <p:nvPr/>
        </p:nvSpPr>
        <p:spPr bwMode="auto">
          <a:xfrm>
            <a:off x="1981200" y="2667000"/>
            <a:ext cx="209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2</a:t>
            </a:r>
            <a:r>
              <a:rPr lang="en-US" sz="1800" b="1">
                <a:latin typeface="Verdana" pitchFamily="34" charset="0"/>
              </a:rPr>
              <a:t>(POW)=0.30</a:t>
            </a:r>
          </a:p>
        </p:txBody>
      </p:sp>
      <p:sp>
        <p:nvSpPr>
          <p:cNvPr id="269329" name="Text Box 39"/>
          <p:cNvSpPr txBox="1">
            <a:spLocks noChangeArrowheads="1"/>
          </p:cNvSpPr>
          <p:nvPr/>
        </p:nvSpPr>
        <p:spPr bwMode="auto">
          <a:xfrm>
            <a:off x="6781800" y="2667000"/>
            <a:ext cx="1973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2</a:t>
            </a:r>
            <a:r>
              <a:rPr lang="en-US" sz="1800" b="1">
                <a:latin typeface="Verdana" pitchFamily="34" charset="0"/>
              </a:rPr>
              <a:t>(EXP)=0.70</a:t>
            </a:r>
          </a:p>
        </p:txBody>
      </p:sp>
      <p:sp>
        <p:nvSpPr>
          <p:cNvPr id="459816" name="Oval 40"/>
          <p:cNvSpPr>
            <a:spLocks noChangeArrowheads="1"/>
          </p:cNvSpPr>
          <p:nvPr/>
        </p:nvSpPr>
        <p:spPr bwMode="auto">
          <a:xfrm>
            <a:off x="39624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9817" name="Oval 41"/>
          <p:cNvSpPr>
            <a:spLocks noChangeArrowheads="1"/>
          </p:cNvSpPr>
          <p:nvPr/>
        </p:nvSpPr>
        <p:spPr bwMode="auto">
          <a:xfrm>
            <a:off x="85344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459818" name="Rectangle 42"/>
          <p:cNvSpPr>
            <a:spLocks noChangeArrowheads="1"/>
          </p:cNvSpPr>
          <p:nvPr/>
        </p:nvSpPr>
        <p:spPr bwMode="auto">
          <a:xfrm>
            <a:off x="39624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9819" name="Rectangle 43"/>
          <p:cNvSpPr>
            <a:spLocks noChangeArrowheads="1"/>
          </p:cNvSpPr>
          <p:nvPr/>
        </p:nvSpPr>
        <p:spPr bwMode="auto">
          <a:xfrm>
            <a:off x="85344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9334" name="Oval 45"/>
          <p:cNvSpPr>
            <a:spLocks noChangeArrowheads="1"/>
          </p:cNvSpPr>
          <p:nvPr/>
        </p:nvSpPr>
        <p:spPr bwMode="auto">
          <a:xfrm>
            <a:off x="3886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9335" name="Oval 46"/>
          <p:cNvSpPr>
            <a:spLocks noChangeArrowheads="1"/>
          </p:cNvSpPr>
          <p:nvPr/>
        </p:nvSpPr>
        <p:spPr bwMode="auto">
          <a:xfrm>
            <a:off x="8458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69336" name="Text Box 47"/>
          <p:cNvSpPr txBox="1">
            <a:spLocks noChangeArrowheads="1"/>
          </p:cNvSpPr>
          <p:nvPr/>
        </p:nvSpPr>
        <p:spPr bwMode="auto">
          <a:xfrm>
            <a:off x="7546975"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49"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9804"/>
                                        </p:tgtEl>
                                        <p:attrNameLst>
                                          <p:attrName>style.visibility</p:attrName>
                                        </p:attrNameLst>
                                      </p:cBhvr>
                                      <p:to>
                                        <p:strVal val="visible"/>
                                      </p:to>
                                    </p:set>
                                    <p:anim calcmode="lin" valueType="num">
                                      <p:cBhvr additive="base">
                                        <p:cTn id="7" dur="1000" fill="hold"/>
                                        <p:tgtEl>
                                          <p:spTgt spid="459804"/>
                                        </p:tgtEl>
                                        <p:attrNameLst>
                                          <p:attrName>ppt_x</p:attrName>
                                        </p:attrNameLst>
                                      </p:cBhvr>
                                      <p:tavLst>
                                        <p:tav tm="0">
                                          <p:val>
                                            <p:strVal val="1+#ppt_w/2"/>
                                          </p:val>
                                        </p:tav>
                                        <p:tav tm="100000">
                                          <p:val>
                                            <p:strVal val="#ppt_x"/>
                                          </p:val>
                                        </p:tav>
                                      </p:tavLst>
                                    </p:anim>
                                    <p:anim calcmode="lin" valueType="num">
                                      <p:cBhvr additive="base">
                                        <p:cTn id="8" dur="1000" fill="hold"/>
                                        <p:tgtEl>
                                          <p:spTgt spid="4598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9818"/>
                                        </p:tgtEl>
                                        <p:attrNameLst>
                                          <p:attrName>style.visibility</p:attrName>
                                        </p:attrNameLst>
                                      </p:cBhvr>
                                      <p:to>
                                        <p:strVal val="visible"/>
                                      </p:to>
                                    </p:set>
                                    <p:animEffect transition="in" filter="dissolve">
                                      <p:cBhvr>
                                        <p:cTn id="13" dur="500"/>
                                        <p:tgtEl>
                                          <p:spTgt spid="459818"/>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59819"/>
                                        </p:tgtEl>
                                        <p:attrNameLst>
                                          <p:attrName>style.visibility</p:attrName>
                                        </p:attrNameLst>
                                      </p:cBhvr>
                                      <p:to>
                                        <p:strVal val="visible"/>
                                      </p:to>
                                    </p:set>
                                    <p:animEffect transition="in" filter="dissolve">
                                      <p:cBhvr>
                                        <p:cTn id="17" dur="500"/>
                                        <p:tgtEl>
                                          <p:spTgt spid="459819"/>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59810"/>
                                        </p:tgtEl>
                                        <p:attrNameLst>
                                          <p:attrName>style.visibility</p:attrName>
                                        </p:attrNameLst>
                                      </p:cBhvr>
                                      <p:to>
                                        <p:strVal val="visible"/>
                                      </p:to>
                                    </p:set>
                                    <p:animEffect transition="in" filter="dissolve">
                                      <p:cBhvr>
                                        <p:cTn id="21" dur="500"/>
                                        <p:tgtEl>
                                          <p:spTgt spid="459810"/>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459808"/>
                                        </p:tgtEl>
                                        <p:attrNameLst>
                                          <p:attrName>style.visibility</p:attrName>
                                        </p:attrNameLst>
                                      </p:cBhvr>
                                      <p:to>
                                        <p:strVal val="visible"/>
                                      </p:to>
                                    </p:set>
                                    <p:animEffect transition="in" filter="dissolve">
                                      <p:cBhvr>
                                        <p:cTn id="25" dur="500"/>
                                        <p:tgtEl>
                                          <p:spTgt spid="459808"/>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459809"/>
                                        </p:tgtEl>
                                        <p:attrNameLst>
                                          <p:attrName>style.visibility</p:attrName>
                                        </p:attrNameLst>
                                      </p:cBhvr>
                                      <p:to>
                                        <p:strVal val="visible"/>
                                      </p:to>
                                    </p:set>
                                    <p:animEffect transition="in" filter="dissolve">
                                      <p:cBhvr>
                                        <p:cTn id="29" dur="500"/>
                                        <p:tgtEl>
                                          <p:spTgt spid="45980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59805"/>
                                        </p:tgtEl>
                                        <p:attrNameLst>
                                          <p:attrName>style.visibility</p:attrName>
                                        </p:attrNameLst>
                                      </p:cBhvr>
                                      <p:to>
                                        <p:strVal val="visible"/>
                                      </p:to>
                                    </p:set>
                                    <p:anim calcmode="lin" valueType="num">
                                      <p:cBhvr additive="base">
                                        <p:cTn id="34" dur="1000" fill="hold"/>
                                        <p:tgtEl>
                                          <p:spTgt spid="459805"/>
                                        </p:tgtEl>
                                        <p:attrNameLst>
                                          <p:attrName>ppt_x</p:attrName>
                                        </p:attrNameLst>
                                      </p:cBhvr>
                                      <p:tavLst>
                                        <p:tav tm="0">
                                          <p:val>
                                            <p:strVal val="1+#ppt_w/2"/>
                                          </p:val>
                                        </p:tav>
                                        <p:tav tm="100000">
                                          <p:val>
                                            <p:strVal val="#ppt_x"/>
                                          </p:val>
                                        </p:tav>
                                      </p:tavLst>
                                    </p:anim>
                                    <p:anim calcmode="lin" valueType="num">
                                      <p:cBhvr additive="base">
                                        <p:cTn id="35" dur="1000" fill="hold"/>
                                        <p:tgtEl>
                                          <p:spTgt spid="45980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59816"/>
                                        </p:tgtEl>
                                        <p:attrNameLst>
                                          <p:attrName>style.visibility</p:attrName>
                                        </p:attrNameLst>
                                      </p:cBhvr>
                                      <p:to>
                                        <p:strVal val="visible"/>
                                      </p:to>
                                    </p:set>
                                    <p:anim calcmode="lin" valueType="num">
                                      <p:cBhvr additive="base">
                                        <p:cTn id="40" dur="500" fill="hold"/>
                                        <p:tgtEl>
                                          <p:spTgt spid="459816"/>
                                        </p:tgtEl>
                                        <p:attrNameLst>
                                          <p:attrName>ppt_x</p:attrName>
                                        </p:attrNameLst>
                                      </p:cBhvr>
                                      <p:tavLst>
                                        <p:tav tm="0">
                                          <p:val>
                                            <p:strVal val="#ppt_x"/>
                                          </p:val>
                                        </p:tav>
                                        <p:tav tm="100000">
                                          <p:val>
                                            <p:strVal val="#ppt_x"/>
                                          </p:val>
                                        </p:tav>
                                      </p:tavLst>
                                    </p:anim>
                                    <p:anim calcmode="lin" valueType="num">
                                      <p:cBhvr additive="base">
                                        <p:cTn id="41" dur="500" fill="hold"/>
                                        <p:tgtEl>
                                          <p:spTgt spid="459816"/>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459817"/>
                                        </p:tgtEl>
                                        <p:attrNameLst>
                                          <p:attrName>style.visibility</p:attrName>
                                        </p:attrNameLst>
                                      </p:cBhvr>
                                      <p:to>
                                        <p:strVal val="visible"/>
                                      </p:to>
                                    </p:set>
                                    <p:anim calcmode="lin" valueType="num">
                                      <p:cBhvr additive="base">
                                        <p:cTn id="45" dur="500" fill="hold"/>
                                        <p:tgtEl>
                                          <p:spTgt spid="459817"/>
                                        </p:tgtEl>
                                        <p:attrNameLst>
                                          <p:attrName>ppt_x</p:attrName>
                                        </p:attrNameLst>
                                      </p:cBhvr>
                                      <p:tavLst>
                                        <p:tav tm="0">
                                          <p:val>
                                            <p:strVal val="#ppt_x"/>
                                          </p:val>
                                        </p:tav>
                                        <p:tav tm="100000">
                                          <p:val>
                                            <p:strVal val="#ppt_x"/>
                                          </p:val>
                                        </p:tav>
                                      </p:tavLst>
                                    </p:anim>
                                    <p:anim calcmode="lin" valueType="num">
                                      <p:cBhvr additive="base">
                                        <p:cTn id="46" dur="500" fill="hold"/>
                                        <p:tgtEl>
                                          <p:spTgt spid="459817"/>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459780"/>
                                        </p:tgtEl>
                                        <p:attrNameLst>
                                          <p:attrName>style.visibility</p:attrName>
                                        </p:attrNameLst>
                                      </p:cBhvr>
                                      <p:to>
                                        <p:strVal val="visible"/>
                                      </p:to>
                                    </p:set>
                                    <p:animEffect transition="in" filter="dissolve">
                                      <p:cBhvr>
                                        <p:cTn id="50" dur="500"/>
                                        <p:tgtEl>
                                          <p:spTgt spid="459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0" grpId="0" autoUpdateAnimBg="0"/>
      <p:bldP spid="459804" grpId="0" autoUpdateAnimBg="0"/>
      <p:bldP spid="459805" grpId="0" autoUpdateAnimBg="0"/>
      <p:bldP spid="459808" grpId="0" animBg="1"/>
      <p:bldP spid="459809" grpId="0" animBg="1"/>
      <p:bldP spid="459810" grpId="0" autoUpdateAnimBg="0"/>
      <p:bldP spid="459816" grpId="0" animBg="1" autoUpdateAnimBg="0"/>
      <p:bldP spid="459817" grpId="0" animBg="1" autoUpdateAnimBg="0"/>
      <p:bldP spid="459818" grpId="0" animBg="1" autoUpdateAnimBg="0"/>
      <p:bldP spid="45981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a:xfrm>
            <a:off x="228600" y="76200"/>
            <a:ext cx="8686800" cy="533400"/>
          </a:xfrm>
        </p:spPr>
        <p:txBody>
          <a:bodyPr/>
          <a:lstStyle/>
          <a:p>
            <a:pPr eaLnBrk="1" hangingPunct="1"/>
            <a:r>
              <a:rPr lang="en-US" altLang="ko-KR" sz="2800" b="1" smtClean="0">
                <a:latin typeface="Arial" pitchFamily="34" charset="0"/>
                <a:cs typeface="Arial" pitchFamily="34" charset="0"/>
              </a:rPr>
              <a:t>What we hope to achieve today</a:t>
            </a:r>
            <a:endParaRPr lang="en-US" sz="2800" b="1" smtClean="0">
              <a:latin typeface="Arial" pitchFamily="34" charset="0"/>
              <a:cs typeface="Arial" pitchFamily="34" charset="0"/>
            </a:endParaRPr>
          </a:p>
        </p:txBody>
      </p:sp>
      <p:sp>
        <p:nvSpPr>
          <p:cNvPr id="37890" name="Line 3"/>
          <p:cNvSpPr>
            <a:spLocks noChangeShapeType="1"/>
          </p:cNvSpPr>
          <p:nvPr/>
        </p:nvSpPr>
        <p:spPr bwMode="auto">
          <a:xfrm flipV="1">
            <a:off x="381000" y="6858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5" name="Rectangle 4"/>
          <p:cNvSpPr>
            <a:spLocks noChangeArrowheads="1"/>
          </p:cNvSpPr>
          <p:nvPr/>
        </p:nvSpPr>
        <p:spPr bwMode="auto">
          <a:xfrm>
            <a:off x="381000" y="8382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Arial" pitchFamily="34" charset="0"/>
              <a:buChar char="•"/>
            </a:pPr>
            <a:r>
              <a:rPr lang="en-US" sz="2000" dirty="0">
                <a:latin typeface="Arial" pitchFamily="34" charset="0"/>
              </a:rPr>
              <a:t> This is intended to be a </a:t>
            </a:r>
            <a:r>
              <a:rPr lang="en-US" sz="2000" b="1" dirty="0">
                <a:solidFill>
                  <a:srgbClr val="0000FF"/>
                </a:solidFill>
                <a:latin typeface="Arial" pitchFamily="34" charset="0"/>
              </a:rPr>
              <a:t>first introduction </a:t>
            </a:r>
            <a:r>
              <a:rPr lang="en-US" sz="2000" b="1" dirty="0">
                <a:solidFill>
                  <a:srgbClr val="FF0000"/>
                </a:solidFill>
                <a:latin typeface="Arial" pitchFamily="34" charset="0"/>
              </a:rPr>
              <a:t>to model evaluation and selection/comparison</a:t>
            </a:r>
            <a:r>
              <a:rPr lang="en-US" sz="2000" dirty="0">
                <a:latin typeface="Arial" pitchFamily="34" charset="0"/>
              </a:rPr>
              <a:t> for cognitive </a:t>
            </a:r>
            <a:r>
              <a:rPr lang="en-US" sz="2000" dirty="0" smtClean="0">
                <a:latin typeface="Arial" pitchFamily="34" charset="0"/>
              </a:rPr>
              <a:t>scientists</a:t>
            </a:r>
          </a:p>
          <a:p>
            <a:pPr>
              <a:spcBef>
                <a:spcPct val="20000"/>
              </a:spcBef>
            </a:pPr>
            <a:endParaRPr lang="en-US" sz="2000" dirty="0" smtClean="0">
              <a:latin typeface="Arial" pitchFamily="34" charset="0"/>
            </a:endParaRPr>
          </a:p>
          <a:p>
            <a:pPr>
              <a:spcBef>
                <a:spcPct val="20000"/>
              </a:spcBef>
              <a:buFont typeface="Arial" pitchFamily="34" charset="0"/>
              <a:buChar char="•"/>
            </a:pPr>
            <a:r>
              <a:rPr lang="en-US" sz="2000" dirty="0" smtClean="0">
                <a:latin typeface="Arial" pitchFamily="34" charset="0"/>
              </a:rPr>
              <a:t> </a:t>
            </a:r>
            <a:r>
              <a:rPr lang="en-US" sz="2000" dirty="0">
                <a:latin typeface="Arial" pitchFamily="34" charset="0"/>
              </a:rPr>
              <a:t>The aim is to provide a good </a:t>
            </a:r>
            <a:r>
              <a:rPr lang="en-US" sz="2000" b="1" dirty="0">
                <a:solidFill>
                  <a:srgbClr val="0000FF"/>
                </a:solidFill>
                <a:latin typeface="Arial" pitchFamily="34" charset="0"/>
              </a:rPr>
              <a:t>conceptual overview</a:t>
            </a:r>
            <a:r>
              <a:rPr lang="en-US" sz="2000" dirty="0">
                <a:solidFill>
                  <a:srgbClr val="0000FF"/>
                </a:solidFill>
                <a:latin typeface="Arial" pitchFamily="34" charset="0"/>
              </a:rPr>
              <a:t> </a:t>
            </a:r>
            <a:r>
              <a:rPr lang="en-US" sz="2000" dirty="0">
                <a:latin typeface="Arial" pitchFamily="34" charset="0"/>
              </a:rPr>
              <a:t>of the topic and make you aware of some of the fundamental issues and methods in model evaluation and </a:t>
            </a:r>
            <a:r>
              <a:rPr lang="en-US" sz="2000" dirty="0" smtClean="0">
                <a:latin typeface="Arial" pitchFamily="34" charset="0"/>
              </a:rPr>
              <a:t>selection</a:t>
            </a:r>
          </a:p>
          <a:p>
            <a:pPr>
              <a:spcBef>
                <a:spcPct val="20000"/>
              </a:spcBef>
              <a:buFont typeface="Arial" pitchFamily="34" charset="0"/>
              <a:buChar char="•"/>
            </a:pPr>
            <a:endParaRPr lang="en-US" sz="2000" dirty="0">
              <a:latin typeface="Arial" pitchFamily="34" charset="0"/>
            </a:endParaRPr>
          </a:p>
          <a:p>
            <a:pPr>
              <a:spcBef>
                <a:spcPct val="20000"/>
              </a:spcBef>
              <a:buFont typeface="Arial" pitchFamily="34" charset="0"/>
              <a:buChar char="•"/>
            </a:pPr>
            <a:r>
              <a:rPr lang="en-US" sz="2000" dirty="0" smtClean="0">
                <a:latin typeface="Arial" pitchFamily="34" charset="0"/>
              </a:rPr>
              <a:t> </a:t>
            </a:r>
            <a:r>
              <a:rPr lang="en-US" sz="2000" dirty="0">
                <a:latin typeface="Arial" pitchFamily="34" charset="0"/>
              </a:rPr>
              <a:t>Will </a:t>
            </a:r>
            <a:r>
              <a:rPr lang="en-US" sz="2000" b="1" dirty="0">
                <a:solidFill>
                  <a:srgbClr val="0000FF"/>
                </a:solidFill>
                <a:latin typeface="Arial" pitchFamily="34" charset="0"/>
              </a:rPr>
              <a:t>not</a:t>
            </a:r>
            <a:r>
              <a:rPr lang="en-US" sz="2000" dirty="0">
                <a:latin typeface="Arial" pitchFamily="34" charset="0"/>
              </a:rPr>
              <a:t> be </a:t>
            </a:r>
            <a:r>
              <a:rPr lang="en-US" sz="2000" b="1" dirty="0">
                <a:solidFill>
                  <a:srgbClr val="0000FF"/>
                </a:solidFill>
                <a:latin typeface="Arial" pitchFamily="34" charset="0"/>
              </a:rPr>
              <a:t>an in-depth, step-by-step workshop </a:t>
            </a:r>
            <a:r>
              <a:rPr lang="en-US" sz="2000" dirty="0">
                <a:latin typeface="Arial" pitchFamily="34" charset="0"/>
              </a:rPr>
              <a:t>on how to apply model evaluation and comparison methods to extant models using computing or statistical software tools</a:t>
            </a:r>
          </a:p>
          <a:p>
            <a:pPr>
              <a:spcBef>
                <a:spcPct val="20000"/>
              </a:spcBef>
              <a:buFont typeface="Arial" pitchFamily="34" charset="0"/>
              <a:buChar char="•"/>
            </a:pPr>
            <a:endParaRPr lang="en-US" sz="2000" dirty="0">
              <a:latin typeface="Arial" pitchFamily="34" charset="0"/>
            </a:endParaRPr>
          </a:p>
          <a:p>
            <a:pPr>
              <a:spcBef>
                <a:spcPct val="20000"/>
              </a:spcBef>
              <a:buFont typeface="Arial" pitchFamily="34" charset="0"/>
              <a:buChar char="•"/>
            </a:pPr>
            <a:r>
              <a:rPr lang="en-US" sz="2000" dirty="0">
                <a:latin typeface="Arial" pitchFamily="34" charset="0"/>
              </a:rPr>
              <a:t> Assume no more than </a:t>
            </a:r>
            <a:r>
              <a:rPr lang="en-US" sz="2000" b="1" dirty="0">
                <a:solidFill>
                  <a:srgbClr val="0000FF"/>
                </a:solidFill>
                <a:latin typeface="Arial" pitchFamily="34" charset="0"/>
              </a:rPr>
              <a:t>a year-long course in graduate level statistics</a:t>
            </a:r>
          </a:p>
          <a:p>
            <a:pPr>
              <a:spcBef>
                <a:spcPct val="20000"/>
              </a:spcBef>
              <a:buFont typeface="Arial" pitchFamily="34" charset="0"/>
              <a:buChar char="•"/>
            </a:pPr>
            <a:endParaRPr lang="en-US" dirty="0">
              <a:latin typeface="Arial" pitchFamily="34" charset="0"/>
            </a:endParaRPr>
          </a:p>
          <a:p>
            <a:pPr>
              <a:spcBef>
                <a:spcPct val="20000"/>
              </a:spcBef>
            </a:pPr>
            <a:endParaRPr lang="en-US" sz="2000" dirty="0">
              <a:latin typeface="Arial" pitchFamily="34" charset="0"/>
            </a:endParaRPr>
          </a:p>
        </p:txBody>
      </p:sp>
      <p:sp>
        <p:nvSpPr>
          <p:cNvPr id="3789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667841A-D4DA-4BEE-9A4E-E8B24023C90C}" type="slidenum">
              <a:rPr lang="en-US" sz="1400"/>
              <a:pPr eaLnBrk="1" hangingPunct="1"/>
              <a:t>9</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FCC28142-BCD5-4EE7-8D60-E72D3C452B71}" type="slidenum">
              <a:rPr lang="en-US" sz="1200">
                <a:latin typeface="Verdana" pitchFamily="34" charset="0"/>
              </a:rPr>
              <a:pPr eaLnBrk="1" hangingPunct="1"/>
              <a:t>90</a:t>
            </a:fld>
            <a:endParaRPr lang="en-US" sz="1200">
              <a:latin typeface="Verdana" pitchFamily="34" charset="0"/>
            </a:endParaRPr>
          </a:p>
        </p:txBody>
      </p:sp>
      <p:pic>
        <p:nvPicPr>
          <p:cNvPr id="270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36576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38400"/>
            <a:ext cx="36576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0" name="Text Box 4"/>
          <p:cNvSpPr txBox="1">
            <a:spLocks noChangeArrowheads="1"/>
          </p:cNvSpPr>
          <p:nvPr/>
        </p:nvSpPr>
        <p:spPr bwMode="auto">
          <a:xfrm>
            <a:off x="3276600" y="6172200"/>
            <a:ext cx="271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0 correct responses</a:t>
            </a:r>
          </a:p>
        </p:txBody>
      </p:sp>
      <p:sp>
        <p:nvSpPr>
          <p:cNvPr id="270341" name="Rectangle 5"/>
          <p:cNvSpPr>
            <a:spLocks noGrp="1" noChangeArrowheads="1"/>
          </p:cNvSpPr>
          <p:nvPr>
            <p:ph type="title"/>
          </p:nvPr>
        </p:nvSpPr>
        <p:spPr/>
        <p:txBody>
          <a:bodyPr/>
          <a:lstStyle/>
          <a:p>
            <a:pPr eaLnBrk="1" hangingPunct="1"/>
            <a:r>
              <a:rPr lang="en-US" smtClean="0">
                <a:latin typeface="Verdana" pitchFamily="34" charset="0"/>
              </a:rPr>
              <a:t>Simulation results</a:t>
            </a:r>
          </a:p>
        </p:txBody>
      </p:sp>
      <p:sp>
        <p:nvSpPr>
          <p:cNvPr id="270342" name="Rectangle 6"/>
          <p:cNvSpPr>
            <a:spLocks noGrp="1" noChangeArrowheads="1"/>
          </p:cNvSpPr>
          <p:nvPr>
            <p:ph type="body" idx="1"/>
          </p:nvPr>
        </p:nvSpPr>
        <p:spPr>
          <a:noFill/>
        </p:spPr>
        <p:txBody>
          <a:bodyPr/>
          <a:lstStyle/>
          <a:p>
            <a:pPr eaLnBrk="1" hangingPunct="1">
              <a:buFont typeface="Wingdings" pitchFamily="2" charset="2"/>
              <a:buNone/>
            </a:pPr>
            <a:r>
              <a:rPr lang="en-US" smtClean="0">
                <a:latin typeface="Verdana" pitchFamily="34" charset="0"/>
              </a:rPr>
              <a:t> </a:t>
            </a:r>
          </a:p>
        </p:txBody>
      </p:sp>
      <p:sp>
        <p:nvSpPr>
          <p:cNvPr id="270343" name="Rectangle 7"/>
          <p:cNvSpPr>
            <a:spLocks noChangeArrowheads="1"/>
          </p:cNvSpPr>
          <p:nvPr/>
        </p:nvSpPr>
        <p:spPr bwMode="auto">
          <a:xfrm>
            <a:off x="533400"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en-US" sz="3000"/>
              <a:t>Stage 3</a:t>
            </a:r>
          </a:p>
        </p:txBody>
      </p:sp>
      <p:grpSp>
        <p:nvGrpSpPr>
          <p:cNvPr id="270344" name="Group 8"/>
          <p:cNvGrpSpPr>
            <a:grpSpLocks/>
          </p:cNvGrpSpPr>
          <p:nvPr/>
        </p:nvGrpSpPr>
        <p:grpSpPr bwMode="auto">
          <a:xfrm>
            <a:off x="177800" y="2362200"/>
            <a:ext cx="8834438" cy="4114800"/>
            <a:chOff x="112" y="1488"/>
            <a:chExt cx="5565" cy="2592"/>
          </a:xfrm>
        </p:grpSpPr>
        <p:sp>
          <p:nvSpPr>
            <p:cNvPr id="270362" name="Text Box 9"/>
            <p:cNvSpPr txBox="1">
              <a:spLocks noChangeArrowheads="1"/>
            </p:cNvSpPr>
            <p:nvPr/>
          </p:nvSpPr>
          <p:spPr bwMode="auto">
            <a:xfrm>
              <a:off x="24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70363" name="Text Box 10"/>
            <p:cNvSpPr txBox="1">
              <a:spLocks noChangeArrowheads="1"/>
            </p:cNvSpPr>
            <p:nvPr/>
          </p:nvSpPr>
          <p:spPr bwMode="auto">
            <a:xfrm>
              <a:off x="246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70364" name="Text Box 11"/>
            <p:cNvSpPr txBox="1">
              <a:spLocks noChangeArrowheads="1"/>
            </p:cNvSpPr>
            <p:nvPr/>
          </p:nvSpPr>
          <p:spPr bwMode="auto">
            <a:xfrm>
              <a:off x="76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70365" name="Text Box 12"/>
            <p:cNvSpPr txBox="1">
              <a:spLocks noChangeArrowheads="1"/>
            </p:cNvSpPr>
            <p:nvPr/>
          </p:nvSpPr>
          <p:spPr bwMode="auto">
            <a:xfrm>
              <a:off x="134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70366" name="Text Box 13"/>
            <p:cNvSpPr txBox="1">
              <a:spLocks noChangeArrowheads="1"/>
            </p:cNvSpPr>
            <p:nvPr/>
          </p:nvSpPr>
          <p:spPr bwMode="auto">
            <a:xfrm>
              <a:off x="1920"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270367" name="Text Box 14"/>
            <p:cNvSpPr txBox="1">
              <a:spLocks noChangeArrowheads="1"/>
            </p:cNvSpPr>
            <p:nvPr/>
          </p:nvSpPr>
          <p:spPr bwMode="auto">
            <a:xfrm>
              <a:off x="3120" y="3744"/>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70368" name="Text Box 15"/>
            <p:cNvSpPr txBox="1">
              <a:spLocks noChangeArrowheads="1"/>
            </p:cNvSpPr>
            <p:nvPr/>
          </p:nvSpPr>
          <p:spPr bwMode="auto">
            <a:xfrm>
              <a:off x="5344" y="3744"/>
              <a:ext cx="3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100</a:t>
              </a:r>
            </a:p>
          </p:txBody>
        </p:sp>
        <p:sp>
          <p:nvSpPr>
            <p:cNvPr id="270369" name="Text Box 16"/>
            <p:cNvSpPr txBox="1">
              <a:spLocks noChangeArrowheads="1"/>
            </p:cNvSpPr>
            <p:nvPr/>
          </p:nvSpPr>
          <p:spPr bwMode="auto">
            <a:xfrm>
              <a:off x="3648" y="374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25</a:t>
              </a:r>
            </a:p>
          </p:txBody>
        </p:sp>
        <p:sp>
          <p:nvSpPr>
            <p:cNvPr id="270370" name="Text Box 17"/>
            <p:cNvSpPr txBox="1">
              <a:spLocks noChangeArrowheads="1"/>
            </p:cNvSpPr>
            <p:nvPr/>
          </p:nvSpPr>
          <p:spPr bwMode="auto">
            <a:xfrm>
              <a:off x="4224" y="3744"/>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50</a:t>
              </a:r>
            </a:p>
          </p:txBody>
        </p:sp>
        <p:sp>
          <p:nvSpPr>
            <p:cNvPr id="270371" name="Text Box 18"/>
            <p:cNvSpPr txBox="1">
              <a:spLocks noChangeArrowheads="1"/>
            </p:cNvSpPr>
            <p:nvPr/>
          </p:nvSpPr>
          <p:spPr bwMode="auto">
            <a:xfrm>
              <a:off x="14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70372" name="Text Box 19"/>
            <p:cNvSpPr txBox="1">
              <a:spLocks noChangeArrowheads="1"/>
            </p:cNvSpPr>
            <p:nvPr/>
          </p:nvSpPr>
          <p:spPr bwMode="auto">
            <a:xfrm>
              <a:off x="11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70373" name="Text Box 20"/>
            <p:cNvSpPr txBox="1">
              <a:spLocks noChangeArrowheads="1"/>
            </p:cNvSpPr>
            <p:nvPr/>
          </p:nvSpPr>
          <p:spPr bwMode="auto">
            <a:xfrm>
              <a:off x="11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70374" name="Text Box 21"/>
            <p:cNvSpPr txBox="1">
              <a:spLocks noChangeArrowheads="1"/>
            </p:cNvSpPr>
            <p:nvPr/>
          </p:nvSpPr>
          <p:spPr bwMode="auto">
            <a:xfrm>
              <a:off x="11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70375" name="Text Box 22"/>
            <p:cNvSpPr txBox="1">
              <a:spLocks noChangeArrowheads="1"/>
            </p:cNvSpPr>
            <p:nvPr/>
          </p:nvSpPr>
          <p:spPr bwMode="auto">
            <a:xfrm>
              <a:off x="3024" y="3648"/>
              <a:ext cx="2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0</a:t>
              </a:r>
            </a:p>
          </p:txBody>
        </p:sp>
        <p:sp>
          <p:nvSpPr>
            <p:cNvPr id="270376" name="Text Box 23"/>
            <p:cNvSpPr txBox="1">
              <a:spLocks noChangeArrowheads="1"/>
            </p:cNvSpPr>
            <p:nvPr/>
          </p:nvSpPr>
          <p:spPr bwMode="auto">
            <a:xfrm>
              <a:off x="2992" y="148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30</a:t>
              </a:r>
            </a:p>
          </p:txBody>
        </p:sp>
        <p:sp>
          <p:nvSpPr>
            <p:cNvPr id="270377" name="Text Box 24"/>
            <p:cNvSpPr txBox="1">
              <a:spLocks noChangeArrowheads="1"/>
            </p:cNvSpPr>
            <p:nvPr/>
          </p:nvSpPr>
          <p:spPr bwMode="auto">
            <a:xfrm>
              <a:off x="2992" y="292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10</a:t>
              </a:r>
            </a:p>
          </p:txBody>
        </p:sp>
        <p:sp>
          <p:nvSpPr>
            <p:cNvPr id="270378" name="Text Box 25"/>
            <p:cNvSpPr txBox="1">
              <a:spLocks noChangeArrowheads="1"/>
            </p:cNvSpPr>
            <p:nvPr/>
          </p:nvSpPr>
          <p:spPr bwMode="auto">
            <a:xfrm>
              <a:off x="2992" y="2208"/>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 20</a:t>
              </a:r>
            </a:p>
          </p:txBody>
        </p:sp>
        <p:sp>
          <p:nvSpPr>
            <p:cNvPr id="270379" name="Text Box 26"/>
            <p:cNvSpPr txBox="1">
              <a:spLocks noChangeArrowheads="1"/>
            </p:cNvSpPr>
            <p:nvPr/>
          </p:nvSpPr>
          <p:spPr bwMode="auto">
            <a:xfrm>
              <a:off x="985"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sp>
          <p:nvSpPr>
            <p:cNvPr id="270380" name="Text Box 27"/>
            <p:cNvSpPr txBox="1">
              <a:spLocks noChangeArrowheads="1"/>
            </p:cNvSpPr>
            <p:nvPr/>
          </p:nvSpPr>
          <p:spPr bwMode="auto">
            <a:xfrm>
              <a:off x="3888" y="3888"/>
              <a:ext cx="9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a:latin typeface="Verdana" pitchFamily="34" charset="0"/>
                </a:rPr>
                <a:t>Time (seconds)</a:t>
              </a:r>
            </a:p>
          </p:txBody>
        </p:sp>
      </p:grpSp>
      <p:sp>
        <p:nvSpPr>
          <p:cNvPr id="270345" name="Oval 30"/>
          <p:cNvSpPr>
            <a:spLocks noChangeArrowheads="1"/>
          </p:cNvSpPr>
          <p:nvPr/>
        </p:nvSpPr>
        <p:spPr bwMode="auto">
          <a:xfrm>
            <a:off x="1143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70346" name="Oval 31"/>
          <p:cNvSpPr>
            <a:spLocks noChangeArrowheads="1"/>
          </p:cNvSpPr>
          <p:nvPr/>
        </p:nvSpPr>
        <p:spPr bwMode="auto">
          <a:xfrm>
            <a:off x="5715000" y="51054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70347" name="Line 32"/>
          <p:cNvSpPr>
            <a:spLocks noChangeShapeType="1"/>
          </p:cNvSpPr>
          <p:nvPr/>
        </p:nvSpPr>
        <p:spPr bwMode="auto">
          <a:xfrm flipH="1" flipV="1">
            <a:off x="4038600" y="60198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0348" name="Line 33"/>
          <p:cNvSpPr>
            <a:spLocks noChangeShapeType="1"/>
          </p:cNvSpPr>
          <p:nvPr/>
        </p:nvSpPr>
        <p:spPr bwMode="auto">
          <a:xfrm flipV="1">
            <a:off x="5257800" y="6019800"/>
            <a:ext cx="3276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0349" name="Text Box 34"/>
          <p:cNvSpPr txBox="1">
            <a:spLocks noChangeArrowheads="1"/>
          </p:cNvSpPr>
          <p:nvPr/>
        </p:nvSpPr>
        <p:spPr bwMode="auto">
          <a:xfrm>
            <a:off x="3733800" y="6491288"/>
            <a:ext cx="1868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96.8 seconds</a:t>
            </a:r>
          </a:p>
        </p:txBody>
      </p:sp>
      <p:sp>
        <p:nvSpPr>
          <p:cNvPr id="459811" name="Text Box 35"/>
          <p:cNvSpPr txBox="1">
            <a:spLocks noChangeArrowheads="1"/>
          </p:cNvSpPr>
          <p:nvPr/>
        </p:nvSpPr>
        <p:spPr bwMode="auto">
          <a:xfrm>
            <a:off x="3276600" y="1752600"/>
            <a:ext cx="3652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Update model probabilities</a:t>
            </a:r>
          </a:p>
        </p:txBody>
      </p:sp>
      <p:sp>
        <p:nvSpPr>
          <p:cNvPr id="459812" name="Text Box 36"/>
          <p:cNvSpPr txBox="1">
            <a:spLocks noChangeArrowheads="1"/>
          </p:cNvSpPr>
          <p:nvPr/>
        </p:nvSpPr>
        <p:spPr bwMode="auto">
          <a:xfrm>
            <a:off x="2133600" y="2667000"/>
            <a:ext cx="209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3</a:t>
            </a:r>
            <a:r>
              <a:rPr lang="en-US" sz="1800" b="1">
                <a:latin typeface="Verdana" pitchFamily="34" charset="0"/>
              </a:rPr>
              <a:t>(POW)=0.02</a:t>
            </a:r>
          </a:p>
        </p:txBody>
      </p:sp>
      <p:sp>
        <p:nvSpPr>
          <p:cNvPr id="459813" name="Text Box 37"/>
          <p:cNvSpPr txBox="1">
            <a:spLocks noChangeArrowheads="1"/>
          </p:cNvSpPr>
          <p:nvPr/>
        </p:nvSpPr>
        <p:spPr bwMode="auto">
          <a:xfrm>
            <a:off x="6781800" y="2667000"/>
            <a:ext cx="1973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latin typeface="Verdana" pitchFamily="34" charset="0"/>
              </a:rPr>
              <a:t>P</a:t>
            </a:r>
            <a:r>
              <a:rPr lang="en-US" sz="1800" b="1" baseline="-25000">
                <a:latin typeface="Verdana" pitchFamily="34" charset="0"/>
              </a:rPr>
              <a:t>3</a:t>
            </a:r>
            <a:r>
              <a:rPr lang="en-US" sz="1800" b="1">
                <a:latin typeface="Verdana" pitchFamily="34" charset="0"/>
              </a:rPr>
              <a:t>(EXP)=0.98</a:t>
            </a:r>
          </a:p>
        </p:txBody>
      </p:sp>
      <p:sp>
        <p:nvSpPr>
          <p:cNvPr id="270353" name="Oval 40"/>
          <p:cNvSpPr>
            <a:spLocks noChangeArrowheads="1"/>
          </p:cNvSpPr>
          <p:nvPr/>
        </p:nvSpPr>
        <p:spPr bwMode="auto">
          <a:xfrm>
            <a:off x="39624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70354" name="Oval 41"/>
          <p:cNvSpPr>
            <a:spLocks noChangeArrowheads="1"/>
          </p:cNvSpPr>
          <p:nvPr/>
        </p:nvSpPr>
        <p:spPr bwMode="auto">
          <a:xfrm>
            <a:off x="85344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70355" name="Rectangle 42"/>
          <p:cNvSpPr>
            <a:spLocks noChangeArrowheads="1"/>
          </p:cNvSpPr>
          <p:nvPr/>
        </p:nvSpPr>
        <p:spPr bwMode="auto">
          <a:xfrm>
            <a:off x="39624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0356" name="Rectangle 43"/>
          <p:cNvSpPr>
            <a:spLocks noChangeArrowheads="1"/>
          </p:cNvSpPr>
          <p:nvPr/>
        </p:nvSpPr>
        <p:spPr bwMode="auto">
          <a:xfrm>
            <a:off x="8534400" y="3429000"/>
            <a:ext cx="76200" cy="2590800"/>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9820" name="Text Box 44"/>
          <p:cNvSpPr txBox="1">
            <a:spLocks noChangeArrowheads="1"/>
          </p:cNvSpPr>
          <p:nvPr/>
        </p:nvSpPr>
        <p:spPr bwMode="auto">
          <a:xfrm>
            <a:off x="3276600" y="2057400"/>
            <a:ext cx="4208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800" b="1">
                <a:solidFill>
                  <a:srgbClr val="0066FF"/>
                </a:solidFill>
                <a:latin typeface="Verdana" pitchFamily="34" charset="0"/>
              </a:rPr>
              <a:t>Update parameter probabilities</a:t>
            </a:r>
          </a:p>
        </p:txBody>
      </p:sp>
      <p:sp>
        <p:nvSpPr>
          <p:cNvPr id="270358" name="Oval 45"/>
          <p:cNvSpPr>
            <a:spLocks noChangeArrowheads="1"/>
          </p:cNvSpPr>
          <p:nvPr/>
        </p:nvSpPr>
        <p:spPr bwMode="auto">
          <a:xfrm>
            <a:off x="3886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70359" name="Oval 46"/>
          <p:cNvSpPr>
            <a:spLocks noChangeArrowheads="1"/>
          </p:cNvSpPr>
          <p:nvPr/>
        </p:nvSpPr>
        <p:spPr bwMode="auto">
          <a:xfrm>
            <a:off x="8458200" y="5943600"/>
            <a:ext cx="76200" cy="76200"/>
          </a:xfrm>
          <a:prstGeom prst="ellipse">
            <a:avLst/>
          </a:prstGeom>
          <a:solidFill>
            <a:srgbClr val="0066FF"/>
          </a:solidFill>
          <a:ln w="9525">
            <a:solidFill>
              <a:srgbClr val="0066FF"/>
            </a:solidFill>
            <a:round/>
            <a:headEnd/>
            <a:tailEnd/>
          </a:ln>
        </p:spPr>
        <p:txBody>
          <a:bodyPr wrap="none" anchor="ctr"/>
          <a:lstStyle/>
          <a:p>
            <a:endParaRPr lang="en-US"/>
          </a:p>
        </p:txBody>
      </p:sp>
      <p:sp>
        <p:nvSpPr>
          <p:cNvPr id="270360" name="Text Box 47"/>
          <p:cNvSpPr txBox="1">
            <a:spLocks noChangeArrowheads="1"/>
          </p:cNvSpPr>
          <p:nvPr/>
        </p:nvSpPr>
        <p:spPr bwMode="auto">
          <a:xfrm>
            <a:off x="7546975" y="5943600"/>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200">
                <a:latin typeface="Verdana" pitchFamily="34" charset="0"/>
              </a:rPr>
              <a:t>75</a:t>
            </a:r>
          </a:p>
        </p:txBody>
      </p:sp>
      <p:sp>
        <p:nvSpPr>
          <p:cNvPr id="49"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9811"/>
                                        </p:tgtEl>
                                        <p:attrNameLst>
                                          <p:attrName>style.visibility</p:attrName>
                                        </p:attrNameLst>
                                      </p:cBhvr>
                                      <p:to>
                                        <p:strVal val="visible"/>
                                      </p:to>
                                    </p:set>
                                    <p:anim calcmode="lin" valueType="num">
                                      <p:cBhvr additive="base">
                                        <p:cTn id="7" dur="1000" fill="hold"/>
                                        <p:tgtEl>
                                          <p:spTgt spid="459811"/>
                                        </p:tgtEl>
                                        <p:attrNameLst>
                                          <p:attrName>ppt_x</p:attrName>
                                        </p:attrNameLst>
                                      </p:cBhvr>
                                      <p:tavLst>
                                        <p:tav tm="0">
                                          <p:val>
                                            <p:strVal val="1+#ppt_w/2"/>
                                          </p:val>
                                        </p:tav>
                                        <p:tav tm="100000">
                                          <p:val>
                                            <p:strVal val="#ppt_x"/>
                                          </p:val>
                                        </p:tav>
                                      </p:tavLst>
                                    </p:anim>
                                    <p:anim calcmode="lin" valueType="num">
                                      <p:cBhvr additive="base">
                                        <p:cTn id="8" dur="1000" fill="hold"/>
                                        <p:tgtEl>
                                          <p:spTgt spid="4598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9812"/>
                                        </p:tgtEl>
                                        <p:attrNameLst>
                                          <p:attrName>style.visibility</p:attrName>
                                        </p:attrNameLst>
                                      </p:cBhvr>
                                      <p:to>
                                        <p:strVal val="visible"/>
                                      </p:to>
                                    </p:set>
                                    <p:animEffect transition="in" filter="dissolve">
                                      <p:cBhvr>
                                        <p:cTn id="13" dur="500"/>
                                        <p:tgtEl>
                                          <p:spTgt spid="459812"/>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59813"/>
                                        </p:tgtEl>
                                        <p:attrNameLst>
                                          <p:attrName>style.visibility</p:attrName>
                                        </p:attrNameLst>
                                      </p:cBhvr>
                                      <p:to>
                                        <p:strVal val="visible"/>
                                      </p:to>
                                    </p:set>
                                    <p:animEffect transition="in" filter="dissolve">
                                      <p:cBhvr>
                                        <p:cTn id="17" dur="500"/>
                                        <p:tgtEl>
                                          <p:spTgt spid="4598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59820"/>
                                        </p:tgtEl>
                                        <p:attrNameLst>
                                          <p:attrName>style.visibility</p:attrName>
                                        </p:attrNameLst>
                                      </p:cBhvr>
                                      <p:to>
                                        <p:strVal val="visible"/>
                                      </p:to>
                                    </p:set>
                                    <p:anim calcmode="lin" valueType="num">
                                      <p:cBhvr additive="base">
                                        <p:cTn id="22" dur="1000" fill="hold"/>
                                        <p:tgtEl>
                                          <p:spTgt spid="459820"/>
                                        </p:tgtEl>
                                        <p:attrNameLst>
                                          <p:attrName>ppt_x</p:attrName>
                                        </p:attrNameLst>
                                      </p:cBhvr>
                                      <p:tavLst>
                                        <p:tav tm="0">
                                          <p:val>
                                            <p:strVal val="1+#ppt_w/2"/>
                                          </p:val>
                                        </p:tav>
                                        <p:tav tm="100000">
                                          <p:val>
                                            <p:strVal val="#ppt_x"/>
                                          </p:val>
                                        </p:tav>
                                      </p:tavLst>
                                    </p:anim>
                                    <p:anim calcmode="lin" valueType="num">
                                      <p:cBhvr additive="base">
                                        <p:cTn id="23" dur="1000" fill="hold"/>
                                        <p:tgtEl>
                                          <p:spTgt spid="459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811" grpId="0" autoUpdateAnimBg="0"/>
      <p:bldP spid="459812" grpId="0" autoUpdateAnimBg="0"/>
      <p:bldP spid="459813" grpId="0" autoUpdateAnimBg="0"/>
      <p:bldP spid="459820"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FB3F6FBE-4B35-4D55-9AF1-76D8D4489B8F}" type="slidenum">
              <a:rPr lang="en-US" sz="1200">
                <a:latin typeface="Verdana" pitchFamily="34" charset="0"/>
              </a:rPr>
              <a:pPr eaLnBrk="1" hangingPunct="1"/>
              <a:t>91</a:t>
            </a:fld>
            <a:endParaRPr lang="en-US" sz="1200">
              <a:latin typeface="Verdana" pitchFamily="34" charset="0"/>
            </a:endParaRPr>
          </a:p>
        </p:txBody>
      </p:sp>
      <p:sp>
        <p:nvSpPr>
          <p:cNvPr id="271362" name="Rectangle 2"/>
          <p:cNvSpPr>
            <a:spLocks noGrp="1" noChangeArrowheads="1"/>
          </p:cNvSpPr>
          <p:nvPr>
            <p:ph type="title"/>
          </p:nvPr>
        </p:nvSpPr>
        <p:spPr/>
        <p:txBody>
          <a:bodyPr/>
          <a:lstStyle/>
          <a:p>
            <a:pPr eaLnBrk="1" hangingPunct="1"/>
            <a:r>
              <a:rPr lang="en-US" smtClean="0">
                <a:latin typeface="Verdana" pitchFamily="34" charset="0"/>
              </a:rPr>
              <a:t>Simulation results</a:t>
            </a:r>
          </a:p>
        </p:txBody>
      </p:sp>
      <p:pic>
        <p:nvPicPr>
          <p:cNvPr id="271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81163"/>
            <a:ext cx="63341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A563437-B0D8-4F0E-B480-66720565F284}" type="slidenum">
              <a:rPr lang="en-US" sz="1200">
                <a:latin typeface="Verdana" pitchFamily="34" charset="0"/>
              </a:rPr>
              <a:pPr eaLnBrk="1" hangingPunct="1"/>
              <a:t>92</a:t>
            </a:fld>
            <a:endParaRPr lang="en-US" sz="1200">
              <a:latin typeface="Verdana" pitchFamily="34" charset="0"/>
            </a:endParaRPr>
          </a:p>
        </p:txBody>
      </p:sp>
      <p:sp>
        <p:nvSpPr>
          <p:cNvPr id="272386" name="Rectangle 2"/>
          <p:cNvSpPr>
            <a:spLocks noGrp="1" noChangeArrowheads="1"/>
          </p:cNvSpPr>
          <p:nvPr>
            <p:ph type="title"/>
          </p:nvPr>
        </p:nvSpPr>
        <p:spPr/>
        <p:txBody>
          <a:bodyPr/>
          <a:lstStyle/>
          <a:p>
            <a:pPr eaLnBrk="1" hangingPunct="1"/>
            <a:r>
              <a:rPr lang="en-US" smtClean="0">
                <a:latin typeface="Verdana" pitchFamily="34" charset="0"/>
              </a:rPr>
              <a:t>Simulation results</a:t>
            </a:r>
          </a:p>
        </p:txBody>
      </p:sp>
      <p:pic>
        <p:nvPicPr>
          <p:cNvPr id="272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81163"/>
            <a:ext cx="63341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8" name="Line 4"/>
          <p:cNvSpPr>
            <a:spLocks noChangeShapeType="1"/>
          </p:cNvSpPr>
          <p:nvPr/>
        </p:nvSpPr>
        <p:spPr bwMode="auto">
          <a:xfrm>
            <a:off x="1219200" y="1905000"/>
            <a:ext cx="5867400" cy="0"/>
          </a:xfrm>
          <a:prstGeom prst="line">
            <a:avLst/>
          </a:prstGeom>
          <a:noFill/>
          <a:ln w="381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2389" name="Text Box 5"/>
          <p:cNvSpPr txBox="1">
            <a:spLocks noChangeArrowheads="1"/>
          </p:cNvSpPr>
          <p:nvPr/>
        </p:nvSpPr>
        <p:spPr bwMode="auto">
          <a:xfrm>
            <a:off x="7086600" y="1752600"/>
            <a:ext cx="2057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Bayes Factor = 20</a:t>
            </a:r>
          </a:p>
          <a:p>
            <a:pPr eaLnBrk="1" hangingPunct="1"/>
            <a:r>
              <a:rPr lang="en-US" sz="1400" b="1">
                <a:latin typeface="Verdana" pitchFamily="34" charset="0"/>
              </a:rPr>
              <a:t>(very strong evidence for EXP) </a:t>
            </a:r>
          </a:p>
        </p:txBody>
      </p:sp>
      <p:sp>
        <p:nvSpPr>
          <p:cNvPr id="7"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246269DA-6255-461D-9AE5-5824E87AA54B}" type="slidenum">
              <a:rPr lang="en-US" sz="1200">
                <a:latin typeface="Verdana" pitchFamily="34" charset="0"/>
              </a:rPr>
              <a:pPr eaLnBrk="1" hangingPunct="1"/>
              <a:t>93</a:t>
            </a:fld>
            <a:endParaRPr lang="en-US" sz="1200">
              <a:latin typeface="Verdana" pitchFamily="34" charset="0"/>
            </a:endParaRPr>
          </a:p>
        </p:txBody>
      </p:sp>
      <p:sp>
        <p:nvSpPr>
          <p:cNvPr id="273410" name="Rectangle 2"/>
          <p:cNvSpPr>
            <a:spLocks noGrp="1" noChangeArrowheads="1"/>
          </p:cNvSpPr>
          <p:nvPr>
            <p:ph type="title"/>
          </p:nvPr>
        </p:nvSpPr>
        <p:spPr/>
        <p:txBody>
          <a:bodyPr/>
          <a:lstStyle/>
          <a:p>
            <a:pPr eaLnBrk="1" hangingPunct="1"/>
            <a:r>
              <a:rPr lang="en-US" smtClean="0">
                <a:latin typeface="Verdana" pitchFamily="34" charset="0"/>
              </a:rPr>
              <a:t>Simulation results</a:t>
            </a:r>
          </a:p>
        </p:txBody>
      </p:sp>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81163"/>
            <a:ext cx="6334125"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2" name="Line 4"/>
          <p:cNvSpPr>
            <a:spLocks noChangeShapeType="1"/>
          </p:cNvSpPr>
          <p:nvPr/>
        </p:nvSpPr>
        <p:spPr bwMode="auto">
          <a:xfrm>
            <a:off x="1219200" y="1905000"/>
            <a:ext cx="5867400" cy="0"/>
          </a:xfrm>
          <a:prstGeom prst="line">
            <a:avLst/>
          </a:prstGeom>
          <a:noFill/>
          <a:ln w="381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3413" name="Text Box 5"/>
          <p:cNvSpPr txBox="1">
            <a:spLocks noChangeArrowheads="1"/>
          </p:cNvSpPr>
          <p:nvPr/>
        </p:nvSpPr>
        <p:spPr bwMode="auto">
          <a:xfrm>
            <a:off x="7086600" y="1752600"/>
            <a:ext cx="2057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r>
              <a:rPr lang="en-US" sz="1400" b="1">
                <a:latin typeface="Verdana" pitchFamily="34" charset="0"/>
              </a:rPr>
              <a:t>Bayes Factor = 20</a:t>
            </a:r>
          </a:p>
          <a:p>
            <a:pPr eaLnBrk="1" hangingPunct="1"/>
            <a:r>
              <a:rPr lang="en-US" sz="1400" b="1">
                <a:latin typeface="Verdana" pitchFamily="34" charset="0"/>
              </a:rPr>
              <a:t>(very strong evidence for EXP) </a:t>
            </a:r>
          </a:p>
        </p:txBody>
      </p:sp>
      <p:sp>
        <p:nvSpPr>
          <p:cNvPr id="7"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BB669101-2808-47B9-B100-35A0D4E237CD}" type="slidenum">
              <a:rPr lang="en-US" sz="1200">
                <a:latin typeface="Verdana" pitchFamily="34" charset="0"/>
              </a:rPr>
              <a:pPr eaLnBrk="1" hangingPunct="1"/>
              <a:t>94</a:t>
            </a:fld>
            <a:endParaRPr lang="en-US" sz="1200">
              <a:latin typeface="Verdana" pitchFamily="34" charset="0"/>
            </a:endParaRPr>
          </a:p>
        </p:txBody>
      </p:sp>
      <p:sp>
        <p:nvSpPr>
          <p:cNvPr id="274434" name="Rectangle 2"/>
          <p:cNvSpPr>
            <a:spLocks noGrp="1" noChangeArrowheads="1"/>
          </p:cNvSpPr>
          <p:nvPr>
            <p:ph type="title"/>
          </p:nvPr>
        </p:nvSpPr>
        <p:spPr>
          <a:xfrm>
            <a:off x="381000" y="609600"/>
            <a:ext cx="8305800" cy="1143000"/>
          </a:xfrm>
        </p:spPr>
        <p:txBody>
          <a:bodyPr/>
          <a:lstStyle/>
          <a:p>
            <a:pPr eaLnBrk="1" hangingPunct="1"/>
            <a:r>
              <a:rPr lang="en-US" smtClean="0">
                <a:solidFill>
                  <a:srgbClr val="0000FF"/>
                </a:solidFill>
                <a:latin typeface="Verdana" pitchFamily="34" charset="0"/>
              </a:rPr>
              <a:t>Human experiment </a:t>
            </a:r>
            <a:r>
              <a:rPr lang="en-US" smtClean="0">
                <a:latin typeface="Verdana" pitchFamily="34" charset="0"/>
              </a:rPr>
              <a:t>results</a:t>
            </a:r>
            <a:endParaRPr lang="en-US" smtClean="0">
              <a:solidFill>
                <a:srgbClr val="0000FF"/>
              </a:solidFill>
              <a:latin typeface="Verdana" pitchFamily="34" charset="0"/>
            </a:endParaRPr>
          </a:p>
        </p:txBody>
      </p:sp>
      <p:pic>
        <p:nvPicPr>
          <p:cNvPr id="2744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69564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a:off x="228600" y="16002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9D908122-070E-4184-92F3-E245ACDB0A1A}" type="slidenum">
              <a:rPr lang="en-US" sz="1200">
                <a:latin typeface="Verdana" pitchFamily="34" charset="0"/>
              </a:rPr>
              <a:pPr eaLnBrk="1" hangingPunct="1"/>
              <a:t>95</a:t>
            </a:fld>
            <a:endParaRPr lang="en-US" sz="1200">
              <a:latin typeface="Verdana" pitchFamily="34" charset="0"/>
            </a:endParaRPr>
          </a:p>
        </p:txBody>
      </p:sp>
      <p:sp>
        <p:nvSpPr>
          <p:cNvPr id="275458" name="Rectangle 2"/>
          <p:cNvSpPr>
            <a:spLocks noGrp="1" noChangeArrowheads="1"/>
          </p:cNvSpPr>
          <p:nvPr>
            <p:ph type="title"/>
          </p:nvPr>
        </p:nvSpPr>
        <p:spPr>
          <a:xfrm>
            <a:off x="228600" y="457200"/>
            <a:ext cx="8610600" cy="838200"/>
          </a:xfrm>
        </p:spPr>
        <p:txBody>
          <a:bodyPr/>
          <a:lstStyle/>
          <a:p>
            <a:r>
              <a:rPr lang="en-US" altLang="ko-KR" sz="2400" b="1" smtClean="0">
                <a:solidFill>
                  <a:schemeClr val="tx1"/>
                </a:solidFill>
                <a:latin typeface="Verdana" pitchFamily="34" charset="0"/>
                <a:ea typeface="Gulim" pitchFamily="34" charset="-127"/>
              </a:rPr>
              <a:t>ADO for Visual Psychophysics Experiment: </a:t>
            </a:r>
            <a:br>
              <a:rPr lang="en-US" altLang="ko-KR" sz="2400" b="1" smtClean="0">
                <a:solidFill>
                  <a:schemeClr val="tx1"/>
                </a:solidFill>
                <a:latin typeface="Verdana" pitchFamily="34" charset="0"/>
                <a:ea typeface="Gulim" pitchFamily="34" charset="-127"/>
              </a:rPr>
            </a:br>
            <a:r>
              <a:rPr lang="en-US" sz="2400" b="1" smtClean="0">
                <a:cs typeface="Arial" pitchFamily="34" charset="0"/>
              </a:rPr>
              <a:t>Adaptive Estimation of Contrast Sensitivity Function (CSF)</a:t>
            </a:r>
            <a:r>
              <a:rPr lang="en-US" altLang="ko-KR" sz="2400" b="1" smtClean="0">
                <a:solidFill>
                  <a:schemeClr val="tx1"/>
                </a:solidFill>
                <a:latin typeface="Verdana" pitchFamily="34" charset="0"/>
                <a:ea typeface="Gulim" pitchFamily="34" charset="-127"/>
              </a:rPr>
              <a:t> </a:t>
            </a:r>
            <a:endParaRPr lang="en-US" sz="2400" b="1" smtClean="0">
              <a:latin typeface="Verdana" pitchFamily="34" charset="0"/>
              <a:ea typeface="Gulim" pitchFamily="34" charset="-127"/>
            </a:endParaRPr>
          </a:p>
        </p:txBody>
      </p:sp>
      <p:sp>
        <p:nvSpPr>
          <p:cNvPr id="275459" name="Rectangle 3"/>
          <p:cNvSpPr>
            <a:spLocks noGrp="1" noChangeArrowheads="1"/>
          </p:cNvSpPr>
          <p:nvPr>
            <p:ph type="body" idx="1"/>
          </p:nvPr>
        </p:nvSpPr>
        <p:spPr>
          <a:xfrm>
            <a:off x="457200" y="1524000"/>
            <a:ext cx="8382000" cy="381000"/>
          </a:xfrm>
        </p:spPr>
        <p:txBody>
          <a:bodyPr/>
          <a:lstStyle/>
          <a:p>
            <a:pPr>
              <a:lnSpc>
                <a:spcPct val="90000"/>
              </a:lnSpc>
              <a:buFontTx/>
              <a:buNone/>
            </a:pPr>
            <a:r>
              <a:rPr lang="en-US" sz="1600" smtClean="0">
                <a:latin typeface="Verdana" pitchFamily="34" charset="0"/>
              </a:rPr>
              <a:t>Lesmes, Jeon, Lu &amp; Dosher (2006); Lesmes, Lu, Baek &amp; Albright (2010)</a:t>
            </a:r>
          </a:p>
        </p:txBody>
      </p:sp>
      <p:pic>
        <p:nvPicPr>
          <p:cNvPr id="275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752600"/>
            <a:ext cx="52816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p:cNvSpPr>
            <a:spLocks noChangeShapeType="1"/>
          </p:cNvSpPr>
          <p:nvPr/>
        </p:nvSpPr>
        <p:spPr bwMode="auto">
          <a:xfrm>
            <a:off x="228600" y="13716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7630BBB6-60BA-4CE7-85D1-A869A1ED8A46}" type="slidenum">
              <a:rPr lang="en-US" sz="1200">
                <a:latin typeface="Verdana" pitchFamily="34" charset="0"/>
              </a:rPr>
              <a:pPr eaLnBrk="1" hangingPunct="1"/>
              <a:t>96</a:t>
            </a:fld>
            <a:endParaRPr lang="en-US" sz="1200">
              <a:latin typeface="Verdana" pitchFamily="34" charset="0"/>
            </a:endParaRPr>
          </a:p>
        </p:txBody>
      </p:sp>
      <p:pic>
        <p:nvPicPr>
          <p:cNvPr id="277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4475"/>
            <a:ext cx="63246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ECBCC9CB-2F15-4132-B05D-BFA626697BC1}" type="slidenum">
              <a:rPr lang="en-US" sz="1200">
                <a:latin typeface="Verdana" pitchFamily="34" charset="0"/>
              </a:rPr>
              <a:pPr eaLnBrk="1" hangingPunct="1"/>
              <a:t>97</a:t>
            </a:fld>
            <a:endParaRPr lang="en-US" sz="1200">
              <a:latin typeface="Verdana" pitchFamily="34" charset="0"/>
            </a:endParaRPr>
          </a:p>
        </p:txBody>
      </p:sp>
      <p:sp>
        <p:nvSpPr>
          <p:cNvPr id="279554" name="Rectangle 2"/>
          <p:cNvSpPr>
            <a:spLocks noGrp="1" noChangeArrowheads="1"/>
          </p:cNvSpPr>
          <p:nvPr>
            <p:ph type="title"/>
          </p:nvPr>
        </p:nvSpPr>
        <p:spPr>
          <a:xfrm>
            <a:off x="381000" y="457200"/>
            <a:ext cx="8153400" cy="457200"/>
          </a:xfrm>
        </p:spPr>
        <p:txBody>
          <a:bodyPr/>
          <a:lstStyle/>
          <a:p>
            <a:r>
              <a:rPr lang="en-US" altLang="ko-KR" sz="2400" b="1" smtClean="0">
                <a:solidFill>
                  <a:schemeClr val="tx1"/>
                </a:solidFill>
                <a:latin typeface="Verdana" pitchFamily="34" charset="0"/>
                <a:ea typeface="Gulim" pitchFamily="34" charset="-127"/>
              </a:rPr>
              <a:t>ADO for Neurophysiology Experiment </a:t>
            </a:r>
            <a:endParaRPr lang="en-US" sz="1600" b="1" smtClean="0">
              <a:latin typeface="Verdana" pitchFamily="34" charset="0"/>
              <a:ea typeface="Gulim" pitchFamily="34" charset="-127"/>
            </a:endParaRPr>
          </a:p>
        </p:txBody>
      </p:sp>
      <p:sp>
        <p:nvSpPr>
          <p:cNvPr id="279555" name="Rectangle 3"/>
          <p:cNvSpPr>
            <a:spLocks noGrp="1" noChangeArrowheads="1"/>
          </p:cNvSpPr>
          <p:nvPr>
            <p:ph type="body" idx="1"/>
          </p:nvPr>
        </p:nvSpPr>
        <p:spPr>
          <a:xfrm>
            <a:off x="1143000" y="1143000"/>
            <a:ext cx="7010400" cy="381000"/>
          </a:xfrm>
        </p:spPr>
        <p:txBody>
          <a:bodyPr/>
          <a:lstStyle/>
          <a:p>
            <a:pPr>
              <a:lnSpc>
                <a:spcPct val="90000"/>
              </a:lnSpc>
              <a:buFontTx/>
              <a:buNone/>
            </a:pPr>
            <a:r>
              <a:rPr lang="en-US" sz="1600" smtClean="0">
                <a:latin typeface="Verdana" pitchFamily="34" charset="0"/>
              </a:rPr>
              <a:t>Lewi, Butera &amp; Paninski (2009)</a:t>
            </a:r>
          </a:p>
        </p:txBody>
      </p:sp>
      <p:pic>
        <p:nvPicPr>
          <p:cNvPr id="279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259" y="3122613"/>
            <a:ext cx="4648200" cy="3133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79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259" y="1600200"/>
            <a:ext cx="4651375" cy="1571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Line 4"/>
          <p:cNvSpPr>
            <a:spLocks noChangeShapeType="1"/>
          </p:cNvSpPr>
          <p:nvPr/>
        </p:nvSpPr>
        <p:spPr bwMode="auto">
          <a:xfrm>
            <a:off x="304800" y="990600"/>
            <a:ext cx="861060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en-US">
              <a:ln>
                <a:solidFill>
                  <a:srgbClr val="FF0000"/>
                </a:solidFill>
              </a:ln>
              <a:latin typeface="Arial Unicode MS"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1395DD9F-9DF7-43E0-8FBB-E184D7D07145}" type="slidenum">
              <a:rPr lang="en-US" sz="1200">
                <a:latin typeface="Verdana" pitchFamily="34" charset="0"/>
              </a:rPr>
              <a:pPr eaLnBrk="1" hangingPunct="1"/>
              <a:t>98</a:t>
            </a:fld>
            <a:endParaRPr lang="en-US" sz="1200">
              <a:latin typeface="Verdana" pitchFamily="34" charset="0"/>
            </a:endParaRPr>
          </a:p>
        </p:txBody>
      </p:sp>
      <p:sp>
        <p:nvSpPr>
          <p:cNvPr id="281602" name="Rectangle 2"/>
          <p:cNvSpPr>
            <a:spLocks noGrp="1" noChangeArrowheads="1"/>
          </p:cNvSpPr>
          <p:nvPr>
            <p:ph type="ctrTitle" idx="4294967295"/>
          </p:nvPr>
        </p:nvSpPr>
        <p:spPr>
          <a:xfrm>
            <a:off x="914400" y="152400"/>
            <a:ext cx="7086600" cy="1981200"/>
          </a:xfrm>
        </p:spPr>
        <p:txBody>
          <a:bodyPr/>
          <a:lstStyle/>
          <a:p>
            <a:r>
              <a:rPr lang="ja-JP" altLang="en-US" sz="3200" b="1" i="1" dirty="0" smtClean="0">
                <a:latin typeface="Apple Chancery" pitchFamily="-84" charset="0"/>
              </a:rPr>
              <a:t>“</a:t>
            </a:r>
            <a:r>
              <a:rPr lang="en-US" altLang="ja-JP" sz="3200" b="1" i="1" dirty="0" smtClean="0">
                <a:latin typeface="Apple Chancery" pitchFamily="-84" charset="0"/>
              </a:rPr>
              <a:t>Much </a:t>
            </a:r>
            <a:r>
              <a:rPr lang="en-US" altLang="ja-JP" sz="3200" b="1" i="1" dirty="0" smtClean="0">
                <a:solidFill>
                  <a:srgbClr val="0000FF"/>
                </a:solidFill>
                <a:latin typeface="Apple Chancery" pitchFamily="-84" charset="0"/>
              </a:rPr>
              <a:t>ADO</a:t>
            </a:r>
            <a:r>
              <a:rPr lang="en-US" altLang="ja-JP" sz="3200" b="1" i="1" dirty="0" smtClean="0">
                <a:latin typeface="Apple Chancery" pitchFamily="-84" charset="0"/>
              </a:rPr>
              <a:t> about Nothing</a:t>
            </a:r>
            <a:r>
              <a:rPr lang="ja-JP" altLang="en-US" sz="3200" b="1" i="1" dirty="0" smtClean="0">
                <a:latin typeface="Apple Chancery" pitchFamily="-84" charset="0"/>
              </a:rPr>
              <a:t>”</a:t>
            </a:r>
            <a:r>
              <a:rPr lang="en-US" altLang="ja-JP" sz="3200" b="1" dirty="0" smtClean="0">
                <a:latin typeface="Apple Chancery" pitchFamily="-84" charset="0"/>
              </a:rPr>
              <a:t/>
            </a:r>
            <a:br>
              <a:rPr lang="en-US" altLang="ja-JP" sz="3200" b="1" dirty="0" smtClean="0">
                <a:latin typeface="Apple Chancery" pitchFamily="-84" charset="0"/>
              </a:rPr>
            </a:br>
            <a:r>
              <a:rPr lang="en-US" altLang="ja-JP" sz="3200" b="1" dirty="0" smtClean="0">
                <a:latin typeface="Apple Chancery" pitchFamily="-84" charset="0"/>
              </a:rPr>
              <a:t>                            </a:t>
            </a:r>
            <a:r>
              <a:rPr lang="en-US" altLang="ja-JP" sz="1600" b="1" i="1" dirty="0" smtClean="0">
                <a:latin typeface="Apple Chancery" pitchFamily="-84" charset="0"/>
              </a:rPr>
              <a:t>- William Shakespeare</a:t>
            </a:r>
            <a:r>
              <a:rPr lang="en-US" altLang="ja-JP" sz="3600" b="1" dirty="0" smtClean="0">
                <a:latin typeface="Apple Chancery" pitchFamily="-84" charset="0"/>
              </a:rPr>
              <a:t> </a:t>
            </a:r>
            <a:endParaRPr lang="en-US" sz="3600" b="1" dirty="0" smtClean="0">
              <a:latin typeface="Apple Chancery" pitchFamily="-84" charset="0"/>
            </a:endParaRPr>
          </a:p>
        </p:txBody>
      </p:sp>
      <p:pic>
        <p:nvPicPr>
          <p:cNvPr id="281603" name="Picture 3" descr="much-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4800600" cy="345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
            <a:ext cx="106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a:xfrm>
            <a:off x="838200" y="304800"/>
            <a:ext cx="7848600" cy="5943600"/>
          </a:xfrm>
        </p:spPr>
        <p:txBody>
          <a:bodyPr/>
          <a:lstStyle/>
          <a:p>
            <a:pPr eaLnBrk="1" hangingPunct="1">
              <a:buFontTx/>
              <a:buNone/>
            </a:pPr>
            <a:r>
              <a:rPr lang="en-US" b="1" u="sng" dirty="0" smtClean="0">
                <a:latin typeface="Arial" pitchFamily="34" charset="0"/>
                <a:cs typeface="Arial" pitchFamily="34" charset="0"/>
              </a:rPr>
              <a:t>Outline</a:t>
            </a:r>
          </a:p>
          <a:p>
            <a:pPr eaLnBrk="1" hangingPunct="1">
              <a:buFontTx/>
              <a:buNone/>
            </a:pPr>
            <a:endParaRPr lang="en-US" b="1" u="sng" dirty="0" smtClean="0">
              <a:latin typeface="Arial" pitchFamily="34" charset="0"/>
              <a:cs typeface="Arial" pitchFamily="34" charset="0"/>
            </a:endParaRPr>
          </a:p>
          <a:p>
            <a:pPr marL="514350" indent="-514350" eaLnBrk="1" hangingPunct="1">
              <a:buFontTx/>
              <a:buAutoNum type="arabicPeriod"/>
            </a:pPr>
            <a:r>
              <a:rPr lang="en-US" sz="2800" b="1" dirty="0" smtClean="0">
                <a:latin typeface="Arial" pitchFamily="34" charset="0"/>
                <a:cs typeface="Arial" pitchFamily="34" charset="0"/>
              </a:rPr>
              <a:t>Introduction</a:t>
            </a:r>
          </a:p>
          <a:p>
            <a:pPr marL="0" indent="0" eaLnBrk="1" hangingPunct="1">
              <a:buNone/>
            </a:pPr>
            <a:r>
              <a:rPr lang="en-US" sz="3600" b="1" dirty="0">
                <a:latin typeface="Arial" pitchFamily="34" charset="0"/>
                <a:cs typeface="Arial" pitchFamily="34" charset="0"/>
              </a:rPr>
              <a:t>2</a:t>
            </a:r>
            <a:r>
              <a:rPr lang="en-US" sz="3600" b="1" dirty="0" smtClean="0">
                <a:latin typeface="Arial" pitchFamily="34" charset="0"/>
                <a:cs typeface="Arial" pitchFamily="34" charset="0"/>
              </a:rPr>
              <a:t>. Model Evaluation and Selection</a:t>
            </a:r>
          </a:p>
          <a:p>
            <a:pPr eaLnBrk="1" hangingPunct="1">
              <a:buFontTx/>
              <a:buNone/>
            </a:pPr>
            <a:r>
              <a:rPr lang="en-US" sz="2800" b="1" dirty="0">
                <a:latin typeface="Arial" pitchFamily="34" charset="0"/>
                <a:cs typeface="Arial" pitchFamily="34" charset="0"/>
              </a:rPr>
              <a:t>3</a:t>
            </a:r>
            <a:r>
              <a:rPr lang="en-US" sz="2800" b="1" dirty="0" smtClean="0">
                <a:latin typeface="Arial" pitchFamily="34" charset="0"/>
                <a:cs typeface="Arial" pitchFamily="34" charset="0"/>
              </a:rPr>
              <a:t>. A New Experimental Tool for Model Selection: Adaptive Design Optimization</a:t>
            </a:r>
          </a:p>
          <a:p>
            <a:pPr eaLnBrk="1" hangingPunct="1">
              <a:buFontTx/>
              <a:buNone/>
            </a:pPr>
            <a:r>
              <a:rPr lang="en-US" sz="2800" b="1" dirty="0">
                <a:solidFill>
                  <a:srgbClr val="A6A6A6"/>
                </a:solidFill>
                <a:latin typeface="Arial" pitchFamily="34" charset="0"/>
                <a:cs typeface="Arial" pitchFamily="34" charset="0"/>
              </a:rPr>
              <a:t>4</a:t>
            </a:r>
            <a:r>
              <a:rPr lang="en-US" sz="2800" b="1" dirty="0" smtClean="0">
                <a:solidFill>
                  <a:srgbClr val="A6A6A6"/>
                </a:solidFill>
                <a:latin typeface="Arial" pitchFamily="34" charset="0"/>
                <a:cs typeface="Arial" pitchFamily="34" charset="0"/>
              </a:rPr>
              <a:t>. Conclusion</a:t>
            </a:r>
          </a:p>
        </p:txBody>
      </p:sp>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ea typeface="MS PGothic" pitchFamily="34" charset="-128"/>
              </a:defRPr>
            </a:lvl1pPr>
            <a:lvl2pPr marL="742950" indent="-285750" eaLnBrk="0" hangingPunct="0">
              <a:defRPr sz="2400">
                <a:solidFill>
                  <a:schemeClr val="tx1"/>
                </a:solidFill>
                <a:latin typeface="Arial Unicode MS" pitchFamily="34" charset="-128"/>
                <a:ea typeface="MS PGothic" pitchFamily="34" charset="-128"/>
              </a:defRPr>
            </a:lvl2pPr>
            <a:lvl3pPr marL="1143000" indent="-228600" eaLnBrk="0" hangingPunct="0">
              <a:defRPr sz="2400">
                <a:solidFill>
                  <a:schemeClr val="tx1"/>
                </a:solidFill>
                <a:latin typeface="Arial Unicode MS" pitchFamily="34" charset="-128"/>
                <a:ea typeface="MS PGothic" pitchFamily="34" charset="-128"/>
              </a:defRPr>
            </a:lvl3pPr>
            <a:lvl4pPr marL="1600200" indent="-228600" eaLnBrk="0" hangingPunct="0">
              <a:defRPr sz="2400">
                <a:solidFill>
                  <a:schemeClr val="tx1"/>
                </a:solidFill>
                <a:latin typeface="Arial Unicode MS" pitchFamily="34" charset="-128"/>
                <a:ea typeface="MS PGothic" pitchFamily="34" charset="-128"/>
              </a:defRPr>
            </a:lvl4pPr>
            <a:lvl5pPr marL="2057400" indent="-228600" eaLnBrk="0" hangingPunct="0">
              <a:defRPr sz="2400">
                <a:solidFill>
                  <a:schemeClr val="tx1"/>
                </a:solidFill>
                <a:latin typeface="Arial Unicode MS" pitchFamily="34" charset="-128"/>
                <a:ea typeface="MS PGothic"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MS PGothic" pitchFamily="34" charset="-128"/>
              </a:defRPr>
            </a:lvl9pPr>
          </a:lstStyle>
          <a:p>
            <a:pPr eaLnBrk="1" hangingPunct="1"/>
            <a:fld id="{C7936B43-26DA-4AEE-8DCA-02FB8D065B23}" type="slidenum">
              <a:rPr lang="en-US" sz="1400"/>
              <a:pPr eaLnBrk="1" hangingPunct="1"/>
              <a:t>99</a:t>
            </a:fld>
            <a:endParaRPr lang="en-US" sz="1400"/>
          </a:p>
        </p:txBody>
      </p:sp>
    </p:spTree>
    <p:extLst>
      <p:ext uri="{BB962C8B-B14F-4D97-AF65-F5344CB8AC3E}">
        <p14:creationId xmlns:p14="http://schemas.microsoft.com/office/powerpoint/2010/main" val="1736420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7313</TotalTime>
  <Words>4641</Words>
  <Application>Microsoft Macintosh PowerPoint</Application>
  <PresentationFormat>On-screen Show (4:3)</PresentationFormat>
  <Paragraphs>873</Paragraphs>
  <Slides>106</Slides>
  <Notes>105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09" baseType="lpstr">
      <vt:lpstr>Default Design</vt:lpstr>
      <vt:lpstr>Custom Design</vt:lpstr>
      <vt:lpstr>Equation</vt:lpstr>
      <vt:lpstr> Cognitive Model Selection In the Internet Age</vt:lpstr>
      <vt:lpstr>The Holy Grail Question in Cognitive Science</vt:lpstr>
      <vt:lpstr>Mathematical Formalization of the ‘Your Mind’ Theory</vt:lpstr>
      <vt:lpstr>Mathematical Formalization of the ‘My Mind’ Theory</vt:lpstr>
      <vt:lpstr>Model Selection in Cognitive Computational Modeling</vt:lpstr>
      <vt:lpstr>PowerPoint Presentation</vt:lpstr>
      <vt:lpstr>PowerPoint Presentation</vt:lpstr>
      <vt:lpstr>PowerPoint Presentation</vt:lpstr>
      <vt:lpstr>What we hope to achieve today</vt:lpstr>
      <vt:lpstr>PowerPoint Presentation</vt:lpstr>
      <vt:lpstr>PowerPoint Presentation</vt:lpstr>
      <vt:lpstr>Preliminaries</vt:lpstr>
      <vt:lpstr>Formal Modeling</vt:lpstr>
      <vt:lpstr>Model Fitting</vt:lpstr>
      <vt:lpstr>PowerPoint Presentation</vt:lpstr>
      <vt:lpstr>PowerPoint Presentation</vt:lpstr>
      <vt:lpstr>PowerPoint Presentation</vt:lpstr>
      <vt:lpstr>PowerPoint Presentation</vt:lpstr>
      <vt:lpstr>Goal of Modeling and Approximation to Truth</vt:lpstr>
      <vt:lpstr>PowerPoint Presentation</vt:lpstr>
      <vt:lpstr>PowerPoint Presentation</vt:lpstr>
      <vt:lpstr>PowerPoint Presentation</vt:lpstr>
      <vt:lpstr>PowerPoint Presentation</vt:lpstr>
      <vt:lpstr>(Over-fitting)</vt:lpstr>
      <vt:lpstr>PowerPoint Presentation</vt:lpstr>
      <vt:lpstr>PowerPoint Presentation</vt:lpstr>
      <vt:lpstr>PowerPoint Presentation</vt:lpstr>
      <vt:lpstr>Generalizability:  The Yardstick of Model Selection  </vt:lpstr>
      <vt:lpstr>PowerPoint Presentation</vt:lpstr>
      <vt:lpstr>Relationship among Goodness of Fit,  Model Complexity and Generalizability</vt:lpstr>
      <vt:lpstr>Wanted:   A method of model selection that estimates a model’s generalizability by taking into account effects of its complexity  Selection Criterion: Choose the model, among a set of candidate models, that generalizes best</vt:lpstr>
      <vt:lpstr>PowerPoint Presentation</vt:lpstr>
      <vt:lpstr>PowerPoint Presentation</vt:lpstr>
      <vt:lpstr>Occam’s Razor:  The Economy of Explanation</vt:lpstr>
      <vt:lpstr>Penalized Likelihood Methods</vt:lpstr>
      <vt:lpstr>PowerPoint Presentation</vt:lpstr>
      <vt:lpstr>Akaike Information Criterion (AIC)</vt:lpstr>
      <vt:lpstr>Bayesian Information Criterion (BIC)</vt:lpstr>
      <vt:lpstr>PowerPoint Presentation</vt:lpstr>
      <vt:lpstr>Minimum Description Length (MDL)</vt:lpstr>
      <vt:lpstr>PowerPoint Presentation</vt:lpstr>
      <vt:lpstr>PowerPoint Presentation</vt:lpstr>
      <vt:lpstr>PowerPoint Presentation</vt:lpstr>
      <vt:lpstr>PowerPoint Presentation</vt:lpstr>
      <vt:lpstr>PowerPoint Presentation</vt:lpstr>
      <vt:lpstr>PowerPoint Presentation</vt:lpstr>
      <vt:lpstr>Example #1: Retention Models (Remember?)</vt:lpstr>
      <vt:lpstr>Model Selection Results</vt:lpstr>
      <vt:lpstr>Matlab Code</vt:lpstr>
      <vt:lpstr>R - Programming</vt:lpstr>
      <vt:lpstr>PowerPoint Presentation</vt:lpstr>
      <vt:lpstr>PowerPoint Presentation</vt:lpstr>
      <vt:lpstr>Matlab Code</vt:lpstr>
      <vt:lpstr>PowerPoint Presentation</vt:lpstr>
      <vt:lpstr>Guidelines for Model Evaluation and Selection</vt:lpstr>
      <vt:lpstr>PowerPoint Presentation</vt:lpstr>
      <vt:lpstr>Summary of Section 2</vt:lpstr>
      <vt:lpstr>PowerPoint Presentation</vt:lpstr>
      <vt:lpstr>PowerPoint Presentation</vt:lpstr>
      <vt:lpstr>PowerPoint Presentation</vt:lpstr>
      <vt:lpstr>PowerPoint Presentation</vt:lpstr>
      <vt:lpstr>Introduction</vt:lpstr>
      <vt:lpstr>Introduction</vt:lpstr>
      <vt:lpstr>Introduction</vt:lpstr>
      <vt:lpstr>Model selection problem</vt:lpstr>
      <vt:lpstr>Experiments to discriminate between models</vt:lpstr>
      <vt:lpstr>Experiments to discriminate between models</vt:lpstr>
      <vt:lpstr>Experiments to discriminate between models</vt:lpstr>
      <vt:lpstr>Collecting “smarter” data</vt:lpstr>
      <vt:lpstr>Collecting “smarter” data</vt:lpstr>
      <vt:lpstr>Hard-to-recruit participants</vt:lpstr>
      <vt:lpstr>Adaptive design optimization (ADO)</vt:lpstr>
      <vt:lpstr>Adaptive design optimization (ADO)</vt:lpstr>
      <vt:lpstr>PowerPoint Presentation</vt:lpstr>
      <vt:lpstr>Designing a retention experiment: What Time Intervals Should be Employed?</vt:lpstr>
      <vt:lpstr>Designing a retention Experiment: What Time Intervals Should be Employed?</vt:lpstr>
      <vt:lpstr>Designing a retention experiment: What Time Intervals Should be Employed?</vt:lpstr>
      <vt:lpstr>Designing a retention experiment: What Time Intervals Should be Employed?</vt:lpstr>
      <vt:lpstr>Designing a retention experiment: What Time Intervals Should be Employed?</vt:lpstr>
      <vt:lpstr>Designing a retention experiment: What Time Intervals Should be Employed?</vt:lpstr>
      <vt:lpstr>Designing a retention experiment: What Time Intervals Should be Employed?</vt:lpstr>
      <vt:lpstr>PowerPoint Presentation</vt:lpstr>
      <vt:lpstr>Simulated experiments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Simulation results</vt:lpstr>
      <vt:lpstr>Human experiment results</vt:lpstr>
      <vt:lpstr>ADO for Visual Psychophysics Experiment:  Adaptive Estimation of Contrast Sensitivity Function (CSF) </vt:lpstr>
      <vt:lpstr>PowerPoint Presentation</vt:lpstr>
      <vt:lpstr>ADO for Neurophysiology Experiment </vt:lpstr>
      <vt:lpstr>“Much ADO about Nothing”                             - William Shakespeare </vt:lpstr>
      <vt:lpstr>PowerPoint Presentation</vt:lpstr>
      <vt:lpstr>Summary of Section 3</vt:lpstr>
      <vt:lpstr>PowerPoint Presentation</vt:lpstr>
      <vt:lpstr>Conclusion</vt:lpstr>
      <vt:lpstr>PowerPoint Presentation</vt:lpstr>
      <vt:lpstr>PowerPoint Presentation</vt:lpstr>
      <vt:lpstr>PowerPoint Presentation</vt:lpstr>
      <vt:lpstr>PowerPoint Presentation</vt:lpstr>
    </vt:vector>
  </TitlesOfParts>
  <Company>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Cognitive Science?</dc:title>
  <dc:creator>In Jae Myung</dc:creator>
  <cp:lastModifiedBy>Jay Myung</cp:lastModifiedBy>
  <cp:revision>1087</cp:revision>
  <cp:lastPrinted>2013-06-25T11:56:46Z</cp:lastPrinted>
  <dcterms:created xsi:type="dcterms:W3CDTF">2001-03-25T03:53:25Z</dcterms:created>
  <dcterms:modified xsi:type="dcterms:W3CDTF">2013-06-25T13:15:30Z</dcterms:modified>
</cp:coreProperties>
</file>